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Proxima Nov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B0AA13-C0EC-477D-A11D-C7B292E17526}">
  <a:tblStyle styleId="{9EB0AA13-C0EC-477D-A11D-C7B292E175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ProximaNova-bold.fntdata"/><Relationship Id="rId14" Type="http://schemas.openxmlformats.org/officeDocument/2006/relationships/slide" Target="slides/slide7.xml"/><Relationship Id="rId36" Type="http://schemas.openxmlformats.org/officeDocument/2006/relationships/font" Target="fonts/ProximaNova-regular.fntdata"/><Relationship Id="rId17" Type="http://schemas.openxmlformats.org/officeDocument/2006/relationships/slide" Target="slides/slide10.xml"/><Relationship Id="rId39" Type="http://schemas.openxmlformats.org/officeDocument/2006/relationships/font" Target="fonts/ProximaNova-boldItalic.fntdata"/><Relationship Id="rId16" Type="http://schemas.openxmlformats.org/officeDocument/2006/relationships/slide" Target="slides/slide9.xml"/><Relationship Id="rId38" Type="http://schemas.openxmlformats.org/officeDocument/2006/relationships/font" Target="fonts/ProximaNova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7ec7b2c5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67ec7b2c5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5b878d93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5b878d93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7ec7b2c5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7ec7b2c5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7ec7b2c5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67ec7b2c5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71ed3543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71ed3543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31b1f5c64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31b1f5c64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691d439221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691d439221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7ec7b2c5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7ec7b2c5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691d439221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691d439221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691d439221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691d439221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5f569151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5f569151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691d439221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691d439221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6a10fcc12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6a10fcc12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691d439221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691d439221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691d439221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691d439221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67ec7b2c56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67ec7b2c56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91d439221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691d439221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67ec7b2c56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67ec7b2c56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691d439221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691d439221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691d439221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691d439221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e4f09db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6e4f09db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e4f09dbf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6e4f09dbf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cf984d7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cf984d7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a10fcc12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a10fcc12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e4f09dbf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6e4f09dbf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a10fcc12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6a10fcc12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5b878d93b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5b878d93b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.jpg"/><Relationship Id="rId10" Type="http://schemas.openxmlformats.org/officeDocument/2006/relationships/image" Target="../media/image16.jpg"/><Relationship Id="rId9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9.jpg"/><Relationship Id="rId13" Type="http://schemas.openxmlformats.org/officeDocument/2006/relationships/image" Target="../media/image18.jp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.jpg"/><Relationship Id="rId9" Type="http://schemas.openxmlformats.org/officeDocument/2006/relationships/image" Target="../media/image11.jpg"/><Relationship Id="rId14" Type="http://schemas.openxmlformats.org/officeDocument/2006/relationships/image" Target="../media/image21.jpg"/><Relationship Id="rId5" Type="http://schemas.openxmlformats.org/officeDocument/2006/relationships/image" Target="../media/image2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osf.io/6ewy5/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0" y="1676950"/>
            <a:ext cx="9144000" cy="1501200"/>
          </a:xfrm>
          <a:prstGeom prst="rect">
            <a:avLst/>
          </a:prstGeom>
          <a:solidFill>
            <a:srgbClr val="C9DAF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00">
                <a:solidFill>
                  <a:srgbClr val="1C4587"/>
                </a:solidFill>
              </a:rPr>
              <a:t>How expert persuasion can decrease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00">
                <a:solidFill>
                  <a:srgbClr val="1C4587"/>
                </a:solidFill>
              </a:rPr>
              <a:t>willingness to pay</a:t>
            </a:r>
            <a:endParaRPr b="1" sz="30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00">
                <a:solidFill>
                  <a:srgbClr val="1C4587"/>
                </a:solidFill>
              </a:rPr>
              <a:t>for sugar-containing food</a:t>
            </a:r>
            <a:endParaRPr b="1" sz="3000">
              <a:solidFill>
                <a:srgbClr val="1C4587"/>
              </a:solidFill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434250" y="3352525"/>
            <a:ext cx="8123100" cy="14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Ioannis Ntoumanis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PhD student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International Laboratory of Social Neurobiology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HSE University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0" y="37025"/>
            <a:ext cx="2612474" cy="121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Participants and experimental design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60" name="Google Shape;160;p34"/>
          <p:cNvSpPr txBox="1"/>
          <p:nvPr/>
        </p:nvSpPr>
        <p:spPr>
          <a:xfrm>
            <a:off x="149100" y="910300"/>
            <a:ext cx="88458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GB" sz="1500">
                <a:solidFill>
                  <a:schemeClr val="dk1"/>
                </a:solidFill>
              </a:rPr>
              <a:t>48 participants</a:t>
            </a:r>
            <a:r>
              <a:rPr lang="en-GB" sz="1500">
                <a:solidFill>
                  <a:schemeClr val="dk1"/>
                </a:solidFill>
              </a:rPr>
              <a:t> (60% females, aged 18-44 years)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All of them mentioned that they eat sweets in general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They were asked to not eat anything for at least 3 hours before the experiment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61" name="Google Shape;1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851" y="2438575"/>
            <a:ext cx="6050301" cy="24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/>
        </p:nvSpPr>
        <p:spPr>
          <a:xfrm>
            <a:off x="71825" y="908100"/>
            <a:ext cx="89961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Each block consisted of 60 trials: 30 products labelled as “sugar-containing” and 30 as “sugar-free”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At the beginning, participants received an endowment of 150 rubles to use in the task.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The Becker-DeGroot-Marschak auction was used in order to measure individual preferences and each participant’s exact WTP for every product </a:t>
            </a:r>
            <a:r>
              <a:rPr lang="en-GB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lang="en-GB" sz="1500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Plassman et al., 2007</a:t>
            </a:r>
            <a:r>
              <a:rPr lang="en-GB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;</a:t>
            </a:r>
            <a:r>
              <a:rPr lang="en-GB" sz="1500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 Becker et al., 1964</a:t>
            </a:r>
            <a:r>
              <a:rPr lang="en-GB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r>
              <a:rPr lang="en-GB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67" name="Google Shape;167;p35"/>
          <p:cNvPicPr preferRelativeResize="0"/>
          <p:nvPr/>
        </p:nvPicPr>
        <p:blipFill rotWithShape="1">
          <a:blip r:embed="rId3">
            <a:alphaModFix/>
          </a:blip>
          <a:srcRect b="14999" l="5820" r="4765" t="7082"/>
          <a:stretch/>
        </p:blipFill>
        <p:spPr>
          <a:xfrm>
            <a:off x="2996400" y="1863427"/>
            <a:ext cx="2971296" cy="145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5"/>
          <p:cNvPicPr preferRelativeResize="0"/>
          <p:nvPr/>
        </p:nvPicPr>
        <p:blipFill rotWithShape="1">
          <a:blip r:embed="rId4">
            <a:alphaModFix/>
          </a:blip>
          <a:srcRect b="2246" l="2727" r="3207" t="5323"/>
          <a:stretch/>
        </p:blipFill>
        <p:spPr>
          <a:xfrm>
            <a:off x="63775" y="1863425"/>
            <a:ext cx="2860277" cy="145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5"/>
          <p:cNvSpPr/>
          <p:nvPr/>
        </p:nvSpPr>
        <p:spPr>
          <a:xfrm>
            <a:off x="6040050" y="1863425"/>
            <a:ext cx="2971200" cy="1456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5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Bidding task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71" name="Google Shape;171;p35"/>
          <p:cNvSpPr/>
          <p:nvPr/>
        </p:nvSpPr>
        <p:spPr>
          <a:xfrm>
            <a:off x="7457250" y="2447025"/>
            <a:ext cx="289200" cy="289200"/>
          </a:xfrm>
          <a:prstGeom prst="mathPlus">
            <a:avLst>
              <a:gd fmla="val 8994" name="adj1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5"/>
          <p:cNvSpPr txBox="1"/>
          <p:nvPr/>
        </p:nvSpPr>
        <p:spPr>
          <a:xfrm>
            <a:off x="81400" y="3231925"/>
            <a:ext cx="89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	4s						5s max						2-6s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36"/>
          <p:cNvGraphicFramePr/>
          <p:nvPr/>
        </p:nvGraphicFramePr>
        <p:xfrm>
          <a:off x="274050" y="84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{9EB0AA13-C0EC-477D-A11D-C7B292E17526}</a:tableStyleId>
              </a:tblPr>
              <a:tblGrid>
                <a:gridCol w="4370850"/>
                <a:gridCol w="4370850"/>
              </a:tblGrid>
              <a:tr h="114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 u="sng"/>
                        <a:t>30 sugar-containing</a:t>
                      </a:r>
                      <a:endParaRPr i="1" sz="1600" u="sng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 u="sng"/>
                        <a:t>30 sugar-free</a:t>
                      </a:r>
                      <a:endParaRPr i="1" sz="1600" u="sng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8" name="Google Shape;178;p36"/>
          <p:cNvPicPr preferRelativeResize="0"/>
          <p:nvPr/>
        </p:nvPicPr>
        <p:blipFill rotWithShape="1">
          <a:blip r:embed="rId3">
            <a:alphaModFix/>
          </a:blip>
          <a:srcRect b="29469" l="30479" r="32619" t="28699"/>
          <a:stretch/>
        </p:blipFill>
        <p:spPr>
          <a:xfrm>
            <a:off x="197850" y="2547950"/>
            <a:ext cx="1298345" cy="8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6"/>
          <p:cNvPicPr preferRelativeResize="0"/>
          <p:nvPr/>
        </p:nvPicPr>
        <p:blipFill rotWithShape="1">
          <a:blip r:embed="rId4">
            <a:alphaModFix/>
          </a:blip>
          <a:srcRect b="28585" l="35599" r="33932" t="33290"/>
          <a:stretch/>
        </p:blipFill>
        <p:spPr>
          <a:xfrm>
            <a:off x="1755825" y="2547950"/>
            <a:ext cx="1176300" cy="8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6"/>
          <p:cNvPicPr preferRelativeResize="0"/>
          <p:nvPr/>
        </p:nvPicPr>
        <p:blipFill rotWithShape="1">
          <a:blip r:embed="rId5">
            <a:alphaModFix/>
          </a:blip>
          <a:srcRect b="30926" l="38033" r="37356" t="30322"/>
          <a:stretch/>
        </p:blipFill>
        <p:spPr>
          <a:xfrm>
            <a:off x="7928579" y="2493877"/>
            <a:ext cx="934748" cy="8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6"/>
          <p:cNvPicPr preferRelativeResize="0"/>
          <p:nvPr/>
        </p:nvPicPr>
        <p:blipFill rotWithShape="1">
          <a:blip r:embed="rId6">
            <a:alphaModFix/>
          </a:blip>
          <a:srcRect b="19811" l="35076" r="34923" t="18873"/>
          <a:stretch/>
        </p:blipFill>
        <p:spPr>
          <a:xfrm>
            <a:off x="1997150" y="1024480"/>
            <a:ext cx="846058" cy="8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6"/>
          <p:cNvPicPr preferRelativeResize="0"/>
          <p:nvPr/>
        </p:nvPicPr>
        <p:blipFill rotWithShape="1">
          <a:blip r:embed="rId7">
            <a:alphaModFix/>
          </a:blip>
          <a:srcRect b="18596" l="34908" r="34974" t="18871"/>
          <a:stretch/>
        </p:blipFill>
        <p:spPr>
          <a:xfrm>
            <a:off x="6501663" y="1017925"/>
            <a:ext cx="846049" cy="84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6"/>
          <p:cNvPicPr preferRelativeResize="0"/>
          <p:nvPr/>
        </p:nvPicPr>
        <p:blipFill rotWithShape="1">
          <a:blip r:embed="rId8">
            <a:alphaModFix/>
          </a:blip>
          <a:srcRect b="37614" l="35393" r="34137" t="40302"/>
          <a:stretch/>
        </p:blipFill>
        <p:spPr>
          <a:xfrm>
            <a:off x="4943015" y="2677450"/>
            <a:ext cx="1130173" cy="46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6"/>
          <p:cNvPicPr preferRelativeResize="0"/>
          <p:nvPr/>
        </p:nvPicPr>
        <p:blipFill rotWithShape="1">
          <a:blip r:embed="rId9">
            <a:alphaModFix/>
          </a:blip>
          <a:srcRect b="34791" l="35261" r="35089" t="37083"/>
          <a:stretch/>
        </p:blipFill>
        <p:spPr>
          <a:xfrm>
            <a:off x="6336538" y="2593997"/>
            <a:ext cx="1176300" cy="62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6"/>
          <p:cNvPicPr preferRelativeResize="0"/>
          <p:nvPr/>
        </p:nvPicPr>
        <p:blipFill rotWithShape="1">
          <a:blip r:embed="rId10">
            <a:alphaModFix/>
          </a:blip>
          <a:srcRect b="36249" l="32821" r="30499" t="34584"/>
          <a:stretch/>
        </p:blipFill>
        <p:spPr>
          <a:xfrm>
            <a:off x="3191750" y="2644765"/>
            <a:ext cx="1176300" cy="52613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/>
          <p:nvPr/>
        </p:nvSpPr>
        <p:spPr>
          <a:xfrm>
            <a:off x="179800" y="4196775"/>
            <a:ext cx="879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The two categories did not differ in their perceived </a:t>
            </a:r>
            <a:r>
              <a:rPr i="1" lang="en-GB" sz="1500"/>
              <a:t>healthfulness</a:t>
            </a:r>
            <a:r>
              <a:rPr lang="en-GB" sz="1500"/>
              <a:t>, </a:t>
            </a:r>
            <a:r>
              <a:rPr i="1" lang="en-GB" sz="1500"/>
              <a:t>sweetness, tastefulness</a:t>
            </a:r>
            <a:r>
              <a:rPr lang="en-GB" sz="1500"/>
              <a:t> and </a:t>
            </a:r>
            <a:r>
              <a:rPr i="1" lang="en-GB" sz="1500"/>
              <a:t>WTP</a:t>
            </a:r>
            <a:r>
              <a:rPr lang="en-GB" sz="1500"/>
              <a:t>, as assessed by an independent cohort of 12 participants.</a:t>
            </a:r>
            <a:endParaRPr sz="1500"/>
          </a:p>
        </p:txBody>
      </p:sp>
      <p:sp>
        <p:nvSpPr>
          <p:cNvPr id="187" name="Google Shape;187;p36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Food stimuli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98766"/>
            <a:ext cx="4420623" cy="315573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7"/>
          <p:cNvSpPr txBox="1"/>
          <p:nvPr>
            <p:ph idx="4294967295"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Results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94" name="Google Shape;194;p37"/>
          <p:cNvSpPr txBox="1"/>
          <p:nvPr/>
        </p:nvSpPr>
        <p:spPr>
          <a:xfrm>
            <a:off x="118400" y="979125"/>
            <a:ext cx="8925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500">
                <a:solidFill>
                  <a:schemeClr val="dk1"/>
                </a:solidFill>
              </a:rPr>
              <a:t>Delta of WTP</a:t>
            </a:r>
            <a:r>
              <a:rPr lang="en-GB" sz="1500">
                <a:solidFill>
                  <a:schemeClr val="dk1"/>
                </a:solidFill>
              </a:rPr>
              <a:t>: the WTP for each food product in Block 2 subtracted by the WTP for the corresponding product in Block 1</a:t>
            </a:r>
            <a:endParaRPr sz="1500"/>
          </a:p>
        </p:txBody>
      </p:sp>
      <p:pic>
        <p:nvPicPr>
          <p:cNvPr id="195" name="Google Shape;1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400" y="2744185"/>
            <a:ext cx="3964425" cy="163659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273750" y="1017975"/>
            <a:ext cx="8555400" cy="3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Our findings support earlier studies positing that consumers may conform to healthy eating calls by rather devaluating unhealthy food products than by increasing the value of healthy ones (</a:t>
            </a:r>
            <a:r>
              <a:rPr lang="en-GB" sz="1500">
                <a:solidFill>
                  <a:srgbClr val="4A86E8"/>
                </a:solidFill>
              </a:rPr>
              <a:t>Cadario and Chandon, 2019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The above is also in line with the notion of negativity bias (</a:t>
            </a:r>
            <a:r>
              <a:rPr lang="en-GB" sz="1500">
                <a:solidFill>
                  <a:srgbClr val="4A86E8"/>
                </a:solidFill>
              </a:rPr>
              <a:t>Baumeister et al., 2001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Overall, our study extends previous work on nudging healthy food choices through narratives (</a:t>
            </a:r>
            <a:r>
              <a:rPr lang="en-GB" sz="1500">
                <a:solidFill>
                  <a:srgbClr val="4A86E8"/>
                </a:solidFill>
              </a:rPr>
              <a:t>Binder et al., 2020</a:t>
            </a:r>
            <a:r>
              <a:rPr lang="en-GB" sz="1500">
                <a:solidFill>
                  <a:srgbClr val="000000"/>
                </a:solidFill>
              </a:rPr>
              <a:t>)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201" name="Google Shape;201;p38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Conclusion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0" y="2150850"/>
            <a:ext cx="9144000" cy="8418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Experiment 2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207" name="Google Shape;207;p39"/>
          <p:cNvSpPr txBox="1"/>
          <p:nvPr>
            <p:ph type="title"/>
          </p:nvPr>
        </p:nvSpPr>
        <p:spPr>
          <a:xfrm>
            <a:off x="510450" y="2971800"/>
            <a:ext cx="8123100" cy="7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1C4587"/>
                </a:solidFill>
              </a:rPr>
              <a:t>EEG</a:t>
            </a:r>
            <a:endParaRPr sz="26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Participants and experimental design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213" name="Google Shape;213;p40"/>
          <p:cNvSpPr txBox="1"/>
          <p:nvPr/>
        </p:nvSpPr>
        <p:spPr>
          <a:xfrm>
            <a:off x="149100" y="910300"/>
            <a:ext cx="88458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GB" sz="1500">
                <a:solidFill>
                  <a:schemeClr val="dk1"/>
                </a:solidFill>
              </a:rPr>
              <a:t>46 participants</a:t>
            </a:r>
            <a:r>
              <a:rPr lang="en-GB" sz="1500">
                <a:solidFill>
                  <a:schemeClr val="dk1"/>
                </a:solidFill>
              </a:rPr>
              <a:t> (58% females, aged 18-35 years) participated in the experiment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All of them mentioned that they eat sweets in general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They were asked to not eat anything for at least 3 hours before the experiment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14" name="Google Shape;2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038" y="2700575"/>
            <a:ext cx="5227926" cy="12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p41"/>
          <p:cNvGraphicFramePr/>
          <p:nvPr/>
        </p:nvGraphicFramePr>
        <p:xfrm>
          <a:off x="542625" y="75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{9EB0AA13-C0EC-477D-A11D-C7B292E17526}</a:tableStyleId>
              </a:tblPr>
              <a:tblGrid>
                <a:gridCol w="2686250"/>
                <a:gridCol w="2686250"/>
                <a:gridCol w="2686250"/>
              </a:tblGrid>
              <a:tr h="145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 u="sng"/>
                        <a:t>30 sugar-containing</a:t>
                      </a:r>
                      <a:endParaRPr i="1" sz="1600" u="sng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 u="sng"/>
                        <a:t>30 sugar-free</a:t>
                      </a:r>
                      <a:endParaRPr i="1" sz="1600" u="sng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 u="sng"/>
                        <a:t>30 non-edible</a:t>
                      </a:r>
                      <a:endParaRPr i="1" sz="1600" u="sng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 b="29469" l="30479" r="32619" t="28699"/>
          <a:stretch/>
        </p:blipFill>
        <p:spPr>
          <a:xfrm>
            <a:off x="1188150" y="2853925"/>
            <a:ext cx="1298345" cy="8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4">
            <a:alphaModFix/>
          </a:blip>
          <a:srcRect b="28585" l="35599" r="33932" t="33290"/>
          <a:stretch/>
        </p:blipFill>
        <p:spPr>
          <a:xfrm>
            <a:off x="599900" y="3782725"/>
            <a:ext cx="1176300" cy="8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1"/>
          <p:cNvPicPr preferRelativeResize="0"/>
          <p:nvPr/>
        </p:nvPicPr>
        <p:blipFill rotWithShape="1">
          <a:blip r:embed="rId5">
            <a:alphaModFix/>
          </a:blip>
          <a:srcRect b="30926" l="38033" r="37356" t="30322"/>
          <a:stretch/>
        </p:blipFill>
        <p:spPr>
          <a:xfrm>
            <a:off x="4880254" y="3630327"/>
            <a:ext cx="934748" cy="8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1"/>
          <p:cNvPicPr preferRelativeResize="0"/>
          <p:nvPr/>
        </p:nvPicPr>
        <p:blipFill rotWithShape="1">
          <a:blip r:embed="rId6">
            <a:alphaModFix/>
          </a:blip>
          <a:srcRect b="19811" l="35076" r="34923" t="18873"/>
          <a:stretch/>
        </p:blipFill>
        <p:spPr>
          <a:xfrm>
            <a:off x="1505675" y="1009680"/>
            <a:ext cx="846058" cy="8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1"/>
          <p:cNvPicPr preferRelativeResize="0"/>
          <p:nvPr/>
        </p:nvPicPr>
        <p:blipFill rotWithShape="1">
          <a:blip r:embed="rId7">
            <a:alphaModFix/>
          </a:blip>
          <a:srcRect b="18596" l="34908" r="34974" t="18871"/>
          <a:stretch/>
        </p:blipFill>
        <p:spPr>
          <a:xfrm>
            <a:off x="4148975" y="1003125"/>
            <a:ext cx="846049" cy="84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1"/>
          <p:cNvPicPr preferRelativeResize="0"/>
          <p:nvPr/>
        </p:nvPicPr>
        <p:blipFill rotWithShape="1">
          <a:blip r:embed="rId8">
            <a:alphaModFix/>
          </a:blip>
          <a:srcRect b="18868" l="35375" r="35233" t="18837"/>
          <a:stretch/>
        </p:blipFill>
        <p:spPr>
          <a:xfrm>
            <a:off x="6820100" y="994368"/>
            <a:ext cx="846049" cy="8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1"/>
          <p:cNvPicPr preferRelativeResize="0"/>
          <p:nvPr/>
        </p:nvPicPr>
        <p:blipFill rotWithShape="1">
          <a:blip r:embed="rId9">
            <a:alphaModFix/>
          </a:blip>
          <a:srcRect b="37614" l="35393" r="34137" t="40302"/>
          <a:stretch/>
        </p:blipFill>
        <p:spPr>
          <a:xfrm>
            <a:off x="4006915" y="2998588"/>
            <a:ext cx="1130173" cy="46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1"/>
          <p:cNvPicPr preferRelativeResize="0"/>
          <p:nvPr/>
        </p:nvPicPr>
        <p:blipFill rotWithShape="1">
          <a:blip r:embed="rId10">
            <a:alphaModFix/>
          </a:blip>
          <a:srcRect b="34791" l="35261" r="35089" t="37083"/>
          <a:stretch/>
        </p:blipFill>
        <p:spPr>
          <a:xfrm>
            <a:off x="3419700" y="3822447"/>
            <a:ext cx="1176300" cy="62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1"/>
          <p:cNvPicPr preferRelativeResize="0"/>
          <p:nvPr/>
        </p:nvPicPr>
        <p:blipFill rotWithShape="1">
          <a:blip r:embed="rId11">
            <a:alphaModFix/>
          </a:blip>
          <a:srcRect b="36249" l="32821" r="30499" t="34584"/>
          <a:stretch/>
        </p:blipFill>
        <p:spPr>
          <a:xfrm>
            <a:off x="1971700" y="3873215"/>
            <a:ext cx="1176300" cy="52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1"/>
          <p:cNvPicPr preferRelativeResize="0"/>
          <p:nvPr/>
        </p:nvPicPr>
        <p:blipFill rotWithShape="1">
          <a:blip r:embed="rId12">
            <a:alphaModFix/>
          </a:blip>
          <a:srcRect b="27335" l="44972" r="42667" t="28079"/>
          <a:stretch/>
        </p:blipFill>
        <p:spPr>
          <a:xfrm>
            <a:off x="6294275" y="3459350"/>
            <a:ext cx="525834" cy="10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1"/>
          <p:cNvPicPr preferRelativeResize="0"/>
          <p:nvPr/>
        </p:nvPicPr>
        <p:blipFill rotWithShape="1">
          <a:blip r:embed="rId13">
            <a:alphaModFix/>
          </a:blip>
          <a:srcRect b="38009" l="38694" r="39936" t="37198"/>
          <a:stretch/>
        </p:blipFill>
        <p:spPr>
          <a:xfrm>
            <a:off x="6963002" y="2915138"/>
            <a:ext cx="961787" cy="62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1"/>
          <p:cNvPicPr preferRelativeResize="0"/>
          <p:nvPr/>
        </p:nvPicPr>
        <p:blipFill rotWithShape="1">
          <a:blip r:embed="rId14">
            <a:alphaModFix/>
          </a:blip>
          <a:srcRect b="28747" l="38124" r="37617" t="27919"/>
          <a:stretch/>
        </p:blipFill>
        <p:spPr>
          <a:xfrm>
            <a:off x="7547247" y="3563575"/>
            <a:ext cx="854405" cy="85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1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Stimuli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2"/>
          <p:cNvPicPr preferRelativeResize="0"/>
          <p:nvPr/>
        </p:nvPicPr>
        <p:blipFill rotWithShape="1">
          <a:blip r:embed="rId3">
            <a:alphaModFix/>
          </a:blip>
          <a:srcRect b="8875" l="0" r="0" t="0"/>
          <a:stretch/>
        </p:blipFill>
        <p:spPr>
          <a:xfrm>
            <a:off x="2348750" y="1994100"/>
            <a:ext cx="4446500" cy="25595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2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Behavioral results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96200" y="1070100"/>
            <a:ext cx="8999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There was a statistically significant interaction between </a:t>
            </a:r>
            <a:r>
              <a:rPr i="1" lang="en-GB" sz="1500">
                <a:solidFill>
                  <a:schemeClr val="dk1"/>
                </a:solidFill>
              </a:rPr>
              <a:t>Block </a:t>
            </a:r>
            <a:r>
              <a:rPr lang="en-GB" sz="1500">
                <a:solidFill>
                  <a:schemeClr val="dk1"/>
                </a:solidFill>
              </a:rPr>
              <a:t>and </a:t>
            </a:r>
            <a:r>
              <a:rPr i="1" lang="en-GB" sz="1500">
                <a:solidFill>
                  <a:schemeClr val="dk1"/>
                </a:solidFill>
              </a:rPr>
              <a:t>Condition </a:t>
            </a:r>
            <a:r>
              <a:rPr lang="en-GB" sz="1500">
                <a:solidFill>
                  <a:schemeClr val="dk1"/>
                </a:solidFill>
              </a:rPr>
              <a:t>on the </a:t>
            </a:r>
            <a:r>
              <a:rPr i="1" lang="en-GB" sz="1500">
                <a:solidFill>
                  <a:schemeClr val="dk1"/>
                </a:solidFill>
              </a:rPr>
              <a:t>WTP </a:t>
            </a:r>
            <a:r>
              <a:rPr lang="en-GB" sz="1500">
                <a:solidFill>
                  <a:schemeClr val="dk1"/>
                </a:solidFill>
              </a:rPr>
              <a:t>(</a:t>
            </a:r>
            <a:r>
              <a:rPr b="1" lang="en-GB" sz="1500">
                <a:solidFill>
                  <a:schemeClr val="dk1"/>
                </a:solidFill>
              </a:rPr>
              <a:t>p = .008</a:t>
            </a:r>
            <a:r>
              <a:rPr lang="en-GB" sz="1500">
                <a:solidFill>
                  <a:schemeClr val="dk1"/>
                </a:solidFill>
              </a:rPr>
              <a:t>).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Does Body Mass Index (BMI) moderates the effect?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245" name="Google Shape;245;p43"/>
          <p:cNvSpPr txBox="1"/>
          <p:nvPr/>
        </p:nvSpPr>
        <p:spPr>
          <a:xfrm>
            <a:off x="96200" y="1070100"/>
            <a:ext cx="8999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Participants BMI was calculated as kg/m</a:t>
            </a:r>
            <a:r>
              <a:rPr baseline="30000" lang="en-GB" sz="1500">
                <a:solidFill>
                  <a:schemeClr val="dk1"/>
                </a:solidFill>
              </a:rPr>
              <a:t>2</a:t>
            </a:r>
            <a:r>
              <a:rPr lang="en-GB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03" y="2180838"/>
            <a:ext cx="3623376" cy="22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/>
          <p:nvPr/>
        </p:nvSpPr>
        <p:spPr>
          <a:xfrm>
            <a:off x="631775" y="1850175"/>
            <a:ext cx="372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rgbClr val="CC0000"/>
                </a:solidFill>
              </a:rPr>
              <a:t>underweight 	          </a:t>
            </a:r>
            <a:r>
              <a:rPr i="1" lang="en-GB" sz="1000">
                <a:solidFill>
                  <a:srgbClr val="4BA173"/>
                </a:solidFill>
              </a:rPr>
              <a:t>normal </a:t>
            </a:r>
            <a:r>
              <a:rPr i="1" lang="en-GB" sz="1000">
                <a:solidFill>
                  <a:srgbClr val="CC0000"/>
                </a:solidFill>
              </a:rPr>
              <a:t>		      overweight</a:t>
            </a:r>
            <a:endParaRPr i="1" sz="1000">
              <a:solidFill>
                <a:srgbClr val="CC0000"/>
              </a:solidFill>
            </a:endParaRPr>
          </a:p>
        </p:txBody>
      </p:sp>
      <p:graphicFrame>
        <p:nvGraphicFramePr>
          <p:cNvPr id="248" name="Google Shape;248;p43"/>
          <p:cNvGraphicFramePr/>
          <p:nvPr/>
        </p:nvGraphicFramePr>
        <p:xfrm>
          <a:off x="5482525" y="1633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{9EB0AA13-C0EC-477D-A11D-C7B292E17526}</a:tableStyleId>
              </a:tblPr>
              <a:tblGrid>
                <a:gridCol w="1662025"/>
                <a:gridCol w="1662025"/>
              </a:tblGrid>
              <a:tr h="364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Effect</a:t>
                      </a:r>
                      <a:endParaRPr b="1"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p-value</a:t>
                      </a:r>
                      <a:endParaRPr b="1"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BMI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.458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Condition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.713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Block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.227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Condition</a:t>
                      </a:r>
                      <a:r>
                        <a:rPr lang="en-GB" sz="1100"/>
                        <a:t>: BMI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.494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Block</a:t>
                      </a:r>
                      <a:r>
                        <a:rPr lang="en-GB" sz="1100"/>
                        <a:t>:BMI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.076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Block:Condition</a:t>
                      </a:r>
                      <a:endParaRPr b="1"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.004</a:t>
                      </a:r>
                      <a:endParaRPr b="1"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Condition:Block:BMI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.184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Motivation and hypotheses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466250" y="908100"/>
            <a:ext cx="7859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en-GB" sz="1500"/>
              <a:t>Although sugar is the key cause of obesity </a:t>
            </a:r>
            <a:r>
              <a:rPr lang="en-GB" sz="1500">
                <a:solidFill>
                  <a:schemeClr val="dk1"/>
                </a:solidFill>
              </a:rPr>
              <a:t>(</a:t>
            </a:r>
            <a:r>
              <a:rPr lang="en-GB" sz="1500">
                <a:solidFill>
                  <a:srgbClr val="4A86E8"/>
                </a:solidFill>
              </a:rPr>
              <a:t>Yu et al., 2022</a:t>
            </a:r>
            <a:r>
              <a:rPr lang="en-GB" sz="1500">
                <a:solidFill>
                  <a:schemeClr val="dk1"/>
                </a:solidFill>
              </a:rPr>
              <a:t>)</a:t>
            </a:r>
            <a:r>
              <a:rPr lang="en-GB" sz="1500"/>
              <a:t>, there is limited research exploring what can influence individuals to consume less sugar.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975" y="2234300"/>
            <a:ext cx="5442549" cy="20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Does Body Mass Index (BMI) moderates the effect?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254" name="Google Shape;25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900" y="1427850"/>
            <a:ext cx="6694201" cy="30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5"/>
          <p:cNvPicPr preferRelativeResize="0"/>
          <p:nvPr/>
        </p:nvPicPr>
        <p:blipFill rotWithShape="1">
          <a:blip r:embed="rId3">
            <a:alphaModFix/>
          </a:blip>
          <a:srcRect b="45957" l="0" r="0" t="0"/>
          <a:stretch/>
        </p:blipFill>
        <p:spPr>
          <a:xfrm>
            <a:off x="2233613" y="1955054"/>
            <a:ext cx="4862563" cy="244787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5"/>
          <p:cNvSpPr txBox="1"/>
          <p:nvPr/>
        </p:nvSpPr>
        <p:spPr>
          <a:xfrm>
            <a:off x="53575" y="2786050"/>
            <a:ext cx="151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The recordings of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two electrodes and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two subjects</a:t>
            </a:r>
            <a:endParaRPr sz="1200"/>
          </a:p>
        </p:txBody>
      </p:sp>
      <p:cxnSp>
        <p:nvCxnSpPr>
          <p:cNvPr id="261" name="Google Shape;261;p45"/>
          <p:cNvCxnSpPr>
            <a:stCxn id="260" idx="3"/>
          </p:cNvCxnSpPr>
          <p:nvPr/>
        </p:nvCxnSpPr>
        <p:spPr>
          <a:xfrm flipH="1" rot="10800000">
            <a:off x="1564375" y="2609800"/>
            <a:ext cx="610800" cy="5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45"/>
          <p:cNvCxnSpPr/>
          <p:nvPr/>
        </p:nvCxnSpPr>
        <p:spPr>
          <a:xfrm>
            <a:off x="1564375" y="3155500"/>
            <a:ext cx="589500" cy="44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45"/>
          <p:cNvSpPr txBox="1"/>
          <p:nvPr/>
        </p:nvSpPr>
        <p:spPr>
          <a:xfrm>
            <a:off x="7503275" y="2085975"/>
            <a:ext cx="151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Projection of the data with maximal correlation (ISC=1)</a:t>
            </a:r>
            <a:endParaRPr sz="1200"/>
          </a:p>
        </p:txBody>
      </p:sp>
      <p:cxnSp>
        <p:nvCxnSpPr>
          <p:cNvPr id="264" name="Google Shape;264;p45"/>
          <p:cNvCxnSpPr>
            <a:stCxn id="263" idx="1"/>
          </p:cNvCxnSpPr>
          <p:nvPr/>
        </p:nvCxnSpPr>
        <p:spPr>
          <a:xfrm flipH="1">
            <a:off x="7146275" y="2455425"/>
            <a:ext cx="3570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5" name="Google Shape;265;p45"/>
          <p:cNvSpPr txBox="1"/>
          <p:nvPr/>
        </p:nvSpPr>
        <p:spPr>
          <a:xfrm>
            <a:off x="428625" y="1168000"/>
            <a:ext cx="831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project the data to components that capture the maximal correlation between subjects (i.e. ISC)</a:t>
            </a:r>
            <a:endParaRPr/>
          </a:p>
        </p:txBody>
      </p:sp>
      <p:sp>
        <p:nvSpPr>
          <p:cNvPr id="266" name="Google Shape;266;p45"/>
          <p:cNvSpPr txBox="1"/>
          <p:nvPr/>
        </p:nvSpPr>
        <p:spPr>
          <a:xfrm>
            <a:off x="171450" y="4758925"/>
            <a:ext cx="246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4A86E8"/>
                </a:solidFill>
              </a:rPr>
              <a:t>Parra et al., 2019</a:t>
            </a:r>
            <a:endParaRPr b="1" i="1">
              <a:solidFill>
                <a:srgbClr val="4A86E8"/>
              </a:solidFill>
            </a:endParaRPr>
          </a:p>
        </p:txBody>
      </p:sp>
      <p:sp>
        <p:nvSpPr>
          <p:cNvPr id="267" name="Google Shape;267;p45"/>
          <p:cNvSpPr/>
          <p:nvPr/>
        </p:nvSpPr>
        <p:spPr>
          <a:xfrm>
            <a:off x="4693450" y="1875225"/>
            <a:ext cx="2464500" cy="2207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5"/>
          <p:cNvSpPr/>
          <p:nvPr/>
        </p:nvSpPr>
        <p:spPr>
          <a:xfrm flipH="1" rot="10800000">
            <a:off x="5638825" y="4082625"/>
            <a:ext cx="694200" cy="13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5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Intersubject correlation analysis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270" name="Google Shape;270;p45"/>
          <p:cNvSpPr txBox="1"/>
          <p:nvPr/>
        </p:nvSpPr>
        <p:spPr>
          <a:xfrm>
            <a:off x="7503275" y="3228975"/>
            <a:ext cx="151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Projection of the data with lower ISC</a:t>
            </a:r>
            <a:endParaRPr sz="1200"/>
          </a:p>
        </p:txBody>
      </p:sp>
      <p:cxnSp>
        <p:nvCxnSpPr>
          <p:cNvPr id="271" name="Google Shape;271;p45"/>
          <p:cNvCxnSpPr>
            <a:stCxn id="270" idx="1"/>
          </p:cNvCxnSpPr>
          <p:nvPr/>
        </p:nvCxnSpPr>
        <p:spPr>
          <a:xfrm flipH="1">
            <a:off x="7146275" y="3506025"/>
            <a:ext cx="3570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/>
          <p:nvPr/>
        </p:nvSpPr>
        <p:spPr>
          <a:xfrm>
            <a:off x="6137400" y="4413850"/>
            <a:ext cx="219900" cy="222000"/>
          </a:xfrm>
          <a:prstGeom prst="ellipse">
            <a:avLst/>
          </a:prstGeom>
          <a:solidFill>
            <a:srgbClr val="DB00FF"/>
          </a:solidFill>
          <a:ln cap="flat" cmpd="sng" w="9525">
            <a:solidFill>
              <a:srgbClr val="DB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6"/>
          <p:cNvSpPr/>
          <p:nvPr/>
        </p:nvSpPr>
        <p:spPr>
          <a:xfrm>
            <a:off x="6137400" y="3842350"/>
            <a:ext cx="219900" cy="222000"/>
          </a:xfrm>
          <a:prstGeom prst="ellipse">
            <a:avLst/>
          </a:prstGeom>
          <a:solidFill>
            <a:srgbClr val="DB00FF"/>
          </a:solidFill>
          <a:ln cap="flat" cmpd="sng" w="9525">
            <a:solidFill>
              <a:srgbClr val="DB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6"/>
          <p:cNvSpPr/>
          <p:nvPr/>
        </p:nvSpPr>
        <p:spPr>
          <a:xfrm>
            <a:off x="6137400" y="3289900"/>
            <a:ext cx="219900" cy="222000"/>
          </a:xfrm>
          <a:prstGeom prst="ellipse">
            <a:avLst/>
          </a:prstGeom>
          <a:solidFill>
            <a:srgbClr val="DB00FF"/>
          </a:solidFill>
          <a:ln cap="flat" cmpd="sng" w="9525">
            <a:solidFill>
              <a:srgbClr val="DB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6"/>
          <p:cNvSpPr/>
          <p:nvPr/>
        </p:nvSpPr>
        <p:spPr>
          <a:xfrm>
            <a:off x="6137400" y="2737450"/>
            <a:ext cx="219900" cy="222000"/>
          </a:xfrm>
          <a:prstGeom prst="ellipse">
            <a:avLst/>
          </a:prstGeom>
          <a:solidFill>
            <a:srgbClr val="DB00FF"/>
          </a:solidFill>
          <a:ln cap="flat" cmpd="sng" w="9525">
            <a:solidFill>
              <a:srgbClr val="DB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6"/>
          <p:cNvSpPr txBox="1"/>
          <p:nvPr/>
        </p:nvSpPr>
        <p:spPr>
          <a:xfrm>
            <a:off x="185875" y="917600"/>
            <a:ext cx="874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The ISC was calculated by extracting components of the data that explain the maximal correlation between participants. The sum of the 3 strongest components is reported.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81" name="Google Shape;281;p46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Intersubject correlation analysis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282" name="Google Shape;282;p46"/>
          <p:cNvPicPr preferRelativeResize="0"/>
          <p:nvPr/>
        </p:nvPicPr>
        <p:blipFill rotWithShape="1">
          <a:blip r:embed="rId3">
            <a:alphaModFix/>
          </a:blip>
          <a:srcRect b="3707" l="8774" r="8134" t="0"/>
          <a:stretch/>
        </p:blipFill>
        <p:spPr>
          <a:xfrm>
            <a:off x="109675" y="1820100"/>
            <a:ext cx="5424725" cy="315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6"/>
          <p:cNvSpPr txBox="1"/>
          <p:nvPr/>
        </p:nvSpPr>
        <p:spPr>
          <a:xfrm>
            <a:off x="6019000" y="2643400"/>
            <a:ext cx="30417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i="1" lang="en-GB"/>
              <a:t>«Studies show that sugar is more addictive than cocaine»</a:t>
            </a:r>
            <a:endParaRPr i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i="1" lang="en-GB">
                <a:solidFill>
                  <a:schemeClr val="dk1"/>
                </a:solidFill>
              </a:rPr>
              <a:t>«Sugar also affects the health of your eyes»</a:t>
            </a:r>
            <a:endParaRPr i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i="1" lang="en-GB">
                <a:solidFill>
                  <a:schemeClr val="dk1"/>
                </a:solidFill>
              </a:rPr>
              <a:t>«</a:t>
            </a:r>
            <a:r>
              <a:rPr i="1" lang="en-GB"/>
              <a:t>Hormones that regulate digestion are neglected</a:t>
            </a:r>
            <a:r>
              <a:rPr i="1" lang="en-GB">
                <a:solidFill>
                  <a:schemeClr val="dk1"/>
                </a:solidFill>
              </a:rPr>
              <a:t>»</a:t>
            </a:r>
            <a:endParaRPr i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AutoNum type="arabicPeriod"/>
            </a:pPr>
            <a:r>
              <a:rPr i="1" lang="en-GB">
                <a:solidFill>
                  <a:schemeClr val="dk1"/>
                </a:solidFill>
              </a:rPr>
              <a:t>«That’s all about the health benefits of giving up sugar»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/>
        </p:nvSpPr>
        <p:spPr>
          <a:xfrm>
            <a:off x="185875" y="917600"/>
            <a:ext cx="87468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ISC was not predictive of subsequent WTP decisions.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</a:rPr>
              <a:t>Note</a:t>
            </a:r>
            <a:r>
              <a:rPr lang="en-GB" sz="1200">
                <a:solidFill>
                  <a:schemeClr val="dk1"/>
                </a:solidFill>
              </a:rPr>
              <a:t>: </a:t>
            </a:r>
            <a:r>
              <a:rPr i="1" lang="en-GB" sz="1200">
                <a:solidFill>
                  <a:schemeClr val="dk1"/>
                </a:solidFill>
              </a:rPr>
              <a:t>T</a:t>
            </a:r>
            <a:r>
              <a:rPr i="1" lang="en-GB" sz="1200">
                <a:solidFill>
                  <a:schemeClr val="dk1"/>
                </a:solidFill>
              </a:rPr>
              <a:t>he results were insignificant in all time windows - here, data from only one time window is used for visualization.</a:t>
            </a:r>
            <a:endParaRPr i="1" sz="1200">
              <a:solidFill>
                <a:schemeClr val="dk1"/>
              </a:solidFill>
            </a:endParaRPr>
          </a:p>
        </p:txBody>
      </p:sp>
      <p:sp>
        <p:nvSpPr>
          <p:cNvPr id="289" name="Google Shape;289;p47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Intersubject correlation analysis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290" name="Google Shape;29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850" y="1608062"/>
            <a:ext cx="4392849" cy="27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/>
        </p:nvSpPr>
        <p:spPr>
          <a:xfrm>
            <a:off x="199825" y="925100"/>
            <a:ext cx="8632500" cy="3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The 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amplitude of the </a:t>
            </a:r>
            <a:r>
              <a:rPr b="1" lang="en-GB" sz="1500">
                <a:solidFill>
                  <a:schemeClr val="dk1"/>
                </a:solidFill>
                <a:highlight>
                  <a:srgbClr val="FFFFFF"/>
                </a:highlight>
              </a:rPr>
              <a:t>P300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 and the </a:t>
            </a:r>
            <a:r>
              <a:rPr b="1" lang="en-GB" sz="1500">
                <a:solidFill>
                  <a:schemeClr val="dk1"/>
                </a:solidFill>
                <a:highlight>
                  <a:srgbClr val="FFFFFF"/>
                </a:highlight>
              </a:rPr>
              <a:t>LPP 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in response to food stimuli was stronger in response to food vs. non-food stimuli, consistently with previous studies </a:t>
            </a:r>
            <a:r>
              <a:rPr lang="en-GB" sz="1500">
                <a:solidFill>
                  <a:schemeClr val="dk1"/>
                </a:solidFill>
                <a:highlight>
                  <a:schemeClr val="lt1"/>
                </a:highlight>
              </a:rPr>
              <a:t>(</a:t>
            </a:r>
            <a:r>
              <a:rPr lang="en-GB" sz="1500">
                <a:solidFill>
                  <a:srgbClr val="4A86E8"/>
                </a:solidFill>
                <a:highlight>
                  <a:schemeClr val="lt1"/>
                </a:highlight>
              </a:rPr>
              <a:t>Nijs et al., 2010</a:t>
            </a:r>
            <a:r>
              <a:rPr lang="en-GB" sz="1500">
                <a:solidFill>
                  <a:schemeClr val="dk1"/>
                </a:solidFill>
                <a:highlight>
                  <a:schemeClr val="lt1"/>
                </a:highlight>
              </a:rPr>
              <a:t>; </a:t>
            </a:r>
            <a:r>
              <a:rPr lang="en-GB" sz="1500">
                <a:solidFill>
                  <a:srgbClr val="4A86E8"/>
                </a:solidFill>
                <a:highlight>
                  <a:schemeClr val="lt1"/>
                </a:highlight>
              </a:rPr>
              <a:t>2009</a:t>
            </a:r>
            <a:r>
              <a:rPr lang="en-GB" sz="1500">
                <a:solidFill>
                  <a:schemeClr val="dk1"/>
                </a:solidFill>
                <a:highlight>
                  <a:schemeClr val="lt1"/>
                </a:highlight>
              </a:rPr>
              <a:t>; </a:t>
            </a:r>
            <a:r>
              <a:rPr lang="en-GB" sz="1500">
                <a:solidFill>
                  <a:srgbClr val="4A86E8"/>
                </a:solidFill>
                <a:highlight>
                  <a:schemeClr val="lt1"/>
                </a:highlight>
              </a:rPr>
              <a:t>2008</a:t>
            </a:r>
            <a:r>
              <a:rPr lang="en-GB" sz="1500">
                <a:solidFill>
                  <a:schemeClr val="dk1"/>
                </a:solidFill>
                <a:highlight>
                  <a:schemeClr val="lt1"/>
                </a:highlight>
              </a:rPr>
              <a:t>)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96" name="Google Shape;296;p48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Quality control of ERP data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297" name="Google Shape;297;p48"/>
          <p:cNvPicPr preferRelativeResize="0"/>
          <p:nvPr/>
        </p:nvPicPr>
        <p:blipFill rotWithShape="1">
          <a:blip r:embed="rId3">
            <a:alphaModFix/>
          </a:blip>
          <a:srcRect b="0" l="0" r="7851" t="0"/>
          <a:stretch/>
        </p:blipFill>
        <p:spPr>
          <a:xfrm>
            <a:off x="217999" y="2071275"/>
            <a:ext cx="3350026" cy="27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700" y="1961740"/>
            <a:ext cx="5101101" cy="3117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>
            <p:ph idx="1" type="body"/>
          </p:nvPr>
        </p:nvSpPr>
        <p:spPr>
          <a:xfrm>
            <a:off x="156300" y="942100"/>
            <a:ext cx="85206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P300 amplitude </a:t>
            </a:r>
            <a:r>
              <a:rPr lang="en-GB" sz="1500">
                <a:solidFill>
                  <a:schemeClr val="dk1"/>
                </a:solidFill>
              </a:rPr>
              <a:t>was not predictive of subsequent WTP decisions.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304" name="Google Shape;30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550" y="1709025"/>
            <a:ext cx="6526102" cy="269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9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P300 and WTP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/>
        </p:nvSpPr>
        <p:spPr>
          <a:xfrm>
            <a:off x="185875" y="917600"/>
            <a:ext cx="87468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An exploratory analysis showed that after the healthy eating call, sugar-containing products elicit the strongest N400 amplitude.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A frontal N400 is associated with the experience of guilt (</a:t>
            </a:r>
            <a:r>
              <a:rPr lang="en-GB" sz="1500">
                <a:solidFill>
                  <a:srgbClr val="4A86E8"/>
                </a:solidFill>
              </a:rPr>
              <a:t>Leng et al., 2016</a:t>
            </a:r>
            <a:r>
              <a:rPr lang="en-GB" sz="1500">
                <a:solidFill>
                  <a:schemeClr val="dk1"/>
                </a:solidFill>
              </a:rPr>
              <a:t>). A centro-frontal N400 is observed in response to incongruent pictures (</a:t>
            </a:r>
            <a:r>
              <a:rPr lang="en-GB" sz="1500">
                <a:solidFill>
                  <a:srgbClr val="4A86E8"/>
                </a:solidFill>
              </a:rPr>
              <a:t>Kutas &amp; Hillyard, 1980; 2011</a:t>
            </a:r>
            <a:r>
              <a:rPr lang="en-GB" sz="1500">
                <a:solidFill>
                  <a:schemeClr val="dk1"/>
                </a:solidFill>
              </a:rPr>
              <a:t>).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311" name="Google Shape;311;p50"/>
          <p:cNvPicPr preferRelativeResize="0"/>
          <p:nvPr/>
        </p:nvPicPr>
        <p:blipFill rotWithShape="1">
          <a:blip r:embed="rId3">
            <a:alphaModFix/>
          </a:blip>
          <a:srcRect b="0" l="4598" r="9127" t="10466"/>
          <a:stretch/>
        </p:blipFill>
        <p:spPr>
          <a:xfrm>
            <a:off x="414475" y="1841626"/>
            <a:ext cx="4065850" cy="21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349" y="1841625"/>
            <a:ext cx="3339627" cy="21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0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ERPs in response to sugar-containing vs. sugar-free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General discussion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319" name="Google Shape;319;p51"/>
          <p:cNvSpPr txBox="1"/>
          <p:nvPr>
            <p:ph idx="1" type="body"/>
          </p:nvPr>
        </p:nvSpPr>
        <p:spPr>
          <a:xfrm>
            <a:off x="273750" y="1017975"/>
            <a:ext cx="8555400" cy="3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The expert’s healthy eating call decreased the WTP for sugar-containing food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just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ISC during listening to the expert did not predict the efficacy of expert persuasion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just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GB" sz="1500">
                <a:solidFill>
                  <a:srgbClr val="000000"/>
                </a:solidFill>
              </a:rPr>
              <a:t>We plan to examine whether spatiotemporal patterns of EEG signals during the healthy eating call are predictive of expert persuasion.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just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The P300 amplitude in response to a product did not predict the WTP for this product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just">
              <a:lnSpc>
                <a:spcPct val="14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After the healthy eating call, participants exhibited a stronger N400 in response to sugar-containing food compared to the other stimuli. </a:t>
            </a:r>
            <a:r>
              <a:rPr lang="en-GB" sz="1500">
                <a:solidFill>
                  <a:srgbClr val="000000"/>
                </a:solidFill>
              </a:rPr>
              <a:t>Although this result has to be considered with caution due to an insignificant interaction of Block and Condition, it </a:t>
            </a:r>
            <a:r>
              <a:rPr lang="en-GB" sz="1500">
                <a:solidFill>
                  <a:schemeClr val="dk1"/>
                </a:solidFill>
              </a:rPr>
              <a:t>may reflect a mismatch between their desire to eat the product and its perceived unhealthiness.</a:t>
            </a:r>
            <a:r>
              <a:rPr lang="en-GB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/>
          <p:nvPr/>
        </p:nvSpPr>
        <p:spPr>
          <a:xfrm>
            <a:off x="198600" y="874100"/>
            <a:ext cx="87468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595959"/>
                </a:solidFill>
              </a:rPr>
              <a:t>Many thanks to my colleagues who contributed in this project!</a:t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595959"/>
                </a:solidFill>
              </a:rPr>
              <a:t>All materials used in our experiments are publicly available at </a:t>
            </a:r>
            <a:r>
              <a:rPr lang="en-GB" sz="1500" u="sng">
                <a:solidFill>
                  <a:schemeClr val="hlink"/>
                </a:solidFill>
                <a:hlinkClick r:id="rId3"/>
              </a:rPr>
              <a:t>https://osf.io/6ewy5/</a:t>
            </a:r>
            <a:endParaRPr sz="1500">
              <a:solidFill>
                <a:srgbClr val="595959"/>
              </a:solidFill>
            </a:endParaRPr>
          </a:p>
        </p:txBody>
      </p:sp>
      <p:sp>
        <p:nvSpPr>
          <p:cNvPr id="325" name="Google Shape;325;p52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Thank you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326" name="Google Shape;32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8525" y="1509427"/>
            <a:ext cx="896501" cy="11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4875" y="1509425"/>
            <a:ext cx="1190725" cy="11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3050" y="1509425"/>
            <a:ext cx="1190725" cy="11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3050" y="2997150"/>
            <a:ext cx="1190725" cy="11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6700" y="1509425"/>
            <a:ext cx="1190725" cy="11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26700" y="2997150"/>
            <a:ext cx="1190725" cy="11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2815" y="2997150"/>
            <a:ext cx="867923" cy="11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2"/>
          <p:cNvPicPr preferRelativeResize="0"/>
          <p:nvPr/>
        </p:nvPicPr>
        <p:blipFill rotWithShape="1">
          <a:blip r:embed="rId11">
            <a:alphaModFix/>
          </a:blip>
          <a:srcRect b="24965" l="0" r="0" t="25164"/>
          <a:stretch/>
        </p:blipFill>
        <p:spPr>
          <a:xfrm>
            <a:off x="3261700" y="2997150"/>
            <a:ext cx="1337075" cy="11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Motivation and hypotheses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451450" y="908100"/>
            <a:ext cx="7423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Earlier studies have focused on sugar-related labels and the results are inconsistent (e.g.,</a:t>
            </a:r>
            <a:r>
              <a:rPr lang="en-GB" sz="1500">
                <a:solidFill>
                  <a:srgbClr val="4A86E8"/>
                </a:solidFill>
              </a:rPr>
              <a:t> Bialkova et al., 2016</a:t>
            </a:r>
            <a:r>
              <a:rPr lang="en-GB" sz="1500">
                <a:solidFill>
                  <a:schemeClr val="dk1"/>
                </a:solidFill>
              </a:rPr>
              <a:t>).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51071" r="0" t="0"/>
          <a:stretch/>
        </p:blipFill>
        <p:spPr>
          <a:xfrm>
            <a:off x="3503462" y="1955625"/>
            <a:ext cx="1931576" cy="27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Motivation and hypotheses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21" name="Google Shape;121;p28"/>
          <p:cNvSpPr txBox="1"/>
          <p:nvPr/>
        </p:nvSpPr>
        <p:spPr>
          <a:xfrm>
            <a:off x="599450" y="908100"/>
            <a:ext cx="805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However,</a:t>
            </a:r>
            <a:r>
              <a:rPr lang="en-GB" sz="1500">
                <a:solidFill>
                  <a:schemeClr val="dk1"/>
                </a:solidFill>
              </a:rPr>
              <a:t> “healthy eating calls” can, in general, more effective (</a:t>
            </a:r>
            <a:r>
              <a:rPr lang="en-GB" sz="1500">
                <a:solidFill>
                  <a:srgbClr val="4A86E8"/>
                </a:solidFill>
              </a:rPr>
              <a:t>Cadario and Chandon, 2019</a:t>
            </a:r>
            <a:r>
              <a:rPr lang="en-GB" sz="1500">
                <a:solidFill>
                  <a:schemeClr val="dk1"/>
                </a:solidFill>
              </a:rPr>
              <a:t>).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“Healthy eating calls” are defined as written or oral injunctions.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138" y="2031350"/>
            <a:ext cx="4238225" cy="2537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Motivation and hypotheses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28" name="Google Shape;128;p29"/>
          <p:cNvSpPr txBox="1"/>
          <p:nvPr/>
        </p:nvSpPr>
        <p:spPr>
          <a:xfrm>
            <a:off x="109350" y="984300"/>
            <a:ext cx="8719800" cy="23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</a:t>
            </a:r>
            <a:r>
              <a:rPr lang="en-GB" sz="1500">
                <a:solidFill>
                  <a:schemeClr val="dk1"/>
                </a:solidFill>
              </a:rPr>
              <a:t>n our study, we hypothesized that </a:t>
            </a:r>
            <a:r>
              <a:rPr b="1" lang="en-GB" sz="1500">
                <a:solidFill>
                  <a:schemeClr val="dk1"/>
                </a:solidFill>
              </a:rPr>
              <a:t>(H1) a healthy eating call can be effective in reducing consumers’ willingness to pay (WTP) for sugar-containing food.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In order to maximize persuasion, w</a:t>
            </a:r>
            <a:r>
              <a:rPr lang="en-GB" sz="1500">
                <a:solidFill>
                  <a:schemeClr val="dk1"/>
                </a:solidFill>
              </a:rPr>
              <a:t>e designed the healthy eating call so that: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it is communicated by a health expert (</a:t>
            </a:r>
            <a:r>
              <a:rPr lang="en-GB" sz="1500">
                <a:solidFill>
                  <a:srgbClr val="4A86E8"/>
                </a:solidFill>
              </a:rPr>
              <a:t>Deutsch and Gerard, 1955</a:t>
            </a:r>
            <a:r>
              <a:rPr lang="en-GB" sz="1500">
                <a:solidFill>
                  <a:schemeClr val="dk1"/>
                </a:solidFill>
              </a:rPr>
              <a:t>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it is not a single sentence, but an entire narrative (</a:t>
            </a:r>
            <a:r>
              <a:rPr lang="en-GB" sz="1500">
                <a:solidFill>
                  <a:srgbClr val="4A86E8"/>
                </a:solidFill>
              </a:rPr>
              <a:t>Binder et al., 2020</a:t>
            </a:r>
            <a:r>
              <a:rPr lang="en-GB" sz="1500">
                <a:solidFill>
                  <a:schemeClr val="dk1"/>
                </a:solidFill>
              </a:rPr>
              <a:t>)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Motivation and hypotheses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34" name="Google Shape;134;p30"/>
          <p:cNvSpPr txBox="1"/>
          <p:nvPr/>
        </p:nvSpPr>
        <p:spPr>
          <a:xfrm>
            <a:off x="109350" y="908100"/>
            <a:ext cx="8719800" cy="1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Apart from the behavioral effect, we are also interested in investigating which aspects of neural responses to the healthy eating call can predict the efficacy of expert persuasion.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2500"/>
              </a:spcBef>
              <a:spcAft>
                <a:spcPts val="2500"/>
              </a:spcAft>
              <a:buNone/>
            </a:pPr>
            <a:r>
              <a:rPr lang="en-GB" sz="1500"/>
              <a:t>The intersubject correlation (ISC) measures to what extent do all brains work alike during natural conditions </a:t>
            </a:r>
            <a:r>
              <a:rPr lang="en-GB" sz="1500">
                <a:solidFill>
                  <a:schemeClr val="dk1"/>
                </a:solidFill>
              </a:rPr>
              <a:t>(</a:t>
            </a:r>
            <a:r>
              <a:rPr lang="en-GB" sz="1500">
                <a:solidFill>
                  <a:srgbClr val="4A86E8"/>
                </a:solidFill>
              </a:rPr>
              <a:t>Hasson et al., 2004</a:t>
            </a:r>
            <a:r>
              <a:rPr lang="en-GB" sz="1500">
                <a:solidFill>
                  <a:schemeClr val="dk1"/>
                </a:solidFill>
              </a:rPr>
              <a:t>) and is an index of attention (</a:t>
            </a:r>
            <a:r>
              <a:rPr lang="en-GB" sz="1500">
                <a:solidFill>
                  <a:srgbClr val="4A86E8"/>
                </a:solidFill>
              </a:rPr>
              <a:t>Ki et al., 2016</a:t>
            </a:r>
            <a:r>
              <a:rPr lang="en-GB" sz="1500">
                <a:solidFill>
                  <a:schemeClr val="dk1"/>
                </a:solidFill>
              </a:rPr>
              <a:t>).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Motivation and hypotheses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40" name="Google Shape;140;p31"/>
          <p:cNvSpPr txBox="1"/>
          <p:nvPr/>
        </p:nvSpPr>
        <p:spPr>
          <a:xfrm>
            <a:off x="109350" y="908100"/>
            <a:ext cx="8719800" cy="4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ISC has been successfully used to predict population-wide music popularity </a:t>
            </a:r>
            <a:r>
              <a:rPr lang="en-GB" sz="1500">
                <a:solidFill>
                  <a:schemeClr val="dk1"/>
                </a:solidFill>
              </a:rPr>
              <a:t>(</a:t>
            </a:r>
            <a:r>
              <a:rPr lang="en-GB" sz="1500">
                <a:solidFill>
                  <a:srgbClr val="4A86E8"/>
                </a:solidFill>
              </a:rPr>
              <a:t>Leeuwis et al., 2021</a:t>
            </a:r>
            <a:r>
              <a:rPr lang="en-GB" sz="1500">
                <a:solidFill>
                  <a:schemeClr val="dk1"/>
                </a:solidFill>
              </a:rPr>
              <a:t>)</a:t>
            </a:r>
            <a:r>
              <a:rPr lang="en-GB" sz="1500"/>
              <a:t>, movies’ box-office performance </a:t>
            </a:r>
            <a:r>
              <a:rPr lang="en-GB" sz="1500">
                <a:solidFill>
                  <a:schemeClr val="dk1"/>
                </a:solidFill>
              </a:rPr>
              <a:t>(</a:t>
            </a:r>
            <a:r>
              <a:rPr lang="en-GB" sz="1500">
                <a:solidFill>
                  <a:srgbClr val="4A86E8"/>
                </a:solidFill>
              </a:rPr>
              <a:t>Christoforou et al., 2017</a:t>
            </a:r>
            <a:r>
              <a:rPr lang="en-GB" sz="1500">
                <a:solidFill>
                  <a:schemeClr val="dk1"/>
                </a:solidFill>
              </a:rPr>
              <a:t>).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2500"/>
              </a:spcBef>
              <a:spcAft>
                <a:spcPts val="2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We hypothesized that </a:t>
            </a:r>
            <a:r>
              <a:rPr b="1" lang="en-GB" sz="1500">
                <a:solidFill>
                  <a:schemeClr val="dk1"/>
                </a:solidFill>
              </a:rPr>
              <a:t>(H2) high ISC during listening to the healthy eating call will result in a large decrease in the WTP for sugar-containing products.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41" name="Google Shape;141;p31"/>
          <p:cNvPicPr preferRelativeResize="0"/>
          <p:nvPr/>
        </p:nvPicPr>
        <p:blipFill rotWithShape="1">
          <a:blip r:embed="rId3">
            <a:alphaModFix/>
          </a:blip>
          <a:srcRect b="0" l="12373" r="50140" t="6244"/>
          <a:stretch/>
        </p:blipFill>
        <p:spPr>
          <a:xfrm>
            <a:off x="2235000" y="1916775"/>
            <a:ext cx="1954301" cy="2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1"/>
          <p:cNvPicPr preferRelativeResize="0"/>
          <p:nvPr/>
        </p:nvPicPr>
        <p:blipFill rotWithShape="1">
          <a:blip r:embed="rId4">
            <a:alphaModFix/>
          </a:blip>
          <a:srcRect b="0" l="68155" r="8261" t="13889"/>
          <a:stretch/>
        </p:blipFill>
        <p:spPr>
          <a:xfrm>
            <a:off x="5276675" y="1916775"/>
            <a:ext cx="1792199" cy="1724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Motivation and hypotheses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48" name="Google Shape;148;p32"/>
          <p:cNvSpPr txBox="1"/>
          <p:nvPr/>
        </p:nvSpPr>
        <p:spPr>
          <a:xfrm>
            <a:off x="109350" y="908100"/>
            <a:ext cx="87198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Finally, in order to better understand the neural mechanisms underlying expert persuasion, we also investigated how the healthy eating call affects particular event-related potentials (ERPs) elicited by viewing sugar-containing products that may prompt WTP decisions</a:t>
            </a:r>
            <a:endParaRPr sz="1500"/>
          </a:p>
          <a:p>
            <a:pPr indent="0" lvl="0" marL="0" rtl="0" algn="just">
              <a:lnSpc>
                <a:spcPct val="1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en-GB" sz="1500"/>
              <a:t>The P300 amplitude is increased, when seeing products that fit one’s preferences (</a:t>
            </a:r>
            <a:r>
              <a:rPr lang="en-GB" sz="1500">
                <a:solidFill>
                  <a:srgbClr val="4A86E8"/>
                </a:solidFill>
              </a:rPr>
              <a:t>Wang and Han, 2014</a:t>
            </a:r>
            <a:r>
              <a:rPr lang="en-GB" sz="1500"/>
              <a:t>), products that are recommended by others (</a:t>
            </a:r>
            <a:r>
              <a:rPr lang="en-GB" sz="1500">
                <a:solidFill>
                  <a:srgbClr val="4A86E8"/>
                </a:solidFill>
              </a:rPr>
              <a:t>Guo et al., 2016</a:t>
            </a:r>
            <a:r>
              <a:rPr lang="en-GB" sz="1500"/>
              <a:t>), and products that one is willing to buy (</a:t>
            </a:r>
            <a:r>
              <a:rPr lang="en-GB" sz="1500">
                <a:solidFill>
                  <a:srgbClr val="4A86E8"/>
                </a:solidFill>
              </a:rPr>
              <a:t>Jones et al., 2012</a:t>
            </a:r>
            <a:r>
              <a:rPr lang="en-GB" sz="1500"/>
              <a:t>; </a:t>
            </a:r>
            <a:r>
              <a:rPr lang="en-GB" sz="1500">
                <a:solidFill>
                  <a:srgbClr val="4A86E8"/>
                </a:solidFill>
              </a:rPr>
              <a:t>Lin et al., 2017</a:t>
            </a:r>
            <a:r>
              <a:rPr lang="en-GB" sz="1500"/>
              <a:t>)</a:t>
            </a:r>
            <a:endParaRPr sz="1500"/>
          </a:p>
          <a:p>
            <a:pPr indent="0" lvl="0" marL="0" rtl="0" algn="just">
              <a:lnSpc>
                <a:spcPct val="150000"/>
              </a:lnSpc>
              <a:spcBef>
                <a:spcPts val="2500"/>
              </a:spcBef>
              <a:spcAft>
                <a:spcPts val="2500"/>
              </a:spcAft>
              <a:buNone/>
            </a:pPr>
            <a:r>
              <a:rPr lang="en-GB" sz="1500"/>
              <a:t>Thus, we hypothesized that </a:t>
            </a:r>
            <a:r>
              <a:rPr b="1" lang="en-GB" sz="1500"/>
              <a:t>(H3) the P300 amplitude can predict WTP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/>
          <p:nvPr>
            <p:ph type="title"/>
          </p:nvPr>
        </p:nvSpPr>
        <p:spPr>
          <a:xfrm>
            <a:off x="0" y="2150850"/>
            <a:ext cx="9144000" cy="8418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1C4587"/>
                </a:solidFill>
              </a:rPr>
              <a:t>Experiment 1</a:t>
            </a:r>
            <a:endParaRPr b="1" sz="3700">
              <a:solidFill>
                <a:srgbClr val="1C4587"/>
              </a:solidFill>
            </a:endParaRPr>
          </a:p>
        </p:txBody>
      </p:sp>
      <p:sp>
        <p:nvSpPr>
          <p:cNvPr id="154" name="Google Shape;154;p33"/>
          <p:cNvSpPr txBox="1"/>
          <p:nvPr>
            <p:ph type="title"/>
          </p:nvPr>
        </p:nvSpPr>
        <p:spPr>
          <a:xfrm>
            <a:off x="510450" y="2971800"/>
            <a:ext cx="8123100" cy="7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1C4587"/>
                </a:solidFill>
              </a:rPr>
              <a:t>Behavioral</a:t>
            </a:r>
            <a:endParaRPr sz="26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