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73" r:id="rId11"/>
    <p:sldId id="265" r:id="rId12"/>
    <p:sldId id="267" r:id="rId13"/>
    <p:sldId id="268" r:id="rId14"/>
    <p:sldId id="269" r:id="rId15"/>
    <p:sldId id="270" r:id="rId16"/>
    <p:sldId id="271" r:id="rId17"/>
    <p:sldId id="274" r:id="rId18"/>
    <p:sldId id="276" r:id="rId19"/>
    <p:sldId id="277" r:id="rId20"/>
    <p:sldId id="258" r:id="rId21"/>
    <p:sldId id="266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BDD19-96A7-4E48-957D-7D77EB4F9358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76FDA-8966-4398-BC22-7E7D42E55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1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DD8E-D218-4BE7-972F-7A97AE2AF975}" type="datetime1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4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3E2-3F4C-4188-B140-FA91017C7050}" type="datetime1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55DC-81B2-4DCF-B05A-409CBCC3DA2D}" type="datetime1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8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DDE-ACA0-42B4-94E3-84C0C7C45236}" type="datetime1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2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1D6D-2061-4ADF-BFC0-3FF207898635}" type="datetime1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6BB2-FAD8-4199-8BA6-DF26B48867DD}" type="datetime1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4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FA3F-CE02-4C6C-AAE0-D8525734BB54}" type="datetime1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4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75EE5-7B98-4A1F-88E7-11B27A0D07C2}" type="datetime1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7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8284C-4898-47F1-AF05-604AE4521688}" type="datetime1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C6D7-4BC0-4FA3-AAD7-735182E0B8C1}" type="datetime1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5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DD13-9A48-4FAC-9AE2-D4DFDA8F27A8}" type="datetime1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9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BA69B-61D4-43EA-9824-769C76EE3002}" type="datetime1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AF072-B6D4-4848-99DD-367CCF7C7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00365520510015656" TargetMode="External"/><Relationship Id="rId2" Type="http://schemas.openxmlformats.org/officeDocument/2006/relationships/hyperlink" Target="https://doi.org/10.1111/j.1440-1746.2004.03751.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11/j.1440-1746.2007.05123.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biopsycho.2010.09.014" TargetMode="External"/><Relationship Id="rId2" Type="http://schemas.openxmlformats.org/officeDocument/2006/relationships/hyperlink" Target="https://doi.org/10.1111/j.1742-1241.2006.01090.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11/psyp.13599" TargetMode="External"/><Relationship Id="rId2" Type="http://schemas.openxmlformats.org/officeDocument/2006/relationships/hyperlink" Target="https://doi.org/10.1016/j.ijpsycho.2008.01.013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11/j.1365-2982.2004.00544.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11/psyp.1359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772400" cy="129540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Electrogastrography</a:t>
            </a:r>
            <a:r>
              <a:rPr lang="en-US" dirty="0" smtClean="0"/>
              <a:t> as a method for studying emotional 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Alfred </a:t>
            </a:r>
            <a:r>
              <a:rPr lang="en-US" dirty="0" err="1" smtClean="0"/>
              <a:t>Essel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76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Bradygastric</a:t>
            </a:r>
            <a:r>
              <a:rPr lang="en-US" sz="2400" dirty="0" smtClean="0"/>
              <a:t> activity of the stomach predicts disgust sensitivity and perceived disgust intensity. By </a:t>
            </a:r>
            <a:r>
              <a:rPr lang="en-US" sz="2400" dirty="0" err="1" smtClean="0"/>
              <a:t>Meissner</a:t>
            </a:r>
            <a:r>
              <a:rPr lang="en-US" sz="2400" dirty="0" smtClean="0"/>
              <a:t>, </a:t>
            </a:r>
            <a:r>
              <a:rPr lang="en-US" sz="2400" dirty="0" err="1" smtClean="0"/>
              <a:t>Muth</a:t>
            </a:r>
            <a:r>
              <a:rPr lang="en-US" sz="2400" dirty="0" smtClean="0"/>
              <a:t> &amp; Herbert, (2011)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657034"/>
              </p:ext>
            </p:extLst>
          </p:nvPr>
        </p:nvGraphicFramePr>
        <p:xfrm>
          <a:off x="228600" y="1447800"/>
          <a:ext cx="8763000" cy="4348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77"/>
                <a:gridCol w="7140223"/>
              </a:tblGrid>
              <a:tr h="750582"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 gastric and non-gastric autonomic responses to disgusting pictures</a:t>
                      </a:r>
                      <a:endParaRPr lang="en-US" dirty="0"/>
                    </a:p>
                  </a:txBody>
                  <a:tcPr/>
                </a:tc>
              </a:tr>
              <a:tr h="434861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Twenty-six healthy</a:t>
                      </a:r>
                      <a:r>
                        <a:rPr lang="en-US" baseline="0" dirty="0" smtClean="0"/>
                        <a:t> participants</a:t>
                      </a:r>
                      <a:r>
                        <a:rPr lang="en-US" dirty="0" smtClean="0"/>
                        <a:t>  (12 males, 14 females, aged 20–33 years)</a:t>
                      </a:r>
                      <a:endParaRPr lang="en-US" dirty="0"/>
                    </a:p>
                  </a:txBody>
                  <a:tcPr/>
                </a:tc>
              </a:tr>
              <a:tr h="434861">
                <a:tc>
                  <a:txBody>
                    <a:bodyPr/>
                    <a:lstStyle/>
                    <a:p>
                      <a:r>
                        <a:rPr lang="en-US" dirty="0" smtClean="0"/>
                        <a:t>Stimulus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Sixty pictures were selected from the International Affective Picture System.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30 explicitly disgusting and 30 pictures with affectively</a:t>
                      </a:r>
                    </a:p>
                    <a:p>
                      <a:r>
                        <a:rPr lang="en-US" dirty="0" smtClean="0"/>
                        <a:t>neutral content.</a:t>
                      </a:r>
                      <a:endParaRPr lang="en-US" dirty="0"/>
                    </a:p>
                  </a:txBody>
                  <a:tcPr/>
                </a:tc>
              </a:tr>
              <a:tr h="434861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Arousal, disgust</a:t>
                      </a:r>
                      <a:endParaRPr lang="en-US" dirty="0"/>
                    </a:p>
                  </a:txBody>
                  <a:tcPr/>
                </a:tc>
              </a:tr>
              <a:tr h="741896">
                <a:tc>
                  <a:txBody>
                    <a:bodyPr/>
                    <a:lstStyle/>
                    <a:p>
                      <a:r>
                        <a:rPr lang="en-US" dirty="0" smtClean="0"/>
                        <a:t>EGG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Gastric </a:t>
                      </a:r>
                      <a:r>
                        <a:rPr lang="en-US" dirty="0" err="1" smtClean="0"/>
                        <a:t>myoelectrical</a:t>
                      </a:r>
                      <a:r>
                        <a:rPr lang="en-US" dirty="0" smtClean="0"/>
                        <a:t> activity was measured using two Ag/</a:t>
                      </a:r>
                      <a:r>
                        <a:rPr lang="en-US" dirty="0" err="1" smtClean="0"/>
                        <a:t>AgCl</a:t>
                      </a:r>
                      <a:r>
                        <a:rPr lang="en-US" dirty="0" smtClean="0"/>
                        <a:t> electrodes</a:t>
                      </a:r>
                    </a:p>
                    <a:p>
                      <a:r>
                        <a:rPr lang="en-US" dirty="0" smtClean="0"/>
                        <a:t>placed at standard positions on the skin above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abdomen</a:t>
                      </a:r>
                      <a:endParaRPr lang="en-US" dirty="0"/>
                    </a:p>
                  </a:txBody>
                  <a:tcPr/>
                </a:tc>
              </a:tr>
              <a:tr h="1072261">
                <a:tc>
                  <a:txBody>
                    <a:bodyPr/>
                    <a:lstStyle/>
                    <a:p>
                      <a:r>
                        <a:rPr lang="en-US" dirty="0" smtClean="0"/>
                        <a:t>Finding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results suggest that feelings of disgust may be specifically related to increased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bradygastria</a:t>
                      </a:r>
                      <a:r>
                        <a:rPr lang="en-US" dirty="0" smtClean="0"/>
                        <a:t>, which may represent a prodromal sign of vomiting.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63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just">
              <a:buNone/>
            </a:pP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Does vivid emotional imagery depend on body signals?.</a:t>
            </a:r>
          </a:p>
          <a:p>
            <a:pPr marL="0" indent="0" algn="just">
              <a:buNone/>
            </a:pP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By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Vianna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Naqvi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Bechara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 &amp;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Tranel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(2009). 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Hypothesis</a:t>
            </a:r>
          </a:p>
          <a:p>
            <a:pPr lvl="1" algn="just"/>
            <a:r>
              <a:rPr lang="en-US" dirty="0" smtClean="0"/>
              <a:t>vivid emotional imagery would be accompanied by strong increases in gastrointestinal and sympathetic nervous system activity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12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5791200"/>
          </a:xfrm>
        </p:spPr>
        <p:txBody>
          <a:bodyPr>
            <a:normAutofit/>
          </a:bodyPr>
          <a:lstStyle/>
          <a:p>
            <a:r>
              <a:rPr lang="en-US" b="1" dirty="0" smtClean="0"/>
              <a:t>Participants</a:t>
            </a:r>
          </a:p>
          <a:p>
            <a:pPr lvl="1"/>
            <a:r>
              <a:rPr lang="en-US" dirty="0" smtClean="0"/>
              <a:t>17 healthy participants (8 males,  9 females)</a:t>
            </a:r>
          </a:p>
          <a:p>
            <a:r>
              <a:rPr lang="en-US" b="1" dirty="0" smtClean="0"/>
              <a:t>Stimulus </a:t>
            </a:r>
          </a:p>
          <a:p>
            <a:pPr lvl="1"/>
            <a:r>
              <a:rPr lang="en-US" dirty="0" smtClean="0"/>
              <a:t>Emotional Imagery (remembering autobiographical episode)</a:t>
            </a:r>
          </a:p>
          <a:p>
            <a:r>
              <a:rPr lang="en-US" b="1" dirty="0" smtClean="0"/>
              <a:t>Emotion</a:t>
            </a:r>
          </a:p>
          <a:p>
            <a:pPr lvl="1"/>
            <a:r>
              <a:rPr lang="en-US" dirty="0" smtClean="0"/>
              <a:t>Happiness</a:t>
            </a:r>
          </a:p>
          <a:p>
            <a:pPr lvl="1"/>
            <a:r>
              <a:rPr lang="en-US" dirty="0" smtClean="0"/>
              <a:t>Fear Disgust</a:t>
            </a:r>
          </a:p>
          <a:p>
            <a:pPr lvl="1"/>
            <a:r>
              <a:rPr lang="en-US" dirty="0" smtClean="0"/>
              <a:t>Sadness </a:t>
            </a:r>
          </a:p>
          <a:p>
            <a:pPr lvl="1"/>
            <a:r>
              <a:rPr lang="en-US" dirty="0" smtClean="0"/>
              <a:t>Anger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12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r>
              <a:rPr lang="en-US" dirty="0" smtClean="0"/>
              <a:t>EGG was recorded using a standard 3 leads montage (Einthoven lead 2 configuration)</a:t>
            </a:r>
          </a:p>
          <a:p>
            <a:r>
              <a:rPr lang="en-US" b="1" dirty="0" smtClean="0"/>
              <a:t>Finding</a:t>
            </a:r>
          </a:p>
          <a:p>
            <a:pPr lvl="1" algn="just"/>
            <a:r>
              <a:rPr lang="en-US" dirty="0" smtClean="0"/>
              <a:t>contrary to prediction, there was a strong but negative correlation between the maximum spectral z-score values of the EGG and vividness ratings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14800"/>
            <a:ext cx="64008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2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Effects of audio stimulation on gastric </a:t>
            </a:r>
            <a:r>
              <a:rPr lang="en-US" dirty="0" err="1" smtClean="0"/>
              <a:t>myoelectrical</a:t>
            </a:r>
            <a:r>
              <a:rPr lang="en-US" dirty="0" smtClean="0"/>
              <a:t> activity and </a:t>
            </a:r>
            <a:r>
              <a:rPr lang="en-US" dirty="0" err="1" smtClean="0"/>
              <a:t>sympathovagal</a:t>
            </a:r>
            <a:r>
              <a:rPr lang="en-US" dirty="0" smtClean="0"/>
              <a:t> balance in healthy adolescents and adults. </a:t>
            </a:r>
          </a:p>
          <a:p>
            <a:pPr marL="0" indent="0" algn="just">
              <a:buNone/>
            </a:pPr>
            <a:r>
              <a:rPr lang="en-US" dirty="0" smtClean="0"/>
              <a:t>By Chen, </a:t>
            </a:r>
            <a:r>
              <a:rPr lang="en-US" dirty="0" err="1" smtClean="0"/>
              <a:t>Xu</a:t>
            </a:r>
            <a:r>
              <a:rPr lang="en-US" dirty="0" smtClean="0"/>
              <a:t>, Zhao, Yin, </a:t>
            </a:r>
            <a:r>
              <a:rPr lang="en-US" dirty="0" err="1" smtClean="0"/>
              <a:t>Sallam</a:t>
            </a:r>
            <a:r>
              <a:rPr lang="en-US" dirty="0" smtClean="0"/>
              <a:t>, &amp; Chen, (2008). </a:t>
            </a:r>
          </a:p>
          <a:p>
            <a:pPr algn="just"/>
            <a:endParaRPr lang="en-US" b="0" i="0" dirty="0" smtClean="0">
              <a:solidFill>
                <a:srgbClr val="222222"/>
              </a:solidFill>
              <a:effectLst/>
              <a:latin typeface="Arial"/>
            </a:endParaRPr>
          </a:p>
          <a:p>
            <a:pPr marL="0" indent="0" algn="just">
              <a:buNone/>
            </a:pP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Alteration of gastric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myoelectrical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 and autonomic activities with audio stimulation in healthy humans. 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222222"/>
                </a:solidFill>
                <a:latin typeface="Arial"/>
              </a:rPr>
              <a:t>By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Chen,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Xu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, Wang &amp; Chen, (2005).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11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167402"/>
              </p:ext>
            </p:extLst>
          </p:nvPr>
        </p:nvGraphicFramePr>
        <p:xfrm>
          <a:off x="228600" y="152400"/>
          <a:ext cx="8686800" cy="653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908"/>
                <a:gridCol w="3984771"/>
                <a:gridCol w="3108121"/>
              </a:tblGrid>
              <a:tr h="4000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Chen et al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Chen et al 2005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 the effects of different audio stimulations on gastric </a:t>
                      </a:r>
                      <a:r>
                        <a:rPr lang="en-US" dirty="0" err="1" smtClean="0"/>
                        <a:t>myoelectrical</a:t>
                      </a:r>
                      <a:r>
                        <a:rPr lang="en-US" dirty="0" smtClean="0"/>
                        <a:t> activity and </a:t>
                      </a:r>
                      <a:r>
                        <a:rPr lang="en-US" dirty="0" err="1" smtClean="0"/>
                        <a:t>sympathovagal</a:t>
                      </a:r>
                      <a:r>
                        <a:rPr lang="en-US" dirty="0" smtClean="0"/>
                        <a:t> balance in adolescents compared with adults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investigate the effects of music or noise on gastric </a:t>
                      </a:r>
                      <a:r>
                        <a:rPr lang="en-US" dirty="0" err="1" smtClean="0"/>
                        <a:t>myoelectrical</a:t>
                      </a:r>
                      <a:r>
                        <a:rPr lang="en-US" dirty="0" smtClean="0"/>
                        <a:t> activity and autonomic function in healthy volunteers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11 adults and 12 adolescents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healthy volunteers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Stimulus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classical music and household noises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Classical Music and Noises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Emotional Stress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Cold or</a:t>
                      </a:r>
                      <a:r>
                        <a:rPr lang="en-US" baseline="0" dirty="0" smtClean="0"/>
                        <a:t> Emotional Stress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EGG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Three silver-silver chloride EGG electrodes</a:t>
                      </a:r>
                      <a:r>
                        <a:rPr lang="en-US" baseline="0" dirty="0" smtClean="0"/>
                        <a:t> attached to the </a:t>
                      </a:r>
                      <a:r>
                        <a:rPr lang="en-US" dirty="0" smtClean="0"/>
                        <a:t>abdominal area. Two </a:t>
                      </a:r>
                      <a:r>
                        <a:rPr lang="en-US" dirty="0" err="1" smtClean="0"/>
                        <a:t>epigastric</a:t>
                      </a:r>
                      <a:r>
                        <a:rPr lang="en-US" dirty="0" smtClean="0"/>
                        <a:t> electrodes (one at the midline between xiphoid process and the umbilicus and the other 5cm away 45 degrees to the upper-left of the subject) were used to yield a bipolar EGG signal. The third as a reference.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Three silver-silver chloride ECG electrodes were placed on the abdominal skin. Two </a:t>
                      </a:r>
                      <a:r>
                        <a:rPr lang="en-US" dirty="0" err="1" smtClean="0"/>
                        <a:t>epigastric</a:t>
                      </a:r>
                      <a:r>
                        <a:rPr lang="en-US" dirty="0" smtClean="0"/>
                        <a:t> electrodes were connected to yield a bipolar EGG signal. The other electrode was used as a reference.</a:t>
                      </a:r>
                      <a:endParaRPr lang="en-US" dirty="0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Finding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Gastric slow waves and the </a:t>
                      </a:r>
                      <a:r>
                        <a:rPr lang="en-US" dirty="0" err="1" smtClean="0"/>
                        <a:t>sympathovagal</a:t>
                      </a:r>
                      <a:r>
                        <a:rPr lang="en-US" dirty="0" smtClean="0"/>
                        <a:t> balance are more strongly affected by audio stimulation in adolescents than in adults.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audio stimulation, both music and noise, alter the rhythmicity of gastric slow waves.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8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Effects of music on gastric </a:t>
            </a:r>
            <a:r>
              <a:rPr lang="en-US" sz="2400" dirty="0" err="1" smtClean="0"/>
              <a:t>myoelectrical</a:t>
            </a:r>
            <a:r>
              <a:rPr lang="en-US" sz="2400" dirty="0" smtClean="0"/>
              <a:t> activity in healthy humans. </a:t>
            </a:r>
          </a:p>
          <a:p>
            <a:pPr marL="0" indent="0">
              <a:buNone/>
            </a:pPr>
            <a:r>
              <a:rPr lang="en-US" sz="2400" dirty="0" smtClean="0"/>
              <a:t>By Lin, Chang, Chu, Huang, Chao &amp; Hsieh,  (2007)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31432"/>
              </p:ext>
            </p:extLst>
          </p:nvPr>
        </p:nvGraphicFramePr>
        <p:xfrm>
          <a:off x="228600" y="1219200"/>
          <a:ext cx="8763000" cy="5139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77"/>
                <a:gridCol w="7140223"/>
              </a:tblGrid>
              <a:tr h="750582"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effects of listening to music on gastric </a:t>
                      </a:r>
                      <a:r>
                        <a:rPr lang="en-US" dirty="0" err="1" smtClean="0"/>
                        <a:t>myoelectrical</a:t>
                      </a:r>
                      <a:r>
                        <a:rPr lang="en-US" dirty="0" smtClean="0"/>
                        <a:t> activity in healthy humans.</a:t>
                      </a:r>
                      <a:endParaRPr lang="en-US" dirty="0"/>
                    </a:p>
                  </a:txBody>
                  <a:tcPr/>
                </a:tc>
              </a:tr>
              <a:tr h="434861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healthy volunteers (12 men and five women)</a:t>
                      </a:r>
                      <a:endParaRPr lang="en-US" dirty="0"/>
                    </a:p>
                  </a:txBody>
                  <a:tcPr/>
                </a:tc>
              </a:tr>
              <a:tr h="434861">
                <a:tc>
                  <a:txBody>
                    <a:bodyPr/>
                    <a:lstStyle/>
                    <a:p>
                      <a:r>
                        <a:rPr lang="en-US" dirty="0" smtClean="0"/>
                        <a:t>Stimulus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music</a:t>
                      </a:r>
                      <a:endParaRPr lang="en-US" dirty="0"/>
                    </a:p>
                  </a:txBody>
                  <a:tcPr/>
                </a:tc>
              </a:tr>
              <a:tr h="434861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Enjoyment</a:t>
                      </a:r>
                      <a:endParaRPr lang="en-US" dirty="0"/>
                    </a:p>
                  </a:txBody>
                  <a:tcPr/>
                </a:tc>
              </a:tr>
              <a:tr h="1983435">
                <a:tc>
                  <a:txBody>
                    <a:bodyPr/>
                    <a:lstStyle/>
                    <a:p>
                      <a:r>
                        <a:rPr lang="en-US" dirty="0" smtClean="0"/>
                        <a:t>EGG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Three disposable EGG electrodes were placed on the abdominal skin. Two </a:t>
                      </a:r>
                      <a:r>
                        <a:rPr lang="en-US" dirty="0" err="1" smtClean="0"/>
                        <a:t>epigastric</a:t>
                      </a:r>
                      <a:r>
                        <a:rPr lang="en-US" dirty="0" smtClean="0"/>
                        <a:t> electrodes were connected to yield a bipolar EGG signal. One electrode was placed at the midline of the abdomen halfway between the </a:t>
                      </a:r>
                      <a:r>
                        <a:rPr lang="en-US" dirty="0" err="1" smtClean="0"/>
                        <a:t>xiphisternum</a:t>
                      </a:r>
                      <a:r>
                        <a:rPr lang="en-US" dirty="0" smtClean="0"/>
                        <a:t> and the umbilicus. Another electrode was placed on the 45° line, 5 cm above and to the left of the first electrode. The third electrode was placed at the right flank beneath the rib cage and was used as a reference.</a:t>
                      </a:r>
                      <a:endParaRPr lang="en-US" dirty="0"/>
                    </a:p>
                  </a:txBody>
                  <a:tcPr/>
                </a:tc>
              </a:tr>
              <a:tr h="1072261">
                <a:tc>
                  <a:txBody>
                    <a:bodyPr/>
                    <a:lstStyle/>
                    <a:p>
                      <a:r>
                        <a:rPr lang="en-US" dirty="0" smtClean="0"/>
                        <a:t>Finding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Listening to enjoyable music increases the amplitude of gastric </a:t>
                      </a:r>
                      <a:r>
                        <a:rPr lang="en-US" dirty="0" err="1" smtClean="0"/>
                        <a:t>myoelectrical</a:t>
                      </a:r>
                      <a:r>
                        <a:rPr lang="en-US" dirty="0" smtClean="0"/>
                        <a:t> activity in healthy humans. Music therapy may improve gastric motility and may be used to stimulate gastric emptying.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65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Inhibitory effects of stress on postprandial gastric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myoelectrical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 activity and vagal tone in healthy subjects. Yin,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Levanon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 &amp; Chen, (2004). </a:t>
            </a: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259588"/>
              </p:ext>
            </p:extLst>
          </p:nvPr>
        </p:nvGraphicFramePr>
        <p:xfrm>
          <a:off x="228600" y="1752600"/>
          <a:ext cx="8763000" cy="4555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77"/>
                <a:gridCol w="7140223"/>
              </a:tblGrid>
              <a:tr h="883615"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 smtClean="0">
                          <a:solidFill>
                            <a:srgbClr val="1C1D1E"/>
                          </a:solidFill>
                          <a:effectLst/>
                          <a:latin typeface="Open Sans"/>
                        </a:rPr>
                        <a:t>investigate gastric </a:t>
                      </a:r>
                      <a:r>
                        <a:rPr lang="en-US" b="0" i="0" dirty="0" err="1" smtClean="0">
                          <a:solidFill>
                            <a:srgbClr val="1C1D1E"/>
                          </a:solidFill>
                          <a:effectLst/>
                          <a:latin typeface="Open Sans"/>
                        </a:rPr>
                        <a:t>myoelectrical</a:t>
                      </a:r>
                      <a:r>
                        <a:rPr lang="en-US" b="0" i="0" dirty="0" smtClean="0">
                          <a:solidFill>
                            <a:srgbClr val="1C1D1E"/>
                          </a:solidFill>
                          <a:effectLst/>
                          <a:latin typeface="Open Sans"/>
                        </a:rPr>
                        <a:t> activity and vagal activity in response to stress</a:t>
                      </a:r>
                      <a:endParaRPr lang="en-US" dirty="0"/>
                    </a:p>
                  </a:txBody>
                  <a:tcPr/>
                </a:tc>
              </a:tr>
              <a:tr h="511936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 healthy</a:t>
                      </a:r>
                      <a:r>
                        <a:rPr lang="en-US" baseline="0" dirty="0" smtClean="0"/>
                        <a:t> participants</a:t>
                      </a:r>
                      <a:r>
                        <a:rPr lang="en-US" dirty="0" smtClean="0"/>
                        <a:t> (4</a:t>
                      </a:r>
                      <a:r>
                        <a:rPr lang="en-US" baseline="0" dirty="0" smtClean="0"/>
                        <a:t> males, 6 females)</a:t>
                      </a:r>
                      <a:endParaRPr lang="en-US" dirty="0"/>
                    </a:p>
                  </a:txBody>
                  <a:tcPr/>
                </a:tc>
              </a:tr>
              <a:tr h="511936">
                <a:tc>
                  <a:txBody>
                    <a:bodyPr/>
                    <a:lstStyle/>
                    <a:p>
                      <a:r>
                        <a:rPr lang="en-US" dirty="0" smtClean="0"/>
                        <a:t>Stimulus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Horror movies, guided meditation tape</a:t>
                      </a:r>
                      <a:endParaRPr lang="en-US" dirty="0"/>
                    </a:p>
                  </a:txBody>
                  <a:tcPr/>
                </a:tc>
              </a:tr>
              <a:tr h="511936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Emotional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stress</a:t>
                      </a:r>
                      <a:endParaRPr lang="en-US" dirty="0"/>
                    </a:p>
                  </a:txBody>
                  <a:tcPr/>
                </a:tc>
              </a:tr>
              <a:tr h="873390">
                <a:tc>
                  <a:txBody>
                    <a:bodyPr/>
                    <a:lstStyle/>
                    <a:p>
                      <a:r>
                        <a:rPr lang="en-US" dirty="0" smtClean="0"/>
                        <a:t>EGG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 </a:t>
                      </a:r>
                      <a:r>
                        <a:rPr lang="en-US" dirty="0" err="1" smtClean="0"/>
                        <a:t>epigastric</a:t>
                      </a:r>
                      <a:r>
                        <a:rPr lang="en-US" dirty="0" smtClean="0"/>
                        <a:t> electrodes were</a:t>
                      </a:r>
                      <a:r>
                        <a:rPr lang="en-US" baseline="0" dirty="0" smtClean="0"/>
                        <a:t> c</a:t>
                      </a:r>
                      <a:r>
                        <a:rPr lang="en-US" dirty="0" smtClean="0"/>
                        <a:t>onnected to yield a bipolar EGG signal, while the last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electrode was used as a reference.</a:t>
                      </a:r>
                      <a:endParaRPr lang="en-US" dirty="0"/>
                    </a:p>
                  </a:txBody>
                  <a:tcPr/>
                </a:tc>
              </a:tr>
              <a:tr h="1262309">
                <a:tc>
                  <a:txBody>
                    <a:bodyPr/>
                    <a:lstStyle/>
                    <a:p>
                      <a:r>
                        <a:rPr lang="en-US" dirty="0" smtClean="0"/>
                        <a:t>Finding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 has inhibitory effects on postprandial GMA, and these inhibitory effects may involve both vagal and sympathetic pathway.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95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the researchers used healthy participants but differed in the number of participants used.</a:t>
            </a:r>
          </a:p>
          <a:p>
            <a:r>
              <a:rPr lang="en-US" dirty="0" smtClean="0"/>
              <a:t>Stimulus for eliciting emotions differed from research to research but basically fell within</a:t>
            </a:r>
          </a:p>
          <a:p>
            <a:pPr lvl="1"/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Music</a:t>
            </a:r>
          </a:p>
          <a:p>
            <a:pPr lvl="1"/>
            <a:r>
              <a:rPr lang="en-US" dirty="0" smtClean="0"/>
              <a:t>Pictures</a:t>
            </a:r>
          </a:p>
          <a:p>
            <a:pPr lvl="1"/>
            <a:r>
              <a:rPr lang="en-US" dirty="0" smtClean="0"/>
              <a:t>Imagery</a:t>
            </a:r>
          </a:p>
          <a:p>
            <a:pPr marL="287338" lvl="1" indent="-280988">
              <a:buFont typeface="Arial" pitchFamily="34" charset="0"/>
              <a:buChar char="•"/>
            </a:pPr>
            <a:r>
              <a:rPr lang="en-US" dirty="0" smtClean="0"/>
              <a:t>There seem to be protocol for the placement of the EGG electrodes, but some differed on the number of electrodes to be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15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Findings were not consistent across the researches reviewed.</a:t>
            </a:r>
          </a:p>
          <a:p>
            <a:r>
              <a:rPr lang="en-US" dirty="0" smtClean="0"/>
              <a:t>However, they all recommended that more researches be organised in this area of EGG and Emotions.</a:t>
            </a:r>
          </a:p>
          <a:p>
            <a:r>
              <a:rPr lang="en-US" dirty="0" err="1" smtClean="0"/>
              <a:t>Wolpert</a:t>
            </a:r>
            <a:r>
              <a:rPr lang="en-US" dirty="0" smtClean="0"/>
              <a:t> et al (2020) suggested that electrode coverage </a:t>
            </a:r>
            <a:r>
              <a:rPr lang="en-US" dirty="0" smtClean="0"/>
              <a:t>should extend </a:t>
            </a:r>
            <a:r>
              <a:rPr lang="en-US" dirty="0" smtClean="0"/>
              <a:t>to lower abdominal locations than the current clinical guidelines.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1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36"/>
            <a:ext cx="8229600" cy="67556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Electrogastrography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3924" y="990600"/>
            <a:ext cx="3952875" cy="5562600"/>
          </a:xfrm>
        </p:spPr>
        <p:txBody>
          <a:bodyPr/>
          <a:lstStyle/>
          <a:p>
            <a:pPr algn="just"/>
            <a:r>
              <a:rPr lang="en-US" dirty="0" smtClean="0"/>
              <a:t>A technique using electrodes positioned on the abdominal skin to pick up stomach rhythmic Slow Waves (SW) (CHANG, 2005). </a:t>
            </a:r>
            <a:endParaRPr lang="en-US" dirty="0"/>
          </a:p>
        </p:txBody>
      </p:sp>
      <p:pic>
        <p:nvPicPr>
          <p:cNvPr id="1026" name="Picture 2" descr="C:\Users\SCUTA\Pictures\Saved Pictures\electrogastrography-egg2-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4733925" cy="586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35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0198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Chang, F. Y. (2005).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Electrogastrography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: basic knowledge, recording, processing and its clinical applications.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Journal of Gastroenterology and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Hepatology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20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(4), 502-516.</a:t>
            </a:r>
            <a:r>
              <a:rPr lang="en-US" sz="28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</a:t>
            </a:r>
            <a:r>
              <a:rPr lang="en-US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doi.org/10.1111/j.1440-1746.2004.03751.x</a:t>
            </a:r>
            <a:r>
              <a:rPr lang="en-US" dirty="0">
                <a:latin typeface="Times New Roman"/>
                <a:ea typeface="Calibri"/>
                <a:cs typeface="Times New Roman"/>
              </a:rPr>
              <a:t> </a:t>
            </a:r>
            <a:endParaRPr lang="en-US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Chen, D. D.,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X., Wang, Z., &amp; Chen, J. D. (2005). Alteration of gastric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myoelectrical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and autonomic activities with audio stimulation in healthy humans.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Scandinavian Journal of Gastroenterology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40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(7), 814-821.</a:t>
            </a:r>
            <a:r>
              <a:rPr lang="en-US" sz="28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https://doi.org/10.1080/00365520510015656</a:t>
            </a:r>
            <a:endParaRPr lang="en-US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Chen, D. D.,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Xu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X., Zhao, Q., Yin, J.,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Sallam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H., &amp; Chen, J. D. (2008). Effects of audio stimulation on gastric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myoelectrical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activity and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sympathovagal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balance in healthy adolescents and adults.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Journal of Gastroenterology and 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Hepatology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23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(1), 141-149.</a:t>
            </a:r>
            <a:r>
              <a:rPr lang="en-US" sz="28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https://</a:t>
            </a:r>
            <a:r>
              <a:rPr lang="en-US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doi.org/10.1111/j.1440-1746.2007.05123.x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44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248400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Lin, H. H., Chang, W. K., Chu, H. C., Huang, T. Y., Chao, Y. C., &amp; Hsieh, T. Y. (2007). Effects of music on gastric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myoelectrical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activity in healthy humans. </a:t>
            </a:r>
            <a:r>
              <a:rPr lang="en-US" sz="20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International Journal of Clinical Practice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 </a:t>
            </a:r>
            <a:r>
              <a:rPr lang="en-US" sz="2000" i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61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(7), 1126-1130.</a:t>
            </a:r>
            <a:r>
              <a:rPr lang="en-US" sz="20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20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</a:t>
            </a:r>
            <a:r>
              <a:rPr lang="en-US" sz="2000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doi.org/10.1111/j.1742-1241.2006.01090.x</a:t>
            </a:r>
            <a:endParaRPr lang="en-US" sz="2000" u="sng" dirty="0" smtClean="0">
              <a:solidFill>
                <a:srgbClr val="0000FF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2000" dirty="0" err="1">
                <a:latin typeface="Times New Roman"/>
                <a:ea typeface="Calibri"/>
                <a:cs typeface="Times New Roman"/>
              </a:rPr>
              <a:t>Meissner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K., </a:t>
            </a:r>
            <a:r>
              <a:rPr lang="en-US" sz="2000" dirty="0" err="1">
                <a:latin typeface="Times New Roman"/>
                <a:ea typeface="Calibri"/>
                <a:cs typeface="Times New Roman"/>
              </a:rPr>
              <a:t>Muth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E. R., &amp; Herbert, B. M. (2011). </a:t>
            </a:r>
            <a:r>
              <a:rPr lang="en-US" sz="2000" dirty="0" err="1">
                <a:latin typeface="Times New Roman"/>
                <a:ea typeface="Calibri"/>
                <a:cs typeface="Times New Roman"/>
              </a:rPr>
              <a:t>Bradygastric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 activity of the stomach predicts disgust sensitivity and perceived disgust intensity. </a:t>
            </a:r>
            <a:r>
              <a:rPr lang="en-US" sz="2000" i="1" dirty="0">
                <a:latin typeface="Times New Roman"/>
                <a:ea typeface="Calibri"/>
                <a:cs typeface="Times New Roman"/>
              </a:rPr>
              <a:t>Biological Psychology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sz="2000" i="1" dirty="0">
                <a:latin typeface="Times New Roman"/>
                <a:ea typeface="Calibri"/>
                <a:cs typeface="Times New Roman"/>
              </a:rPr>
              <a:t>86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(1), 9-16.</a:t>
            </a:r>
            <a:r>
              <a:rPr lang="en-US" sz="2000" dirty="0">
                <a:ea typeface="Calibri"/>
                <a:cs typeface="Times New Roman"/>
              </a:rPr>
              <a:t> </a:t>
            </a:r>
            <a:r>
              <a:rPr lang="en-US" sz="20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https://doi.org/10.1016/j.biopsycho.2010.09.014</a:t>
            </a:r>
            <a:endParaRPr lang="en-US" sz="2000" dirty="0">
              <a:ea typeface="Calibri"/>
              <a:cs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2000" dirty="0" err="1">
                <a:latin typeface="Times New Roman"/>
                <a:ea typeface="Calibri"/>
                <a:cs typeface="Times New Roman"/>
              </a:rPr>
              <a:t>Popović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N. B., </a:t>
            </a:r>
            <a:r>
              <a:rPr lang="en-US" sz="2000" dirty="0" err="1">
                <a:latin typeface="Times New Roman"/>
                <a:ea typeface="Calibri"/>
                <a:cs typeface="Times New Roman"/>
              </a:rPr>
              <a:t>Miljković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N., </a:t>
            </a:r>
            <a:r>
              <a:rPr lang="en-US" sz="2000" dirty="0" err="1">
                <a:latin typeface="Times New Roman"/>
                <a:ea typeface="Calibri"/>
                <a:cs typeface="Times New Roman"/>
              </a:rPr>
              <a:t>Knežević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G., &amp; </a:t>
            </a:r>
            <a:r>
              <a:rPr lang="en-US" sz="2000" dirty="0" err="1">
                <a:latin typeface="Times New Roman"/>
                <a:ea typeface="Calibri"/>
                <a:cs typeface="Times New Roman"/>
              </a:rPr>
              <a:t>Lazarević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L. B. (2020). Effects of violent video stimuli on gastric activity: </a:t>
            </a:r>
            <a:r>
              <a:rPr lang="en-US" sz="2000" dirty="0" err="1">
                <a:latin typeface="Times New Roman"/>
                <a:ea typeface="Calibri"/>
                <a:cs typeface="Times New Roman"/>
              </a:rPr>
              <a:t>Electrogastrography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-based case study. </a:t>
            </a:r>
            <a:r>
              <a:rPr lang="en-US" sz="2000" i="1" dirty="0">
                <a:latin typeface="Times New Roman"/>
                <a:ea typeface="Calibri"/>
                <a:cs typeface="Times New Roman"/>
              </a:rPr>
              <a:t>Empirical Studies in Psychology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, 33. 32-36</a:t>
            </a:r>
            <a:endParaRPr lang="en-US" sz="2000" dirty="0">
              <a:ea typeface="Calibri"/>
              <a:cs typeface="Times New Roman"/>
            </a:endParaRPr>
          </a:p>
          <a:p>
            <a:pPr marL="0" lvl="0" indent="0" algn="just">
              <a:lnSpc>
                <a:spcPct val="200000"/>
              </a:lnSpc>
              <a:spcAft>
                <a:spcPts val="1000"/>
              </a:spcAft>
              <a:buNone/>
            </a:pPr>
            <a:endParaRPr lang="en-US" sz="13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25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Vianna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E. P. M.,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Naqvi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N.,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Bechara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A., &amp;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Tranel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D. (2009). Does vivid emotional imagery depend on body signals?.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International Journal of Psychophysiology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72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(1), 46-50.</a:t>
            </a:r>
            <a:r>
              <a:rPr lang="en-US" sz="28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</a:t>
            </a:r>
            <a:r>
              <a:rPr lang="en-US" u="sng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doi.org/10.1016/j.ijpsycho.2008.01.013</a:t>
            </a:r>
            <a:r>
              <a:rPr lang="en-US" dirty="0">
                <a:latin typeface="Times New Roman"/>
                <a:ea typeface="Calibri"/>
                <a:cs typeface="Times New Roman"/>
              </a:rPr>
              <a:t> </a:t>
            </a:r>
            <a:endParaRPr lang="en-US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Vujic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A., Tong, S., Picard, R., &amp;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Maes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P. (2020). Going with our guts: potentials of wearable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electrogastrography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(EGG) for affect detection. In Proceedings of the 2020 International Conference on Multimodal Interaction (pp. 260-268).</a:t>
            </a:r>
            <a:endParaRPr lang="en-US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Wolpert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N.,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Rebollo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I., &amp;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Tallon‐Baudry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C. (2020).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Electrogastrography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for psychophysiological research: Practical considerations, analysis pipeline, and normative data in a large sample.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Psychophysiology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57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(9), e13599.</a:t>
            </a:r>
            <a:r>
              <a:rPr lang="en-US" sz="28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https://doi.org/10.1111/psyp.13599</a:t>
            </a:r>
            <a:endParaRPr lang="en-US" sz="2800" dirty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6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Yin, J.,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Levanon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D., &amp; Chen, J. D. Z. (2004). Inhibitory effects of stress on postprandial gastric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myoelectrical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activity and vagal tone in healthy subjects. </a:t>
            </a:r>
            <a:r>
              <a:rPr lang="en-US" i="1" dirty="0" err="1">
                <a:latin typeface="Times New Roman"/>
                <a:ea typeface="Calibri"/>
                <a:cs typeface="Times New Roman"/>
              </a:rPr>
              <a:t>Neurogastroenterology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 &amp; Motility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16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(6), 737-744.</a:t>
            </a:r>
            <a:r>
              <a:rPr lang="en-US" sz="28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https://doi.org/10.1111/j.1365-2982.2004.00544.x</a:t>
            </a:r>
            <a:endParaRPr lang="en-US" sz="2800" dirty="0">
              <a:ea typeface="Calibri"/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3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Electrogastrography</a:t>
            </a:r>
            <a:r>
              <a:rPr lang="en-US" dirty="0" smtClean="0"/>
              <a:t> and Psychophysiology</a:t>
            </a:r>
            <a:endParaRPr lang="en-US" dirty="0"/>
          </a:p>
        </p:txBody>
      </p:sp>
      <p:pic>
        <p:nvPicPr>
          <p:cNvPr id="4" name="Main graphic"/>
          <p:cNvPicPr>
            <a:picLocks noGrp="1"/>
          </p:cNvPicPr>
          <p:nvPr>
            <p:ph idx="1"/>
          </p:nvPr>
        </p:nvPicPr>
        <p:blipFill>
          <a:blip r:embed="rId2"/>
          <a:stretch/>
        </p:blipFill>
        <p:spPr>
          <a:xfrm>
            <a:off x="1424587" y="1447800"/>
            <a:ext cx="6652613" cy="3657600"/>
          </a:xfrm>
          <a:prstGeom prst="rect">
            <a:avLst/>
          </a:prstGeom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5334000"/>
            <a:ext cx="670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dirty="0" err="1">
                <a:latin typeface="Times New Roman"/>
                <a:ea typeface="Calibri"/>
                <a:cs typeface="Times New Roman"/>
              </a:rPr>
              <a:t>Wolpert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et al (2020</a:t>
            </a:r>
            <a:r>
              <a:rPr lang="en-US" dirty="0">
                <a:latin typeface="Times New Roman"/>
                <a:ea typeface="Calibri"/>
                <a:cs typeface="Times New Roman"/>
              </a:rPr>
              <a:t>). </a:t>
            </a:r>
            <a:r>
              <a:rPr lang="en-US" dirty="0" err="1">
                <a:latin typeface="Times New Roman"/>
                <a:ea typeface="Calibri"/>
                <a:cs typeface="Times New Roman"/>
              </a:rPr>
              <a:t>Electrogastrography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 for psychophysiological research: Practical considerations, analysis pipeline, and normative data in a large sample.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Psychophysiology</a:t>
            </a:r>
            <a:r>
              <a:rPr lang="en-US" dirty="0">
                <a:latin typeface="Times New Roman"/>
                <a:ea typeface="Calibri"/>
                <a:cs typeface="Times New Roman"/>
              </a:rPr>
              <a:t>, 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57</a:t>
            </a:r>
            <a:r>
              <a:rPr lang="en-US" dirty="0">
                <a:latin typeface="Times New Roman"/>
                <a:ea typeface="Calibri"/>
                <a:cs typeface="Times New Roman"/>
              </a:rPr>
              <a:t>(9), e13599.</a:t>
            </a:r>
            <a:r>
              <a:rPr lang="en-US" sz="1600" dirty="0">
                <a:ea typeface="Calibri"/>
                <a:cs typeface="Times New Roman"/>
              </a:rPr>
              <a:t> </a:t>
            </a:r>
            <a:r>
              <a:rPr lang="en-US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https://doi.org/10.1111/psyp.13599</a:t>
            </a:r>
            <a:endParaRPr lang="en-US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138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Electrogastrography</a:t>
            </a:r>
            <a:r>
              <a:rPr lang="en-US" sz="3200" dirty="0" smtClean="0"/>
              <a:t> and Psychophysiology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715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EGG has so far mostly been used for clinical purposes in gastroenterology but represents an interesting tool in psychophysiology (CHANG, 2005).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Compared to other literature (</a:t>
            </a:r>
            <a:r>
              <a:rPr lang="en-US" dirty="0" err="1" smtClean="0"/>
              <a:t>eg</a:t>
            </a:r>
            <a:r>
              <a:rPr lang="en-US" dirty="0" smtClean="0"/>
              <a:t>. electrocardiography), practical recommendations and normative data are abundant.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Literature on EGG in humans remains scarce (</a:t>
            </a:r>
            <a:r>
              <a:rPr lang="it-IT" dirty="0" smtClean="0"/>
              <a:t>Wolpert, Rebollo, &amp; Tallon‐Baudry, 2020</a:t>
            </a:r>
            <a:r>
              <a:rPr lang="it-IT" dirty="0" smtClean="0"/>
              <a:t>).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However, effort was made to bring forth some of these scarce literature.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2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Going with our Guts: Potentials of Wearable </a:t>
            </a:r>
            <a:r>
              <a:rPr lang="en-US" b="1" dirty="0" err="1" smtClean="0"/>
              <a:t>Electrogastrography</a:t>
            </a:r>
            <a:r>
              <a:rPr lang="en-US" b="1" dirty="0" smtClean="0"/>
              <a:t> (EGG) for Affect Detection</a:t>
            </a:r>
          </a:p>
          <a:p>
            <a:pPr marL="0" indent="0" algn="just">
              <a:buNone/>
            </a:pPr>
            <a:r>
              <a:rPr lang="en-US" dirty="0" err="1" smtClean="0"/>
              <a:t>Vujic</a:t>
            </a:r>
            <a:r>
              <a:rPr lang="en-US" dirty="0" smtClean="0"/>
              <a:t>, Tong, Picard &amp; </a:t>
            </a:r>
            <a:r>
              <a:rPr lang="en-US" dirty="0" err="1" smtClean="0"/>
              <a:t>Maes</a:t>
            </a:r>
            <a:r>
              <a:rPr lang="en-US" dirty="0" smtClean="0"/>
              <a:t>, (2020</a:t>
            </a:r>
            <a:r>
              <a:rPr lang="en-US" dirty="0" smtClean="0"/>
              <a:t>)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stomach or gastric signal is an unexplored modality that could offer new affective </a:t>
            </a:r>
            <a:r>
              <a:rPr lang="en-US" dirty="0" smtClean="0"/>
              <a:t>information.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goal was to evaluate the relationship between EGG and affect.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8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4953000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b="1" dirty="0" smtClean="0">
                <a:solidFill>
                  <a:prstClr val="black"/>
                </a:solidFill>
              </a:rPr>
              <a:t>Participants</a:t>
            </a:r>
            <a:endParaRPr lang="en-US" dirty="0" smtClean="0"/>
          </a:p>
          <a:p>
            <a:r>
              <a:rPr lang="en-US" dirty="0" smtClean="0"/>
              <a:t>Thirty-three (33) Participants</a:t>
            </a:r>
          </a:p>
          <a:p>
            <a:pPr lvl="1"/>
            <a:r>
              <a:rPr lang="en-US" dirty="0" smtClean="0"/>
              <a:t>ages 20 to 59, </a:t>
            </a:r>
          </a:p>
          <a:p>
            <a:pPr lvl="1"/>
            <a:r>
              <a:rPr lang="en-US" dirty="0" smtClean="0"/>
              <a:t>16 males, 17 females with normal to corrected-to-normal hearing and vision, </a:t>
            </a:r>
          </a:p>
          <a:p>
            <a:pPr lvl="1"/>
            <a:r>
              <a:rPr lang="en-US" dirty="0" smtClean="0"/>
              <a:t>no known gastrointestinal, neurological, or psychiatric disorders</a:t>
            </a:r>
          </a:p>
          <a:p>
            <a:pPr lvl="1"/>
            <a:r>
              <a:rPr lang="en-US" dirty="0" smtClean="0"/>
              <a:t> ability to sit still and stay awake during movie sequences were recruited.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3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 numCol="2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Stimulus</a:t>
            </a:r>
          </a:p>
          <a:p>
            <a:r>
              <a:rPr lang="en-US" dirty="0" smtClean="0"/>
              <a:t>Seven Movie Clips</a:t>
            </a:r>
          </a:p>
          <a:p>
            <a:pPr lvl="1"/>
            <a:r>
              <a:rPr lang="en-US" dirty="0" smtClean="0"/>
              <a:t>Three Positive</a:t>
            </a:r>
          </a:p>
          <a:p>
            <a:pPr lvl="1"/>
            <a:r>
              <a:rPr lang="en-US" dirty="0" smtClean="0"/>
              <a:t>Three Negative</a:t>
            </a:r>
          </a:p>
          <a:p>
            <a:pPr lvl="1"/>
            <a:r>
              <a:rPr lang="en-US" dirty="0" smtClean="0"/>
              <a:t>One neutral</a:t>
            </a:r>
            <a:endParaRPr lang="en-US" b="1" dirty="0" smtClean="0"/>
          </a:p>
          <a:p>
            <a:pPr marL="293688" lvl="1">
              <a:buFont typeface="Wingdings" pitchFamily="2" charset="2"/>
              <a:buChar char="Ø"/>
            </a:pPr>
            <a:r>
              <a:rPr lang="en-US" b="1" dirty="0" smtClean="0"/>
              <a:t>Emotions</a:t>
            </a:r>
          </a:p>
          <a:p>
            <a:pPr marL="693738" lvl="2">
              <a:buFont typeface="Wingdings" pitchFamily="2" charset="2"/>
              <a:buChar char="Ø"/>
            </a:pPr>
            <a:r>
              <a:rPr lang="en-US" dirty="0" smtClean="0"/>
              <a:t>Happiness</a:t>
            </a:r>
          </a:p>
          <a:p>
            <a:pPr marL="693738" lvl="2">
              <a:buFont typeface="Wingdings" pitchFamily="2" charset="2"/>
              <a:buChar char="Ø"/>
            </a:pPr>
            <a:r>
              <a:rPr lang="en-US" dirty="0" smtClean="0"/>
              <a:t>Love</a:t>
            </a:r>
          </a:p>
          <a:p>
            <a:pPr marL="693738" lvl="2">
              <a:buFont typeface="Wingdings" pitchFamily="2" charset="2"/>
              <a:buChar char="Ø"/>
            </a:pPr>
            <a:r>
              <a:rPr lang="en-US" dirty="0" smtClean="0"/>
              <a:t>Amusement</a:t>
            </a:r>
          </a:p>
          <a:p>
            <a:pPr marL="693738" lvl="2">
              <a:buFont typeface="Wingdings" pitchFamily="2" charset="2"/>
              <a:buChar char="Ø"/>
            </a:pPr>
            <a:r>
              <a:rPr lang="en-US" dirty="0" smtClean="0"/>
              <a:t>Sadness</a:t>
            </a:r>
          </a:p>
          <a:p>
            <a:pPr marL="693738" lvl="2">
              <a:buFont typeface="Wingdings" pitchFamily="2" charset="2"/>
              <a:buChar char="Ø"/>
            </a:pPr>
            <a:r>
              <a:rPr lang="en-US" dirty="0" smtClean="0"/>
              <a:t>Fear</a:t>
            </a:r>
          </a:p>
          <a:p>
            <a:pPr marL="693738" lvl="2">
              <a:buFont typeface="Wingdings" pitchFamily="2" charset="2"/>
              <a:buChar char="Ø"/>
            </a:pPr>
            <a:r>
              <a:rPr lang="en-US" dirty="0" smtClean="0"/>
              <a:t>Disgust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7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6294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EEG Placement</a:t>
            </a:r>
          </a:p>
          <a:p>
            <a:pPr algn="just"/>
            <a:r>
              <a:rPr lang="en-US" sz="2400" dirty="0" smtClean="0"/>
              <a:t>EGG signals were recorded using disposable Ag </a:t>
            </a:r>
            <a:r>
              <a:rPr lang="en-US" sz="2400" dirty="0" err="1" smtClean="0"/>
              <a:t>AgCl</a:t>
            </a:r>
            <a:r>
              <a:rPr lang="en-US" sz="2400" dirty="0" smtClean="0"/>
              <a:t> electrodes (</a:t>
            </a:r>
            <a:r>
              <a:rPr lang="en-US" sz="2400" dirty="0" err="1" smtClean="0"/>
              <a:t>Skintact</a:t>
            </a:r>
            <a:r>
              <a:rPr lang="en-US" sz="2400" dirty="0" smtClean="0"/>
              <a:t>, F-301 gel electrode) connected to the </a:t>
            </a:r>
            <a:r>
              <a:rPr lang="en-US" sz="2400" dirty="0" err="1" smtClean="0"/>
              <a:t>OpenBCI</a:t>
            </a:r>
            <a:r>
              <a:rPr lang="en-US" sz="2400" dirty="0" smtClean="0"/>
              <a:t> amplifier sampled at 250 Hz with no filtering in hardware.</a:t>
            </a:r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/>
          </a:p>
          <a:p>
            <a:pPr algn="just"/>
            <a:endParaRPr lang="en-US" sz="2400" b="1" dirty="0" smtClean="0"/>
          </a:p>
          <a:p>
            <a:pPr algn="just"/>
            <a:endParaRPr lang="en-US" sz="2400" b="1" dirty="0"/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Finding</a:t>
            </a:r>
          </a:p>
          <a:p>
            <a:pPr algn="just"/>
            <a:r>
              <a:rPr lang="en-US" sz="2400" dirty="0" smtClean="0"/>
              <a:t>It was found that negative stimuli attenuate EGG’s indicators of parasympathetic activation, or "rest and digest" activity.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77724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Effects of violent video stimuli on gastric activity: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Electrogastrography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-based case study. 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Popović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Miljković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,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Knežević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, &amp; </a:t>
            </a:r>
            <a:r>
              <a:rPr lang="en-US" sz="2400" b="0" i="0" dirty="0" err="1" smtClean="0">
                <a:solidFill>
                  <a:srgbClr val="222222"/>
                </a:solidFill>
                <a:effectLst/>
                <a:latin typeface="Arial"/>
              </a:rPr>
              <a:t>Lazarević</a:t>
            </a:r>
            <a:r>
              <a:rPr lang="en-US" sz="2400" b="0" i="0" dirty="0" smtClean="0">
                <a:solidFill>
                  <a:srgbClr val="222222"/>
                </a:solidFill>
                <a:effectLst/>
                <a:latin typeface="Arial"/>
              </a:rPr>
              <a:t>, (2020)</a:t>
            </a: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51780"/>
              </p:ext>
            </p:extLst>
          </p:nvPr>
        </p:nvGraphicFramePr>
        <p:xfrm>
          <a:off x="228600" y="1447799"/>
          <a:ext cx="8763000" cy="4405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77"/>
                <a:gridCol w="7140223"/>
              </a:tblGrid>
              <a:tr h="738873"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acquire preliminary insights into efficacy and performance of EGG</a:t>
                      </a:r>
                      <a:endParaRPr lang="en-US" dirty="0"/>
                    </a:p>
                  </a:txBody>
                  <a:tcPr/>
                </a:tc>
              </a:tr>
              <a:tr h="428077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Two healthy female participants </a:t>
                      </a:r>
                      <a:endParaRPr lang="en-US" dirty="0"/>
                    </a:p>
                  </a:txBody>
                  <a:tcPr/>
                </a:tc>
              </a:tr>
              <a:tr h="433251">
                <a:tc>
                  <a:txBody>
                    <a:bodyPr/>
                    <a:lstStyle/>
                    <a:p>
                      <a:r>
                        <a:rPr lang="en-US" dirty="0" smtClean="0"/>
                        <a:t>Stimulus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Violent video</a:t>
                      </a:r>
                      <a:endParaRPr lang="en-US" dirty="0"/>
                    </a:p>
                  </a:txBody>
                  <a:tcPr/>
                </a:tc>
              </a:tr>
              <a:tr h="428077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 or “gut feeling”</a:t>
                      </a:r>
                      <a:endParaRPr lang="en-US" dirty="0"/>
                    </a:p>
                  </a:txBody>
                  <a:tcPr/>
                </a:tc>
              </a:tr>
              <a:tr h="730322">
                <a:tc>
                  <a:txBody>
                    <a:bodyPr/>
                    <a:lstStyle/>
                    <a:p>
                      <a:r>
                        <a:rPr lang="en-US" dirty="0" smtClean="0"/>
                        <a:t>EGG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Placement of 5 Ag/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AgCl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self-adhesive surface electrodes was done to provide three separate bipolar recording channels as proposed in 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Popović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al., 2019). </a:t>
                      </a:r>
                      <a:endParaRPr lang="en-US" dirty="0"/>
                    </a:p>
                  </a:txBody>
                  <a:tcPr/>
                </a:tc>
              </a:tr>
              <a:tr h="1055533">
                <a:tc>
                  <a:txBody>
                    <a:bodyPr/>
                    <a:lstStyle/>
                    <a:p>
                      <a:r>
                        <a:rPr lang="en-US" dirty="0" smtClean="0"/>
                        <a:t>Finding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 preliminary investigation showed promising results regarding the assessment of emotionally induced variations in gastric activity by the means of the EGG. Further work should include EGG signals recorded in a larger sample with suitable statistical analysis, to derive more robust conclusions.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AF072-B6D4-4848-99DD-367CCF7C799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74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1373</Words>
  <Application>Microsoft Office PowerPoint</Application>
  <PresentationFormat>On-screen Show (4:3)</PresentationFormat>
  <Paragraphs>192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Electrogastrography as a method for studying emotional states</vt:lpstr>
      <vt:lpstr>Electrogastrography</vt:lpstr>
      <vt:lpstr>Electrogastrography and Psychophysiology</vt:lpstr>
      <vt:lpstr>Electrogastrography and Psychophysiology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Conclusion</vt:lpstr>
      <vt:lpstr>References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Electrogastrography as a method for studying emotional states</dc:title>
  <dc:creator>SCUTA</dc:creator>
  <cp:lastModifiedBy>SCUTA</cp:lastModifiedBy>
  <cp:revision>50</cp:revision>
  <dcterms:created xsi:type="dcterms:W3CDTF">2023-03-14T22:24:41Z</dcterms:created>
  <dcterms:modified xsi:type="dcterms:W3CDTF">2023-03-17T19:03:09Z</dcterms:modified>
</cp:coreProperties>
</file>