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0"/>
  </p:normalViewPr>
  <p:slideViewPr>
    <p:cSldViewPr snapToGrid="0" snapToObjects="1">
      <p:cViewPr varScale="1">
        <p:scale>
          <a:sx n="120" d="100"/>
          <a:sy n="120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CCF9-1609-D749-B236-2B90F65DEF6A}" type="datetimeFigureOut">
              <a:rPr lang="en-RU" smtClean="0"/>
              <a:t>07/06/2023</a:t>
            </a:fld>
            <a:endParaRPr lang="en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783CF-68E2-8F4E-A30E-FEF9A66781E7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8973574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CCF9-1609-D749-B236-2B90F65DEF6A}" type="datetimeFigureOut">
              <a:rPr lang="en-RU" smtClean="0"/>
              <a:t>07/06/2023</a:t>
            </a:fld>
            <a:endParaRPr lang="en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783CF-68E2-8F4E-A30E-FEF9A66781E7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868595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CCF9-1609-D749-B236-2B90F65DEF6A}" type="datetimeFigureOut">
              <a:rPr lang="en-RU" smtClean="0"/>
              <a:t>07/06/2023</a:t>
            </a:fld>
            <a:endParaRPr lang="en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783CF-68E2-8F4E-A30E-FEF9A66781E7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5120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CCF9-1609-D749-B236-2B90F65DEF6A}" type="datetimeFigureOut">
              <a:rPr lang="en-RU" smtClean="0"/>
              <a:t>07/06/2023</a:t>
            </a:fld>
            <a:endParaRPr lang="en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783CF-68E2-8F4E-A30E-FEF9A66781E7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356078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CCF9-1609-D749-B236-2B90F65DEF6A}" type="datetimeFigureOut">
              <a:rPr lang="en-RU" smtClean="0"/>
              <a:t>07/06/2023</a:t>
            </a:fld>
            <a:endParaRPr lang="en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783CF-68E2-8F4E-A30E-FEF9A66781E7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41451241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CCF9-1609-D749-B236-2B90F65DEF6A}" type="datetimeFigureOut">
              <a:rPr lang="en-RU" smtClean="0"/>
              <a:t>07/06/2023</a:t>
            </a:fld>
            <a:endParaRPr lang="en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783CF-68E2-8F4E-A30E-FEF9A66781E7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272884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CCF9-1609-D749-B236-2B90F65DEF6A}" type="datetimeFigureOut">
              <a:rPr lang="en-RU" smtClean="0"/>
              <a:t>07/06/2023</a:t>
            </a:fld>
            <a:endParaRPr lang="en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783CF-68E2-8F4E-A30E-FEF9A66781E7}" type="slidenum">
              <a:rPr lang="en-RU" smtClean="0"/>
              <a:t>‹#›</a:t>
            </a:fld>
            <a:endParaRPr lang="en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10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CCF9-1609-D749-B236-2B90F65DEF6A}" type="datetimeFigureOut">
              <a:rPr lang="en-RU" smtClean="0"/>
              <a:t>07/06/2023</a:t>
            </a:fld>
            <a:endParaRPr lang="en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783CF-68E2-8F4E-A30E-FEF9A66781E7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539259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CCF9-1609-D749-B236-2B90F65DEF6A}" type="datetimeFigureOut">
              <a:rPr lang="en-RU" smtClean="0"/>
              <a:t>07/06/2023</a:t>
            </a:fld>
            <a:endParaRPr lang="en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783CF-68E2-8F4E-A30E-FEF9A66781E7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600730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CCF9-1609-D749-B236-2B90F65DEF6A}" type="datetimeFigureOut">
              <a:rPr lang="en-RU" smtClean="0"/>
              <a:t>07/06/2023</a:t>
            </a:fld>
            <a:endParaRPr lang="en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783CF-68E2-8F4E-A30E-FEF9A66781E7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651249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EC9ECCF9-1609-D749-B236-2B90F65DEF6A}" type="datetimeFigureOut">
              <a:rPr lang="en-RU" smtClean="0"/>
              <a:t>07/06/2023</a:t>
            </a:fld>
            <a:endParaRPr lang="en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783CF-68E2-8F4E-A30E-FEF9A66781E7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555480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EC9ECCF9-1609-D749-B236-2B90F65DEF6A}" type="datetimeFigureOut">
              <a:rPr lang="en-RU" smtClean="0"/>
              <a:t>07/06/2023</a:t>
            </a:fld>
            <a:endParaRPr lang="en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9D8783CF-68E2-8F4E-A30E-FEF9A66781E7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93053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C2B4D-CE90-B549-9677-5CD859B01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308100"/>
            <a:ext cx="8991600" cy="3987800"/>
          </a:xfrm>
        </p:spPr>
        <p:txBody>
          <a:bodyPr>
            <a:normAutofit fontScale="90000"/>
          </a:bodyPr>
          <a:lstStyle/>
          <a:p>
            <a:pPr>
              <a:lnSpc>
                <a:spcPct val="140000"/>
              </a:lnSpc>
            </a:pPr>
            <a:r>
              <a:rPr lang="ru-RU" dirty="0"/>
              <a:t>Постуральный контроль при эмоциональных состояниях:</a:t>
            </a:r>
            <a:br>
              <a:rPr lang="ru-RU" dirty="0"/>
            </a:br>
            <a:r>
              <a:rPr lang="ru-RU" dirty="0"/>
              <a:t>влияние биологической обратной связи</a:t>
            </a:r>
            <a:br>
              <a:rPr lang="ru-RU" b="1" dirty="0"/>
            </a:br>
            <a:r>
              <a:rPr lang="en-RU" b="1" dirty="0"/>
              <a:t>Постуральный контроль </a:t>
            </a:r>
            <a:r>
              <a:rPr lang="ru-RU" b="1" dirty="0"/>
              <a:t>при</a:t>
            </a:r>
            <a:r>
              <a:rPr lang="en-RU" b="1" dirty="0"/>
              <a:t> эмоциональных состояниях: влияние биологической обратной связи</a:t>
            </a:r>
            <a:br>
              <a:rPr lang="en-RU" dirty="0"/>
            </a:br>
            <a:r>
              <a:rPr lang="en-RU" b="1" dirty="0"/>
              <a:t>Постуральный контроль </a:t>
            </a:r>
            <a:r>
              <a:rPr lang="ru-RU" b="1" dirty="0"/>
              <a:t>при</a:t>
            </a:r>
            <a:r>
              <a:rPr lang="en-RU" b="1" dirty="0"/>
              <a:t> эмоциональных состояниях: влияние биологической обратной связи</a:t>
            </a:r>
            <a:br>
              <a:rPr lang="en-RU" dirty="0"/>
            </a:br>
            <a:r>
              <a:rPr lang="en-RU" b="1" dirty="0"/>
              <a:t>Постуральный контроль </a:t>
            </a:r>
            <a:r>
              <a:rPr lang="ru-RU" b="1" dirty="0"/>
              <a:t>при</a:t>
            </a:r>
            <a:r>
              <a:rPr lang="en-RU" b="1" dirty="0"/>
              <a:t> эмоциональных состояниях: влияние биологической обратной связи</a:t>
            </a:r>
            <a:br>
              <a:rPr lang="en-RU" dirty="0"/>
            </a:br>
            <a:r>
              <a:rPr lang="en-RU" b="1" dirty="0"/>
              <a:t>Постуральный контроль </a:t>
            </a:r>
            <a:r>
              <a:rPr lang="ru-RU" b="1" dirty="0"/>
              <a:t>при</a:t>
            </a:r>
            <a:r>
              <a:rPr lang="en-RU" b="1" dirty="0"/>
              <a:t> эмоциональных состояниях: влияние биологической обратной связи</a:t>
            </a:r>
            <a:br>
              <a:rPr lang="en-RU" dirty="0"/>
            </a:br>
            <a:endParaRPr lang="en-RU" dirty="0"/>
          </a:p>
        </p:txBody>
      </p:sp>
    </p:spTree>
    <p:extLst>
      <p:ext uri="{BB962C8B-B14F-4D97-AF65-F5344CB8AC3E}">
        <p14:creationId xmlns:p14="http://schemas.microsoft.com/office/powerpoint/2010/main" val="970089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AA1C9BE-AA66-1E4E-94EA-D5CA9586BA6C}"/>
              </a:ext>
            </a:extLst>
          </p:cNvPr>
          <p:cNvSpPr txBox="1"/>
          <p:nvPr/>
        </p:nvSpPr>
        <p:spPr>
          <a:xfrm>
            <a:off x="588335" y="525545"/>
            <a:ext cx="11252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/>
              <a:t>БОС может</a:t>
            </a:r>
            <a:r>
              <a:rPr lang="ru-RU" dirty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улучшить постуральный контроль и уменьшить интенсивность раскачивания;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повысить мотивацию человека к успешному выполнению задания;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помочь скорректировать позу и сохранить устойчивость даже в сложных/эмоциональных ситуациях.</a:t>
            </a:r>
            <a:endParaRPr lang="en-RU" dirty="0"/>
          </a:p>
          <a:p>
            <a:endParaRPr lang="ru-RU" dirty="0"/>
          </a:p>
          <a:p>
            <a:r>
              <a:rPr lang="ru-RU" u="sng" dirty="0"/>
              <a:t>Постуральные характеристики могут зависеть</a:t>
            </a:r>
            <a:r>
              <a:rPr lang="ru-RU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скорее от возбуждения, чем от валентности эмоциональных стимулов;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от исходного эмоционального состояния испытуемого.</a:t>
            </a:r>
          </a:p>
          <a:p>
            <a:endParaRPr lang="ru-RU" dirty="0"/>
          </a:p>
          <a:p>
            <a:r>
              <a:rPr lang="ru-RU" u="sng" dirty="0"/>
              <a:t>Эмоциональные стимулы</a:t>
            </a:r>
            <a:r>
              <a:rPr lang="ru-RU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не всегда влияют на постуральные характеристики;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могут вызывать большое разнообразие постуральных реакций у разных людей;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могут  переключать внимание с постуральной задачи на обработку эмоционального содержания.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Легкие задания обеспечивают оптимальный уровень возбуждения, что приводит к лучшему постуральному контролю.</a:t>
            </a:r>
            <a:endParaRPr lang="en-RU" dirty="0"/>
          </a:p>
          <a:p>
            <a:endParaRPr lang="ru-RU" b="1" dirty="0"/>
          </a:p>
          <a:p>
            <a:r>
              <a:rPr lang="ru-RU" b="1" dirty="0"/>
              <a:t>Минимизация эмоциональных стимулов во время тренировок может обеспечить оптимальные результаты в задаче постурального контроля.</a:t>
            </a:r>
            <a:endParaRPr lang="en-RU" b="1" dirty="0"/>
          </a:p>
        </p:txBody>
      </p:sp>
    </p:spTree>
    <p:extLst>
      <p:ext uri="{BB962C8B-B14F-4D97-AF65-F5344CB8AC3E}">
        <p14:creationId xmlns:p14="http://schemas.microsoft.com/office/powerpoint/2010/main" val="2293961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C8CA0D-4F66-AD4F-83E7-C46CA6DA4E9B}"/>
              </a:ext>
            </a:extLst>
          </p:cNvPr>
          <p:cNvSpPr txBox="1"/>
          <p:nvPr/>
        </p:nvSpPr>
        <p:spPr>
          <a:xfrm>
            <a:off x="768793" y="1228397"/>
            <a:ext cx="11049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ru-RU" sz="2000" dirty="0"/>
              <a:t>Э</a:t>
            </a:r>
            <a:r>
              <a:rPr lang="en-RU" sz="2000" dirty="0"/>
              <a:t>моциональные стимулы</a:t>
            </a:r>
            <a:r>
              <a:rPr lang="ru-RU" sz="2000" dirty="0"/>
              <a:t> рассматриваются как </a:t>
            </a:r>
            <a:r>
              <a:rPr lang="en-RU" sz="2000" dirty="0"/>
              <a:t>иници</a:t>
            </a:r>
            <a:r>
              <a:rPr lang="ru-RU" sz="2000" dirty="0"/>
              <a:t>аторы </a:t>
            </a:r>
            <a:r>
              <a:rPr lang="en-RU" sz="2000" dirty="0"/>
              <a:t>пространственн</a:t>
            </a:r>
            <a:r>
              <a:rPr lang="ru-RU" sz="2000" dirty="0"/>
              <a:t>ой</a:t>
            </a:r>
            <a:r>
              <a:rPr lang="en-RU" sz="2000" dirty="0"/>
              <a:t> адаптаци</a:t>
            </a:r>
            <a:r>
              <a:rPr lang="ru-RU" sz="2000" dirty="0"/>
              <a:t>и</a:t>
            </a:r>
            <a:r>
              <a:rPr lang="en-RU" sz="2000" dirty="0"/>
              <a:t> организма к окружающей среде</a:t>
            </a:r>
            <a:r>
              <a:rPr lang="ru-RU" sz="2000" dirty="0"/>
              <a:t>.</a:t>
            </a:r>
          </a:p>
          <a:p>
            <a:pPr marL="342900" indent="-342900">
              <a:buFont typeface="Wingdings" pitchFamily="2" charset="2"/>
              <a:buChar char="q"/>
            </a:pPr>
            <a:endParaRPr lang="ru-RU" sz="2000" dirty="0"/>
          </a:p>
          <a:p>
            <a:pPr marL="342900" indent="-342900">
              <a:buFont typeface="Wingdings" pitchFamily="2" charset="2"/>
              <a:buChar char="q"/>
            </a:pPr>
            <a:r>
              <a:rPr lang="ru-RU" sz="2000" dirty="0"/>
              <a:t>П</a:t>
            </a:r>
            <a:r>
              <a:rPr lang="en-RU" sz="2000" dirty="0"/>
              <a:t>остуральный контроль </a:t>
            </a:r>
            <a:r>
              <a:rPr lang="ru-RU" sz="2000" dirty="0"/>
              <a:t>– регуляция положения тела в пространстве.</a:t>
            </a:r>
            <a:r>
              <a:rPr lang="en-RU" sz="2000" dirty="0"/>
              <a:t> </a:t>
            </a:r>
            <a:endParaRPr lang="ru-RU" sz="2000" dirty="0"/>
          </a:p>
          <a:p>
            <a:pPr marL="342900" indent="-342900">
              <a:buFont typeface="Wingdings" pitchFamily="2" charset="2"/>
              <a:buChar char="q"/>
            </a:pPr>
            <a:endParaRPr lang="ru-RU" sz="2000" dirty="0"/>
          </a:p>
          <a:p>
            <a:pPr marL="342900" indent="-342900">
              <a:buFont typeface="Wingdings" pitchFamily="2" charset="2"/>
              <a:buChar char="q"/>
            </a:pPr>
            <a:r>
              <a:rPr lang="ru-RU" sz="2000" dirty="0"/>
              <a:t>Э</a:t>
            </a:r>
            <a:r>
              <a:rPr lang="en-RU" sz="2000" dirty="0"/>
              <a:t>моциональная реакция </a:t>
            </a:r>
            <a:r>
              <a:rPr lang="ru-RU" sz="2000" dirty="0"/>
              <a:t>–</a:t>
            </a:r>
            <a:r>
              <a:rPr lang="en-RU" sz="2000" dirty="0"/>
              <a:t> совокупность процессов, включающих активность на нейронном, физиологическом и когнитивном уровнях</a:t>
            </a:r>
            <a:r>
              <a:rPr lang="ru-RU" sz="2000" dirty="0"/>
              <a:t>.</a:t>
            </a:r>
          </a:p>
          <a:p>
            <a:pPr marL="342900" indent="-342900">
              <a:buFont typeface="Wingdings" pitchFamily="2" charset="2"/>
              <a:buChar char="q"/>
            </a:pPr>
            <a:endParaRPr lang="ru-RU" sz="2000" dirty="0"/>
          </a:p>
          <a:p>
            <a:pPr marL="342900" indent="-342900">
              <a:buFont typeface="Wingdings" pitchFamily="2" charset="2"/>
              <a:buChar char="q"/>
            </a:pPr>
            <a:r>
              <a:rPr lang="ru-RU" sz="2000" dirty="0"/>
              <a:t>Постуральный контроль </a:t>
            </a:r>
            <a:r>
              <a:rPr lang="en-RU" sz="2000" dirty="0"/>
              <a:t>описывается как смещение </a:t>
            </a:r>
            <a:r>
              <a:rPr lang="ru-RU" sz="2000" dirty="0"/>
              <a:t>центра тяжести</a:t>
            </a:r>
            <a:r>
              <a:rPr lang="en-RU" sz="2000" dirty="0"/>
              <a:t>. </a:t>
            </a:r>
            <a:endParaRPr lang="ru-RU" sz="2000" dirty="0"/>
          </a:p>
          <a:p>
            <a:pPr marL="342900" indent="-342900">
              <a:buFont typeface="Wingdings" pitchFamily="2" charset="2"/>
              <a:buChar char="q"/>
            </a:pPr>
            <a:endParaRPr lang="ru-RU" sz="2000" dirty="0"/>
          </a:p>
          <a:p>
            <a:pPr marL="342900" indent="-342900">
              <a:buFont typeface="Wingdings" pitchFamily="2" charset="2"/>
              <a:buChar char="q"/>
            </a:pPr>
            <a:r>
              <a:rPr lang="ru-RU" sz="2000" dirty="0"/>
              <a:t>К</a:t>
            </a:r>
            <a:r>
              <a:rPr lang="en-RU" sz="2000" dirty="0"/>
              <a:t>оличественн</a:t>
            </a:r>
            <a:r>
              <a:rPr lang="ru-RU" sz="2000" dirty="0"/>
              <a:t>ые</a:t>
            </a:r>
            <a:r>
              <a:rPr lang="en-RU" sz="2000" dirty="0"/>
              <a:t> </a:t>
            </a:r>
            <a:r>
              <a:rPr lang="ru-RU" sz="2000" dirty="0"/>
              <a:t>измерения</a:t>
            </a:r>
            <a:r>
              <a:rPr lang="en-RU" sz="2000" dirty="0"/>
              <a:t> постуральны</a:t>
            </a:r>
            <a:r>
              <a:rPr lang="ru-RU" sz="2000" dirty="0"/>
              <a:t>х</a:t>
            </a:r>
            <a:r>
              <a:rPr lang="en-RU" sz="2000" dirty="0"/>
              <a:t> реакци</a:t>
            </a:r>
            <a:r>
              <a:rPr lang="ru-RU" sz="2000" dirty="0"/>
              <a:t>й:</a:t>
            </a:r>
            <a:r>
              <a:rPr lang="en-RU" sz="2000" dirty="0"/>
              <a:t> </a:t>
            </a:r>
            <a:r>
              <a:rPr lang="ru-RU" sz="2000" dirty="0"/>
              <a:t>направление</a:t>
            </a:r>
            <a:r>
              <a:rPr lang="en-RU" sz="2000" dirty="0"/>
              <a:t> и скорость </a:t>
            </a:r>
            <a:r>
              <a:rPr lang="ru-RU" sz="2000" dirty="0"/>
              <a:t>смещения центра тяжести.</a:t>
            </a:r>
            <a:r>
              <a:rPr lang="en-RU" sz="2000" dirty="0"/>
              <a:t> </a:t>
            </a:r>
            <a:endParaRPr lang="ru-RU" sz="2000" dirty="0"/>
          </a:p>
          <a:p>
            <a:pPr marL="342900" indent="-342900">
              <a:buFont typeface="Wingdings" pitchFamily="2" charset="2"/>
              <a:buChar char="q"/>
            </a:pPr>
            <a:endParaRPr lang="ru-RU" sz="2000" dirty="0"/>
          </a:p>
          <a:p>
            <a:pPr marL="342900" indent="-342900">
              <a:buFont typeface="Wingdings" pitchFamily="2" charset="2"/>
              <a:buChar char="q"/>
            </a:pPr>
            <a:r>
              <a:rPr lang="ru-RU" sz="2000" dirty="0"/>
              <a:t>Постуральный контроль измеряется с</a:t>
            </a:r>
            <a:r>
              <a:rPr lang="en-RU" sz="2000" dirty="0"/>
              <a:t> использ</a:t>
            </a:r>
            <a:r>
              <a:rPr lang="ru-RU" sz="2000" dirty="0"/>
              <a:t>ованием </a:t>
            </a:r>
            <a:r>
              <a:rPr lang="en-RU" sz="2000" dirty="0"/>
              <a:t>силовы</a:t>
            </a:r>
            <a:r>
              <a:rPr lang="ru-RU" sz="2000" dirty="0"/>
              <a:t>х</a:t>
            </a:r>
            <a:r>
              <a:rPr lang="en-RU" sz="2000" dirty="0"/>
              <a:t> платформ. </a:t>
            </a:r>
          </a:p>
        </p:txBody>
      </p:sp>
    </p:spTree>
    <p:extLst>
      <p:ext uri="{BB962C8B-B14F-4D97-AF65-F5344CB8AC3E}">
        <p14:creationId xmlns:p14="http://schemas.microsoft.com/office/powerpoint/2010/main" val="4157359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82581-3D20-F94A-BB35-1A38724AF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545" y="284504"/>
            <a:ext cx="7729728" cy="1188720"/>
          </a:xfrm>
        </p:spPr>
        <p:txBody>
          <a:bodyPr/>
          <a:lstStyle/>
          <a:p>
            <a:r>
              <a:rPr lang="ru-RU" dirty="0"/>
              <a:t>Эмоции и постуральный контроль</a:t>
            </a:r>
            <a:endParaRPr lang="en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268CA7-CCD8-864E-8509-5778DC980134}"/>
              </a:ext>
            </a:extLst>
          </p:cNvPr>
          <p:cNvSpPr txBox="1"/>
          <p:nvPr/>
        </p:nvSpPr>
        <p:spPr>
          <a:xfrm>
            <a:off x="730250" y="1790700"/>
            <a:ext cx="107315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ru-RU" sz="2000" dirty="0"/>
              <a:t>Страх падения: низкие результаты </a:t>
            </a:r>
            <a:r>
              <a:rPr lang="en-RU" sz="2000" dirty="0"/>
              <a:t>в задачах </a:t>
            </a:r>
            <a:r>
              <a:rPr lang="ru-RU" sz="2000" dirty="0"/>
              <a:t>на </a:t>
            </a:r>
            <a:r>
              <a:rPr lang="en-RU" sz="2000" dirty="0"/>
              <a:t>постуральн</a:t>
            </a:r>
            <a:r>
              <a:rPr lang="ru-RU" sz="2000" dirty="0"/>
              <a:t>ый</a:t>
            </a:r>
            <a:r>
              <a:rPr lang="en-RU" sz="2000" dirty="0"/>
              <a:t> контрол</a:t>
            </a:r>
            <a:r>
              <a:rPr lang="ru-RU" sz="2000" dirty="0"/>
              <a:t>ь.</a:t>
            </a:r>
          </a:p>
          <a:p>
            <a:pPr marL="342900" indent="-342900">
              <a:buFont typeface="Wingdings" pitchFamily="2" charset="2"/>
              <a:buChar char="q"/>
            </a:pPr>
            <a:endParaRPr lang="ru-RU" sz="2000" dirty="0"/>
          </a:p>
          <a:p>
            <a:pPr marL="342900" indent="-342900">
              <a:buFont typeface="Wingdings" pitchFamily="2" charset="2"/>
              <a:buChar char="q"/>
            </a:pPr>
            <a:r>
              <a:rPr lang="ru-RU" sz="2000" dirty="0"/>
              <a:t>Р</a:t>
            </a:r>
            <a:r>
              <a:rPr lang="en-RU" sz="2000" dirty="0"/>
              <a:t>еакци</a:t>
            </a:r>
            <a:r>
              <a:rPr lang="ru-RU" sz="2000" dirty="0"/>
              <a:t>я</a:t>
            </a:r>
            <a:r>
              <a:rPr lang="en-RU" sz="2000" dirty="0"/>
              <a:t> замирания</a:t>
            </a:r>
            <a:r>
              <a:rPr lang="ru-RU" sz="2000" dirty="0"/>
              <a:t>: </a:t>
            </a:r>
            <a:r>
              <a:rPr lang="en-RU" sz="2000" dirty="0"/>
              <a:t>высот</a:t>
            </a:r>
            <a:r>
              <a:rPr lang="ru-RU" sz="2000" dirty="0"/>
              <a:t>а</a:t>
            </a:r>
            <a:r>
              <a:rPr lang="en-RU" sz="2000" dirty="0"/>
              <a:t>, изображени</a:t>
            </a:r>
            <a:r>
              <a:rPr lang="ru-RU" sz="2000" dirty="0"/>
              <a:t>я</a:t>
            </a:r>
            <a:r>
              <a:rPr lang="en-RU" sz="2000" dirty="0"/>
              <a:t> увечий</a:t>
            </a:r>
            <a:r>
              <a:rPr lang="ru-RU" sz="2000" dirty="0"/>
              <a:t>/</a:t>
            </a:r>
            <a:r>
              <a:rPr lang="en-RU" sz="2000" dirty="0"/>
              <a:t>социальн</a:t>
            </a:r>
            <a:r>
              <a:rPr lang="ru-RU" sz="2000" dirty="0"/>
              <a:t>ой</a:t>
            </a:r>
            <a:r>
              <a:rPr lang="en-RU" sz="2000" dirty="0"/>
              <a:t> угроз</a:t>
            </a:r>
            <a:r>
              <a:rPr lang="ru-RU" sz="2000" dirty="0"/>
              <a:t>ы, негативные</a:t>
            </a:r>
            <a:r>
              <a:rPr lang="en-RU" sz="2000" dirty="0"/>
              <a:t> воспоминан</a:t>
            </a:r>
            <a:r>
              <a:rPr lang="ru-RU" sz="2000" dirty="0"/>
              <a:t>ия</a:t>
            </a:r>
            <a:r>
              <a:rPr lang="en-RU" sz="2000" dirty="0"/>
              <a:t>.</a:t>
            </a:r>
            <a:endParaRPr lang="ru-RU" sz="2000" dirty="0"/>
          </a:p>
          <a:p>
            <a:pPr marL="342900" indent="-342900">
              <a:buFont typeface="Wingdings" pitchFamily="2" charset="2"/>
              <a:buChar char="q"/>
            </a:pPr>
            <a:endParaRPr lang="ru-RU" sz="2000" dirty="0"/>
          </a:p>
          <a:p>
            <a:pPr marL="342900" indent="-342900">
              <a:buFont typeface="Wingdings" pitchFamily="2" charset="2"/>
              <a:buChar char="q"/>
            </a:pPr>
            <a:r>
              <a:rPr lang="ru-RU" sz="2000" dirty="0"/>
              <a:t>Более </a:t>
            </a:r>
            <a:r>
              <a:rPr lang="en-RU" sz="2000" dirty="0"/>
              <a:t>высокая подвижность</a:t>
            </a:r>
            <a:r>
              <a:rPr lang="ru-RU" sz="2000" dirty="0"/>
              <a:t>: </a:t>
            </a:r>
            <a:r>
              <a:rPr lang="en-RU" sz="2000" dirty="0"/>
              <a:t>эротические сцены или изображения детей. </a:t>
            </a:r>
            <a:endParaRPr lang="ru-RU" sz="2000" dirty="0"/>
          </a:p>
          <a:p>
            <a:pPr marL="342900" indent="-342900">
              <a:buFont typeface="Wingdings" pitchFamily="2" charset="2"/>
              <a:buChar char="q"/>
            </a:pPr>
            <a:endParaRPr lang="ru-RU" sz="2000" dirty="0"/>
          </a:p>
          <a:p>
            <a:pPr marL="342900" indent="-342900">
              <a:buFont typeface="Wingdings" pitchFamily="2" charset="2"/>
              <a:buChar char="q"/>
            </a:pPr>
            <a:r>
              <a:rPr lang="ru-RU" sz="2000" dirty="0"/>
              <a:t>Реакция избегания (</a:t>
            </a:r>
            <a:r>
              <a:rPr lang="en-RU" sz="2000" dirty="0"/>
              <a:t>раскачивание </a:t>
            </a:r>
            <a:r>
              <a:rPr lang="ru-RU" sz="2000" dirty="0"/>
              <a:t>назад) </a:t>
            </a:r>
            <a:r>
              <a:rPr lang="en-RU" sz="2000" dirty="0"/>
              <a:t>у испытуемых </a:t>
            </a:r>
            <a:r>
              <a:rPr lang="ru-RU" sz="2000" dirty="0"/>
              <a:t>женского пола: </a:t>
            </a:r>
            <a:r>
              <a:rPr lang="en-RU" sz="2000" dirty="0"/>
              <a:t>изображения увечий</a:t>
            </a:r>
            <a:r>
              <a:rPr lang="ru-RU" sz="2000" dirty="0"/>
              <a:t>, </a:t>
            </a:r>
            <a:r>
              <a:rPr lang="en-RU" sz="2000" dirty="0"/>
              <a:t>опасных животных</a:t>
            </a:r>
            <a:r>
              <a:rPr lang="ru-RU" sz="2000" dirty="0"/>
              <a:t>, </a:t>
            </a:r>
            <a:r>
              <a:rPr lang="en-RU" sz="2000" dirty="0"/>
              <a:t>оружия. </a:t>
            </a:r>
            <a:endParaRPr lang="ru-RU" sz="2000" dirty="0"/>
          </a:p>
          <a:p>
            <a:pPr marL="342900" indent="-342900">
              <a:buFont typeface="Wingdings" pitchFamily="2" charset="2"/>
              <a:buChar char="q"/>
            </a:pPr>
            <a:endParaRPr lang="ru-RU" sz="2000" dirty="0"/>
          </a:p>
          <a:p>
            <a:pPr marL="342900" indent="-342900">
              <a:buFont typeface="Wingdings" pitchFamily="2" charset="2"/>
              <a:buChar char="q"/>
            </a:pPr>
            <a:r>
              <a:rPr lang="ru-RU" sz="2000" dirty="0"/>
              <a:t>Реакция приближения (раскачивание вперед): </a:t>
            </a:r>
            <a:r>
              <a:rPr lang="en-RU" sz="2000" dirty="0"/>
              <a:t>счастливые лица, красивые пейзажи</a:t>
            </a:r>
            <a:r>
              <a:rPr lang="ru-RU" sz="2000" dirty="0"/>
              <a:t>, </a:t>
            </a:r>
            <a:r>
              <a:rPr lang="en-RU" sz="2000" dirty="0"/>
              <a:t>вкусная еда. </a:t>
            </a:r>
            <a:endParaRPr lang="ru-RU" sz="2000" dirty="0"/>
          </a:p>
          <a:p>
            <a:pPr marL="342900" indent="-342900">
              <a:buFont typeface="Wingdings" pitchFamily="2" charset="2"/>
              <a:buChar char="q"/>
            </a:pPr>
            <a:endParaRPr lang="ru-RU" sz="2000" dirty="0"/>
          </a:p>
          <a:p>
            <a:pPr marL="342900" indent="-342900">
              <a:buFont typeface="Wingdings" pitchFamily="2" charset="2"/>
              <a:buChar char="q"/>
            </a:pPr>
            <a:r>
              <a:rPr lang="ru-RU" sz="2000" dirty="0"/>
              <a:t>Замирание – </a:t>
            </a:r>
            <a:r>
              <a:rPr lang="en-RU" sz="2000" dirty="0"/>
              <a:t>связ</a:t>
            </a:r>
            <a:r>
              <a:rPr lang="ru-RU" sz="2000" dirty="0"/>
              <a:t>ь</a:t>
            </a:r>
            <a:r>
              <a:rPr lang="en-RU" sz="2000" dirty="0"/>
              <a:t> с отвращением</a:t>
            </a:r>
            <a:r>
              <a:rPr lang="ru-RU" sz="2000" dirty="0"/>
              <a:t>; избегание – связь с опасностью.</a:t>
            </a:r>
            <a:endParaRPr lang="en-RU" sz="2000" dirty="0"/>
          </a:p>
        </p:txBody>
      </p:sp>
    </p:spTree>
    <p:extLst>
      <p:ext uri="{BB962C8B-B14F-4D97-AF65-F5344CB8AC3E}">
        <p14:creationId xmlns:p14="http://schemas.microsoft.com/office/powerpoint/2010/main" val="1649129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4531B-BFCB-EB48-82FF-2B62133CE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749809"/>
            <a:ext cx="7729728" cy="1188720"/>
          </a:xfrm>
        </p:spPr>
        <p:txBody>
          <a:bodyPr/>
          <a:lstStyle/>
          <a:p>
            <a:r>
              <a:rPr lang="ru-RU" dirty="0"/>
              <a:t>БОС и постуральный контроль</a:t>
            </a:r>
            <a:endParaRPr lang="en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2BB983-26D8-B647-8ECD-269BD9AB04C7}"/>
              </a:ext>
            </a:extLst>
          </p:cNvPr>
          <p:cNvSpPr txBox="1"/>
          <p:nvPr/>
        </p:nvSpPr>
        <p:spPr>
          <a:xfrm>
            <a:off x="965200" y="2788613"/>
            <a:ext cx="10836939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ru-RU" sz="2000" dirty="0"/>
              <a:t>П</a:t>
            </a:r>
            <a:r>
              <a:rPr lang="en-RU" sz="2000" dirty="0"/>
              <a:t>остуральн</a:t>
            </a:r>
            <a:r>
              <a:rPr lang="ru-RU" sz="2000" dirty="0"/>
              <a:t>ые упражнения с использованием БОС</a:t>
            </a:r>
            <a:r>
              <a:rPr lang="en-RU" sz="2000" dirty="0"/>
              <a:t> улучша</a:t>
            </a:r>
            <a:r>
              <a:rPr lang="ru-RU" sz="2000" dirty="0"/>
              <a:t>ю</a:t>
            </a:r>
            <a:r>
              <a:rPr lang="en-RU" sz="2000" dirty="0"/>
              <a:t>т нарушенный постуральный контроль, </a:t>
            </a:r>
            <a:r>
              <a:rPr lang="ru-RU" sz="2000" dirty="0"/>
              <a:t>что также </a:t>
            </a:r>
            <a:r>
              <a:rPr lang="en-RU" sz="2000" dirty="0"/>
              <a:t>может сопровождаться улучшением эмоционального состояния. </a:t>
            </a:r>
            <a:endParaRPr lang="ru-RU" sz="2000" dirty="0"/>
          </a:p>
          <a:p>
            <a:pPr marL="342900" indent="-342900">
              <a:buFont typeface="Wingdings" pitchFamily="2" charset="2"/>
              <a:buChar char="q"/>
            </a:pPr>
            <a:endParaRPr lang="ru-RU" sz="2000" dirty="0"/>
          </a:p>
          <a:p>
            <a:pPr marL="342900" indent="-342900">
              <a:buFont typeface="Wingdings" pitchFamily="2" charset="2"/>
              <a:buChar char="q"/>
            </a:pPr>
            <a:r>
              <a:rPr lang="ru-RU" sz="2000" dirty="0"/>
              <a:t>При использовании </a:t>
            </a:r>
            <a:r>
              <a:rPr lang="en-RU" sz="2000" dirty="0"/>
              <a:t>соматосенсорных</a:t>
            </a:r>
            <a:r>
              <a:rPr lang="ru-RU" sz="2000" dirty="0"/>
              <a:t> и </a:t>
            </a:r>
            <a:r>
              <a:rPr lang="en-RU" sz="2000" dirty="0"/>
              <a:t>вестибулярных манипуляций медиолатеральны</a:t>
            </a:r>
            <a:r>
              <a:rPr lang="ru-RU" sz="2000" dirty="0"/>
              <a:t>м</a:t>
            </a:r>
            <a:r>
              <a:rPr lang="en-RU" sz="2000" dirty="0"/>
              <a:t> баланс</a:t>
            </a:r>
            <a:r>
              <a:rPr lang="ru-RU" sz="2000" dirty="0"/>
              <a:t>ом наличие БОС </a:t>
            </a:r>
            <a:r>
              <a:rPr lang="en-RU" sz="2000" dirty="0"/>
              <a:t>приводит к улучшению показателей постурального баланса </a:t>
            </a:r>
            <a:r>
              <a:rPr lang="ru-RU" sz="2000" dirty="0"/>
              <a:t>как при открытых, так и закрытых глазах. </a:t>
            </a:r>
          </a:p>
          <a:p>
            <a:pPr marL="342900" indent="-342900">
              <a:buFont typeface="Wingdings" pitchFamily="2" charset="2"/>
              <a:buChar char="q"/>
            </a:pPr>
            <a:endParaRPr lang="ru-RU" sz="2000" dirty="0"/>
          </a:p>
          <a:p>
            <a:pPr marL="342900" indent="-342900">
              <a:buFont typeface="Wingdings" pitchFamily="2" charset="2"/>
              <a:buChar char="q"/>
            </a:pPr>
            <a:r>
              <a:rPr lang="ru-RU" sz="2000" dirty="0"/>
              <a:t>При наличии БОС более высокие результаты</a:t>
            </a:r>
            <a:r>
              <a:rPr lang="en-RU" sz="2000" dirty="0"/>
              <a:t> в задании </a:t>
            </a:r>
            <a:r>
              <a:rPr lang="ru-RU" sz="2000" dirty="0"/>
              <a:t>«</a:t>
            </a:r>
            <a:r>
              <a:rPr lang="en-RU" sz="2000" dirty="0"/>
              <a:t>стойк</a:t>
            </a:r>
            <a:r>
              <a:rPr lang="ru-RU" sz="2000" dirty="0"/>
              <a:t>а</a:t>
            </a:r>
            <a:r>
              <a:rPr lang="en-RU" sz="2000" dirty="0"/>
              <a:t> на одной ноге</a:t>
            </a:r>
            <a:r>
              <a:rPr lang="ru-RU" sz="2000" dirty="0"/>
              <a:t>» у женщин.</a:t>
            </a:r>
            <a:endParaRPr lang="en-RU" sz="2000" dirty="0"/>
          </a:p>
          <a:p>
            <a:pPr marL="285750" indent="-285750">
              <a:buFont typeface="Wingdings" pitchFamily="2" charset="2"/>
              <a:buChar char="q"/>
            </a:pPr>
            <a:endParaRPr lang="en-RU" dirty="0"/>
          </a:p>
        </p:txBody>
      </p:sp>
    </p:spTree>
    <p:extLst>
      <p:ext uri="{BB962C8B-B14F-4D97-AF65-F5344CB8AC3E}">
        <p14:creationId xmlns:p14="http://schemas.microsoft.com/office/powerpoint/2010/main" val="3110816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EEE15-A20C-1745-A077-9E4A419B9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92429"/>
            <a:ext cx="7729728" cy="1188720"/>
          </a:xfrm>
        </p:spPr>
        <p:txBody>
          <a:bodyPr/>
          <a:lstStyle/>
          <a:p>
            <a:r>
              <a:rPr lang="ru-RU" dirty="0"/>
              <a:t>методология</a:t>
            </a:r>
            <a:endParaRPr lang="en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DA5AB8-266E-3740-BD8F-DC9D7825C057}"/>
              </a:ext>
            </a:extLst>
          </p:cNvPr>
          <p:cNvSpPr txBox="1"/>
          <p:nvPr/>
        </p:nvSpPr>
        <p:spPr>
          <a:xfrm>
            <a:off x="609600" y="2273300"/>
            <a:ext cx="108839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Гипотеза: </a:t>
            </a:r>
            <a:endParaRPr lang="en-US" b="1" dirty="0"/>
          </a:p>
          <a:p>
            <a:r>
              <a:rPr lang="ru-RU" b="1" dirty="0"/>
              <a:t>наличие </a:t>
            </a:r>
            <a:r>
              <a:rPr lang="en-RU" b="1" dirty="0"/>
              <a:t>визуальной обратной связи может влиять на </a:t>
            </a:r>
            <a:r>
              <a:rPr lang="ru-RU" b="1" dirty="0"/>
              <a:t>постуральный контроль при просмотре</a:t>
            </a:r>
            <a:r>
              <a:rPr lang="en-RU" b="1" dirty="0"/>
              <a:t> эмоциональны</a:t>
            </a:r>
            <a:r>
              <a:rPr lang="ru-RU" b="1" dirty="0"/>
              <a:t>х</a:t>
            </a:r>
            <a:r>
              <a:rPr lang="en-RU" b="1" dirty="0"/>
              <a:t> стимул</a:t>
            </a:r>
            <a:r>
              <a:rPr lang="ru-RU" b="1" dirty="0"/>
              <a:t>ов.</a:t>
            </a:r>
          </a:p>
          <a:p>
            <a:endParaRPr lang="ru-RU" dirty="0"/>
          </a:p>
          <a:p>
            <a:r>
              <a:rPr lang="ru-RU" dirty="0"/>
              <a:t>Испытуемые: </a:t>
            </a:r>
            <a:endParaRPr lang="en-US" dirty="0"/>
          </a:p>
          <a:p>
            <a:r>
              <a:rPr lang="en-RU" dirty="0"/>
              <a:t>42 в возрасте от 19 до 58 лет (31 женщина)</a:t>
            </a:r>
            <a:r>
              <a:rPr lang="ru-RU" dirty="0"/>
              <a:t>, 1 участник был исключен</a:t>
            </a:r>
            <a:r>
              <a:rPr lang="en-RU" dirty="0"/>
              <a:t>.</a:t>
            </a:r>
            <a:endParaRPr lang="ru-RU" dirty="0"/>
          </a:p>
          <a:p>
            <a:endParaRPr lang="ru-RU" dirty="0"/>
          </a:p>
          <a:p>
            <a:r>
              <a:rPr lang="ru-RU" dirty="0"/>
              <a:t>Стимулы: </a:t>
            </a:r>
            <a:endParaRPr lang="en-US" dirty="0"/>
          </a:p>
          <a:p>
            <a:r>
              <a:rPr lang="en-RU" dirty="0"/>
              <a:t>24 позитивные</a:t>
            </a:r>
            <a:r>
              <a:rPr lang="ru-RU" dirty="0"/>
              <a:t> (валентность </a:t>
            </a:r>
            <a:r>
              <a:rPr lang="en-US" dirty="0"/>
              <a:t>M </a:t>
            </a:r>
            <a:r>
              <a:rPr lang="ru-RU" dirty="0"/>
              <a:t>= </a:t>
            </a:r>
            <a:r>
              <a:rPr lang="en-RU" dirty="0"/>
              <a:t>1.27</a:t>
            </a:r>
            <a:r>
              <a:rPr lang="ru-RU" dirty="0"/>
              <a:t>, возбуждение </a:t>
            </a:r>
            <a:r>
              <a:rPr lang="en-US" dirty="0"/>
              <a:t>M </a:t>
            </a:r>
            <a:r>
              <a:rPr lang="ru-RU" dirty="0"/>
              <a:t>=</a:t>
            </a:r>
            <a:r>
              <a:rPr lang="en-RU" dirty="0"/>
              <a:t> 1.31</a:t>
            </a:r>
            <a:r>
              <a:rPr lang="ru-RU" dirty="0"/>
              <a:t>)</a:t>
            </a:r>
            <a:r>
              <a:rPr lang="en-RU" dirty="0"/>
              <a:t>, </a:t>
            </a:r>
          </a:p>
          <a:p>
            <a:r>
              <a:rPr lang="en-RU" dirty="0"/>
              <a:t>24 нейтральные </a:t>
            </a:r>
            <a:r>
              <a:rPr lang="ru-RU" dirty="0"/>
              <a:t>(валентность </a:t>
            </a:r>
            <a:r>
              <a:rPr lang="en-US" dirty="0"/>
              <a:t>M </a:t>
            </a:r>
            <a:r>
              <a:rPr lang="ru-RU" dirty="0"/>
              <a:t>= </a:t>
            </a:r>
            <a:r>
              <a:rPr lang="en-RU" dirty="0"/>
              <a:t>0.14</a:t>
            </a:r>
            <a:r>
              <a:rPr lang="ru-RU" dirty="0"/>
              <a:t>, возбуждение </a:t>
            </a:r>
            <a:r>
              <a:rPr lang="en-US" dirty="0"/>
              <a:t>M </a:t>
            </a:r>
            <a:r>
              <a:rPr lang="ru-RU" dirty="0"/>
              <a:t>=</a:t>
            </a:r>
            <a:r>
              <a:rPr lang="en-RU" dirty="0"/>
              <a:t> -0.12</a:t>
            </a:r>
            <a:r>
              <a:rPr lang="ru-RU" dirty="0"/>
              <a:t>),</a:t>
            </a:r>
          </a:p>
          <a:p>
            <a:r>
              <a:rPr lang="en-RU" dirty="0"/>
              <a:t>24 негативные картинк</a:t>
            </a:r>
            <a:r>
              <a:rPr lang="ru-RU" dirty="0"/>
              <a:t>и (валентность </a:t>
            </a:r>
            <a:r>
              <a:rPr lang="en-US" dirty="0"/>
              <a:t>M </a:t>
            </a:r>
            <a:r>
              <a:rPr lang="ru-RU" dirty="0"/>
              <a:t>= </a:t>
            </a:r>
            <a:r>
              <a:rPr lang="en-RU" dirty="0"/>
              <a:t>-1.28</a:t>
            </a:r>
            <a:r>
              <a:rPr lang="ru-RU" dirty="0"/>
              <a:t>, возбуждение </a:t>
            </a:r>
            <a:r>
              <a:rPr lang="en-US" dirty="0"/>
              <a:t>M </a:t>
            </a:r>
            <a:r>
              <a:rPr lang="ru-RU" dirty="0"/>
              <a:t>=</a:t>
            </a:r>
            <a:r>
              <a:rPr lang="en-RU" dirty="0"/>
              <a:t> 1.36</a:t>
            </a:r>
            <a:r>
              <a:rPr lang="ru-RU" dirty="0"/>
              <a:t>) – база изображений </a:t>
            </a:r>
            <a:r>
              <a:rPr lang="en-RU" dirty="0"/>
              <a:t>EmoMadrid</a:t>
            </a:r>
            <a:r>
              <a:rPr lang="ru-RU" dirty="0"/>
              <a:t>.</a:t>
            </a:r>
            <a:r>
              <a:rPr lang="en-RU" dirty="0"/>
              <a:t> </a:t>
            </a:r>
            <a:endParaRPr lang="ru-RU" dirty="0"/>
          </a:p>
          <a:p>
            <a:endParaRPr lang="ru-RU" dirty="0"/>
          </a:p>
          <a:p>
            <a:endParaRPr lang="en-RU" dirty="0"/>
          </a:p>
        </p:txBody>
      </p:sp>
    </p:spTree>
    <p:extLst>
      <p:ext uri="{BB962C8B-B14F-4D97-AF65-F5344CB8AC3E}">
        <p14:creationId xmlns:p14="http://schemas.microsoft.com/office/powerpoint/2010/main" val="334290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page23image25318272">
            <a:extLst>
              <a:ext uri="{FF2B5EF4-FFF2-40B4-BE49-F238E27FC236}">
                <a16:creationId xmlns:a16="http://schemas.microsoft.com/office/drawing/2014/main" id="{7879FE53-B728-AB43-9D75-C883CDF9EF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542705"/>
            <a:ext cx="9169400" cy="5164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58DBED0-F3C8-3B4C-9D96-7CF2A4C5D813}"/>
              </a:ext>
            </a:extLst>
          </p:cNvPr>
          <p:cNvSpPr txBox="1"/>
          <p:nvPr/>
        </p:nvSpPr>
        <p:spPr>
          <a:xfrm>
            <a:off x="2797544" y="5945963"/>
            <a:ext cx="6941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Экспериментальная схема порядка предъявления видеороликов.</a:t>
            </a:r>
            <a:endParaRPr lang="en-RU" dirty="0"/>
          </a:p>
        </p:txBody>
      </p:sp>
    </p:spTree>
    <p:extLst>
      <p:ext uri="{BB962C8B-B14F-4D97-AF65-F5344CB8AC3E}">
        <p14:creationId xmlns:p14="http://schemas.microsoft.com/office/powerpoint/2010/main" val="2573586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page24image25194272">
            <a:extLst>
              <a:ext uri="{FF2B5EF4-FFF2-40B4-BE49-F238E27FC236}">
                <a16:creationId xmlns:a16="http://schemas.microsoft.com/office/drawing/2014/main" id="{595CAC94-CB26-9C46-845F-26CC72F66E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74" y="749300"/>
            <a:ext cx="10908051" cy="461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EDF964C-5636-6F4D-87DD-5550BCB425CE}"/>
              </a:ext>
            </a:extLst>
          </p:cNvPr>
          <p:cNvSpPr txBox="1"/>
          <p:nvPr/>
        </p:nvSpPr>
        <p:spPr>
          <a:xfrm>
            <a:off x="431800" y="5715000"/>
            <a:ext cx="1120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Описательная статистика изображений, использованных в эксперименте: </a:t>
            </a:r>
            <a:r>
              <a:rPr lang="en-GB" dirty="0"/>
              <a:t>A) </a:t>
            </a:r>
            <a:r>
              <a:rPr lang="ru-RU" dirty="0"/>
              <a:t>различия в валентности и возбуждении; </a:t>
            </a:r>
            <a:r>
              <a:rPr lang="en-GB" dirty="0"/>
              <a:t>B) </a:t>
            </a:r>
            <a:r>
              <a:rPr lang="ru-RU" dirty="0"/>
              <a:t>взаимосвязь между валентностью и возбуждением.</a:t>
            </a:r>
            <a:endParaRPr lang="en-RU" dirty="0"/>
          </a:p>
        </p:txBody>
      </p:sp>
    </p:spTree>
    <p:extLst>
      <p:ext uri="{BB962C8B-B14F-4D97-AF65-F5344CB8AC3E}">
        <p14:creationId xmlns:p14="http://schemas.microsoft.com/office/powerpoint/2010/main" val="1317509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page25image25266624">
            <a:extLst>
              <a:ext uri="{FF2B5EF4-FFF2-40B4-BE49-F238E27FC236}">
                <a16:creationId xmlns:a16="http://schemas.microsoft.com/office/drawing/2014/main" id="{6AF70764-9834-5040-A20A-2E200F4226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88" y="304800"/>
            <a:ext cx="10563824" cy="496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0A076A4-D712-6B40-9166-6CEA13DC6F47}"/>
              </a:ext>
            </a:extLst>
          </p:cNvPr>
          <p:cNvSpPr txBox="1"/>
          <p:nvPr/>
        </p:nvSpPr>
        <p:spPr>
          <a:xfrm>
            <a:off x="647700" y="5626100"/>
            <a:ext cx="1076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Влияние условий с БОС/без БОС на: </a:t>
            </a:r>
            <a:r>
              <a:rPr lang="en-GB" dirty="0"/>
              <a:t>A) </a:t>
            </a:r>
            <a:r>
              <a:rPr lang="ru-RU" dirty="0"/>
              <a:t>медиально-латеральное колебание; </a:t>
            </a:r>
            <a:r>
              <a:rPr lang="en-GB" dirty="0"/>
              <a:t>B) </a:t>
            </a:r>
            <a:r>
              <a:rPr lang="ru-RU" dirty="0"/>
              <a:t>передне-заднее колебание; </a:t>
            </a:r>
            <a:r>
              <a:rPr lang="en-GB" dirty="0"/>
              <a:t>C) </a:t>
            </a:r>
            <a:r>
              <a:rPr lang="ru-RU" dirty="0"/>
              <a:t>скорость центра тяжести</a:t>
            </a:r>
            <a:r>
              <a:rPr lang="en-GB" dirty="0"/>
              <a:t>.</a:t>
            </a:r>
            <a:endParaRPr lang="en-RU" dirty="0"/>
          </a:p>
        </p:txBody>
      </p:sp>
    </p:spTree>
    <p:extLst>
      <p:ext uri="{BB962C8B-B14F-4D97-AF65-F5344CB8AC3E}">
        <p14:creationId xmlns:p14="http://schemas.microsoft.com/office/powerpoint/2010/main" val="2238580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page26image25276608">
            <a:extLst>
              <a:ext uri="{FF2B5EF4-FFF2-40B4-BE49-F238E27FC236}">
                <a16:creationId xmlns:a16="http://schemas.microsoft.com/office/drawing/2014/main" id="{85332A66-97E9-214F-A080-3A33EF757B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35077" y="334434"/>
            <a:ext cx="3719823" cy="5094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DB3A1AD-94E6-1144-B88E-01C3BD1D87E9}"/>
              </a:ext>
            </a:extLst>
          </p:cNvPr>
          <p:cNvSpPr txBox="1"/>
          <p:nvPr/>
        </p:nvSpPr>
        <p:spPr>
          <a:xfrm>
            <a:off x="2432050" y="5836093"/>
            <a:ext cx="10045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Влияние эмоций на скорость центра тяжести при предъявлении БОС.</a:t>
            </a:r>
            <a:endParaRPr lang="en-RU" dirty="0"/>
          </a:p>
        </p:txBody>
      </p:sp>
    </p:spTree>
    <p:extLst>
      <p:ext uri="{BB962C8B-B14F-4D97-AF65-F5344CB8AC3E}">
        <p14:creationId xmlns:p14="http://schemas.microsoft.com/office/powerpoint/2010/main" val="101889174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567</Words>
  <Application>Microsoft Macintosh PowerPoint</Application>
  <PresentationFormat>Widescreen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Corbel</vt:lpstr>
      <vt:lpstr>Gill Sans MT</vt:lpstr>
      <vt:lpstr>Wingdings</vt:lpstr>
      <vt:lpstr>Parcel</vt:lpstr>
      <vt:lpstr>Постуральный контроль при эмоциональных состояниях: влияние биологической обратной связи Постуральный контроль при эмоциональных состояниях: влияние биологической обратной связи Постуральный контроль при эмоциональных состояниях: влияние биологической обратной связи Постуральный контроль при эмоциональных состояниях: влияние биологической обратной связи Постуральный контроль при эмоциональных состояниях: влияние биологической обратной связи </vt:lpstr>
      <vt:lpstr>PowerPoint Presentation</vt:lpstr>
      <vt:lpstr>Эмоции и постуральный контроль</vt:lpstr>
      <vt:lpstr>БОС и постуральный контроль</vt:lpstr>
      <vt:lpstr>методология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Постуральный контроль при эмоциональных состояниях: влияние биологической обратной связи Постуральный контроль при эмоциональных состояниях: влияние биологической обратной связи Постуральный контроль при эмоциональных состояниях: влияние биологической обратной связи Постуральный контроль при эмоциональных состояниях: влияние биологической обратной связи Постуральный контроль при эмоциональных состояниях: влияние биологической обратной связи </dc:title>
  <dc:creator>KLI9192</dc:creator>
  <cp:lastModifiedBy>KLI9192</cp:lastModifiedBy>
  <cp:revision>16</cp:revision>
  <dcterms:created xsi:type="dcterms:W3CDTF">2023-06-07T19:28:02Z</dcterms:created>
  <dcterms:modified xsi:type="dcterms:W3CDTF">2023-06-07T21:48:09Z</dcterms:modified>
</cp:coreProperties>
</file>