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3716000" cx="24384000"/>
  <p:notesSz cx="6858000" cy="9144000"/>
  <p:embeddedFontLst>
    <p:embeddedFont>
      <p:font typeface="Arial Narrow"/>
      <p:regular r:id="rId25"/>
      <p:bold r:id="rId26"/>
      <p:italic r:id="rId27"/>
      <p:boldItalic r:id="rId28"/>
    </p:embeddedFont>
    <p:embeddedFont>
      <p:font typeface="Helvetica Neue"/>
      <p:regular r:id="rId29"/>
      <p:bold r:id="rId30"/>
      <p:italic r:id="rId31"/>
      <p:boldItalic r:id="rId32"/>
    </p:embeddedFont>
    <p:embeddedFont>
      <p:font typeface="Helvetica Neue Light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519E07-805F-415A-ACBF-BAD250A9D6F7}">
  <a:tblStyle styleId="{0F519E07-805F-415A-ACBF-BAD250A9D6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A70072-12A3-4272-B5D7-FCDA046E362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7711627-428C-4A4A-A193-635FA14A62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italic.fntdata"/><Relationship Id="rId30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33" Type="http://schemas.openxmlformats.org/officeDocument/2006/relationships/font" Target="fonts/HelveticaNeueLight-regular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bold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HelveticaNeueLight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4f0be33de4_2_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480" name="Google Shape;480;g24f0be33de4_2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60c30f3c37_0_1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528" name="Google Shape;528;g260c30f3c37_0_1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2586b6391bd_1_1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570" name="Google Shape;570;g2586b6391bd_1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4f0be33de4_2_2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613" name="Google Shape;613;g24f0be33de4_2_2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586b6391bd_1_2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650" name="Google Shape;650;g2586b6391bd_1_2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260c30f3c37_0_2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687" name="Google Shape;687;g260c30f3c37_0_2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60c30f3c37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728" name="Google Shape;728;g260c30f3c37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60c30f3c37_0_2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</p:txBody>
      </p:sp>
      <p:sp>
        <p:nvSpPr>
          <p:cNvPr id="773" name="Google Shape;773;g260c30f3c37_0_2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9" name="Google Shape;80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0c30f3c37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60c30f3c3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86b6391bd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586b6391bd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86b6391bd_1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586b6391bd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86b6391bd_1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586b6391bd_1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60c30f3c37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2" name="Google Shape;442;g260c30f3c37_0_9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230254" y="-37339"/>
            <a:ext cx="19217708" cy="13716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>
            <p:ph idx="2" type="pic"/>
          </p:nvPr>
        </p:nvSpPr>
        <p:spPr>
          <a:xfrm>
            <a:off x="3048000" y="0"/>
            <a:ext cx="18288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 type="tx">
  <p:cSld name="TITLE_AND_BODY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>
  <p:cSld name="Фото — горизонтально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>
            <p:ph idx="2" type="pic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>
            <p:ph idx="2" type="pic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>
            <p:ph idx="2" type="pic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0957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indent="-40957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indent="-40957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indent="-40957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indent="-40957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body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3 шт.">
  <p:cSld name="Фото — 3 шт.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9"/>
          <p:cNvSpPr/>
          <p:nvPr>
            <p:ph idx="3" type="pic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95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66725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6725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6725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6725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6725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66725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66725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66725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66725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7.png"/><Relationship Id="rId12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34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44.png"/><Relationship Id="rId7" Type="http://schemas.openxmlformats.org/officeDocument/2006/relationships/image" Target="../media/image42.png"/><Relationship Id="rId8" Type="http://schemas.openxmlformats.org/officeDocument/2006/relationships/image" Target="../media/image3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11" Type="http://schemas.openxmlformats.org/officeDocument/2006/relationships/image" Target="../media/image38.png"/><Relationship Id="rId10" Type="http://schemas.openxmlformats.org/officeDocument/2006/relationships/image" Target="../media/image31.png"/><Relationship Id="rId9" Type="http://schemas.openxmlformats.org/officeDocument/2006/relationships/image" Target="../media/image28.png"/><Relationship Id="rId5" Type="http://schemas.openxmlformats.org/officeDocument/2006/relationships/image" Target="../media/image8.png"/><Relationship Id="rId6" Type="http://schemas.openxmlformats.org/officeDocument/2006/relationships/image" Target="../media/image23.png"/><Relationship Id="rId7" Type="http://schemas.openxmlformats.org/officeDocument/2006/relationships/image" Target="../media/image32.png"/><Relationship Id="rId8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41.png"/><Relationship Id="rId7" Type="http://schemas.openxmlformats.org/officeDocument/2006/relationships/image" Target="../media/image36.png"/><Relationship Id="rId8" Type="http://schemas.openxmlformats.org/officeDocument/2006/relationships/image" Target="../media/image4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10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39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45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10" Type="http://schemas.openxmlformats.org/officeDocument/2006/relationships/image" Target="../media/image37.png"/><Relationship Id="rId9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40.png"/><Relationship Id="rId7" Type="http://schemas.openxmlformats.org/officeDocument/2006/relationships/image" Target="../media/image14.png"/><Relationship Id="rId8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30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 flipH="1" rot="10800000">
            <a:off x="10370343" y="1604166"/>
            <a:ext cx="1" cy="277734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7147900" y="630012"/>
            <a:ext cx="14796300" cy="25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latin typeface="Arial Narrow"/>
                <a:ea typeface="Arial Narrow"/>
                <a:cs typeface="Arial Narrow"/>
                <a:sym typeface="Arial Narrow"/>
              </a:rPr>
              <a:t>Psychophysiological Study of Video Sharing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345700" y="3732925"/>
            <a:ext cx="14021100" cy="25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t/>
            </a:r>
            <a:endParaRPr b="1" sz="4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1" i="0" lang="en-US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Student:</a:t>
            </a:r>
            <a:r>
              <a:rPr b="0" i="0" lang="en-US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Danila </a:t>
            </a:r>
            <a:r>
              <a:rPr lang="en-US" sz="42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Shelepenkov</a:t>
            </a:r>
            <a:endParaRPr b="0" i="0" sz="4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200"/>
              <a:buFont typeface="Arial Narrow"/>
              <a:buNone/>
            </a:pPr>
            <a:r>
              <a:rPr b="1" i="0" lang="en-US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Supervisor: </a:t>
            </a:r>
            <a:r>
              <a:rPr b="0" i="0" lang="en-US" sz="4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Vladimir Kosonogov</a:t>
            </a:r>
            <a:endParaRPr b="0" i="0" sz="4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92646" y="12437273"/>
            <a:ext cx="2194800" cy="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Narrow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Moscow</a:t>
            </a:r>
            <a:r>
              <a:rPr lang="en-US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202</a:t>
            </a:r>
            <a:r>
              <a:rPr lang="en-US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b="0" i="0" sz="2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logo, circle&#10;&#10;Description automatically generated"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448" y="893149"/>
            <a:ext cx="2581200" cy="332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337" y="12868275"/>
            <a:ext cx="34386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052" y="10853101"/>
            <a:ext cx="16043976" cy="61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6345700" y="10871749"/>
            <a:ext cx="467050" cy="5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5700" y="7509200"/>
            <a:ext cx="67465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112888" y="7499475"/>
            <a:ext cx="57851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257600" y="7552200"/>
            <a:ext cx="2581325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5700" y="8760425"/>
            <a:ext cx="31337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958525" y="8760425"/>
            <a:ext cx="31337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6099625" y="7750825"/>
            <a:ext cx="7238700" cy="10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Behavioral study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6524075" y="8857325"/>
            <a:ext cx="29553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Stimulus collection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9611537" y="8857325"/>
            <a:ext cx="38277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Data </a:t>
            </a:r>
            <a:endParaRPr b="1" sz="43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Collection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59075" y="8760425"/>
            <a:ext cx="29553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362875" y="8760425"/>
            <a:ext cx="2581325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16159175" y="7515775"/>
            <a:ext cx="5785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EEG</a:t>
            </a: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study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257600" y="8791725"/>
            <a:ext cx="2581325" cy="15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/>
        </p:nvSpPr>
        <p:spPr>
          <a:xfrm>
            <a:off x="15722887" y="8857325"/>
            <a:ext cx="38277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Data </a:t>
            </a:r>
            <a:endParaRPr b="1" sz="43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Collection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2634412" y="8941188"/>
            <a:ext cx="38277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</a:t>
            </a:r>
            <a:endParaRPr b="1" sz="43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8739699" y="8941200"/>
            <a:ext cx="3827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Analysis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248774" y="7750826"/>
            <a:ext cx="707608" cy="7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9490050" y="10871749"/>
            <a:ext cx="467050" cy="5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12829850" y="10871749"/>
            <a:ext cx="467050" cy="5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15838925" y="10871749"/>
            <a:ext cx="467050" cy="5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 rot="10800000">
            <a:off x="18848000" y="10853099"/>
            <a:ext cx="467050" cy="572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 rot="-1803088">
            <a:off x="5540085" y="11304181"/>
            <a:ext cx="3386532" cy="1038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September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2022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" name="Google Shape;86;p13"/>
          <p:cNvSpPr txBox="1"/>
          <p:nvPr/>
        </p:nvSpPr>
        <p:spPr>
          <a:xfrm rot="-1803088">
            <a:off x="8677085" y="11304181"/>
            <a:ext cx="3386532" cy="1038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December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2022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3"/>
          <p:cNvSpPr txBox="1"/>
          <p:nvPr/>
        </p:nvSpPr>
        <p:spPr>
          <a:xfrm rot="-1803088">
            <a:off x="11978347" y="11304181"/>
            <a:ext cx="3386532" cy="1038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February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2023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3"/>
          <p:cNvSpPr txBox="1"/>
          <p:nvPr/>
        </p:nvSpPr>
        <p:spPr>
          <a:xfrm rot="-1803088">
            <a:off x="14988697" y="11212931"/>
            <a:ext cx="3386532" cy="1038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March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2023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3"/>
          <p:cNvSpPr txBox="1"/>
          <p:nvPr/>
        </p:nvSpPr>
        <p:spPr>
          <a:xfrm rot="-1803088">
            <a:off x="18146872" y="11046306"/>
            <a:ext cx="3386532" cy="1038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April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2023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0" name="Google Shape;90;p13"/>
          <p:cNvSpPr txBox="1"/>
          <p:nvPr/>
        </p:nvSpPr>
        <p:spPr>
          <a:xfrm rot="-1803088">
            <a:off x="21300322" y="10885531"/>
            <a:ext cx="3386532" cy="1038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May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2023</a:t>
            </a:r>
            <a:endParaRPr b="1"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21768050" y="1286827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 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83" name="Google Shape;483;p22"/>
          <p:cNvCxnSpPr/>
          <p:nvPr/>
        </p:nvCxnSpPr>
        <p:spPr>
          <a:xfrm flipH="1" rot="10800000">
            <a:off x="1201065" y="2212762"/>
            <a:ext cx="21935100" cy="18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84" name="Google Shape;484;p22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485" name="Google Shape;485;p22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486" name="Google Shape;4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2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88" name="Google Shape;488;p22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9" name="Google Shape;489;p22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0" name="Google Shape;490;p22"/>
          <p:cNvSpPr txBox="1"/>
          <p:nvPr/>
        </p:nvSpPr>
        <p:spPr>
          <a:xfrm>
            <a:off x="15707051" y="8785942"/>
            <a:ext cx="1584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1" name="Google Shape;491;p22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2" name="Google Shape;492;p22"/>
          <p:cNvSpPr txBox="1"/>
          <p:nvPr/>
        </p:nvSpPr>
        <p:spPr>
          <a:xfrm>
            <a:off x="10895064" y="9442246"/>
            <a:ext cx="2812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3" name="Google Shape;493;p22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4" name="Google Shape;494;p22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95" name="Google Shape;495;p22"/>
          <p:cNvGraphicFramePr/>
          <p:nvPr/>
        </p:nvGraphicFramePr>
        <p:xfrm>
          <a:off x="1201100" y="312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{0F519E07-805F-415A-ACBF-BAD250A9D6F7}</a:tableStyleId>
              </a:tblPr>
              <a:tblGrid>
                <a:gridCol w="1274200"/>
                <a:gridCol w="2903950"/>
                <a:gridCol w="3147225"/>
                <a:gridCol w="3500825"/>
                <a:gridCol w="3265075"/>
                <a:gridCol w="3095300"/>
                <a:gridCol w="2783275"/>
                <a:gridCol w="2470325"/>
              </a:tblGrid>
              <a:tr h="86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Heart Rate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Skin conductance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 Zygomaticus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 Corrugator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Arousal index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Valence index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FAA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116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</a:t>
                      </a:r>
                      <a:r>
                        <a:rPr b="1" lang="en-US" sz="2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nswer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0.37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0.41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0.0009)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0.31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0.0048)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-0.33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0.004)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0.287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0.0009)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-0.255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0.004)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(p-value &gt;</a:t>
                      </a: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0.05)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96" name="Google Shape;496;p22"/>
          <p:cNvPicPr preferRelativeResize="0"/>
          <p:nvPr/>
        </p:nvPicPr>
        <p:blipFill rotWithShape="1">
          <a:blip r:embed="rId4">
            <a:alphaModFix/>
          </a:blip>
          <a:srcRect b="72669" l="0" r="0" t="0"/>
          <a:stretch/>
        </p:blipFill>
        <p:spPr>
          <a:xfrm>
            <a:off x="10895075" y="7595875"/>
            <a:ext cx="12242449" cy="39782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7" name="Google Shape;497;p22"/>
          <p:cNvGraphicFramePr/>
          <p:nvPr/>
        </p:nvGraphicFramePr>
        <p:xfrm>
          <a:off x="1201100" y="8254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{0F519E07-805F-415A-ACBF-BAD250A9D6F7}</a:tableStyleId>
              </a:tblPr>
              <a:tblGrid>
                <a:gridCol w="4689950"/>
                <a:gridCol w="1944925"/>
                <a:gridCol w="1406975"/>
                <a:gridCol w="1406975"/>
              </a:tblGrid>
              <a:tr h="117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Accuracy</a:t>
                      </a:r>
                      <a:endParaRPr b="1" sz="3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MAE</a:t>
                      </a:r>
                      <a:endParaRPr b="1" sz="3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RMSE</a:t>
                      </a:r>
                      <a:endParaRPr b="1" sz="3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1177275"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Random Forest regression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0.23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1.86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5.05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498" name="Google Shape;498;p22"/>
          <p:cNvSpPr txBox="1"/>
          <p:nvPr/>
        </p:nvSpPr>
        <p:spPr>
          <a:xfrm>
            <a:off x="1313475" y="11068775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99" name="Google Shape;499;p22"/>
          <p:cNvSpPr txBox="1"/>
          <p:nvPr/>
        </p:nvSpPr>
        <p:spPr>
          <a:xfrm>
            <a:off x="13263750" y="6847350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Feature value</a:t>
            </a:r>
            <a:endParaRPr/>
          </a:p>
        </p:txBody>
      </p:sp>
      <p:sp>
        <p:nvSpPr>
          <p:cNvPr id="500" name="Google Shape;500;p22"/>
          <p:cNvSpPr txBox="1"/>
          <p:nvPr/>
        </p:nvSpPr>
        <p:spPr>
          <a:xfrm>
            <a:off x="2475300" y="6892938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Regression</a:t>
            </a:r>
            <a:endParaRPr/>
          </a:p>
        </p:txBody>
      </p:sp>
      <p:pic>
        <p:nvPicPr>
          <p:cNvPr id="501" name="Google Shape;50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22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07" name="Google Shape;507;p22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2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2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2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2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2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2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2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2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2"/>
          <p:cNvSpPr txBox="1"/>
          <p:nvPr/>
        </p:nvSpPr>
        <p:spPr>
          <a:xfrm>
            <a:off x="13476175" y="12822425"/>
            <a:ext cx="38802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7" name="Google Shape;517;p22"/>
          <p:cNvSpPr txBox="1"/>
          <p:nvPr/>
        </p:nvSpPr>
        <p:spPr>
          <a:xfrm>
            <a:off x="15573550" y="11737400"/>
            <a:ext cx="3133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0</a:t>
            </a:r>
            <a:endParaRPr sz="3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8" name="Google Shape;518;p22"/>
          <p:cNvSpPr txBox="1"/>
          <p:nvPr/>
        </p:nvSpPr>
        <p:spPr>
          <a:xfrm>
            <a:off x="20090500" y="11715525"/>
            <a:ext cx="3133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r>
            <a:endParaRPr sz="3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9" name="Google Shape;519;p22"/>
          <p:cNvSpPr txBox="1"/>
          <p:nvPr/>
        </p:nvSpPr>
        <p:spPr>
          <a:xfrm>
            <a:off x="0" y="5755050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20" name="Google Shape;520;p22"/>
          <p:cNvSpPr txBox="1"/>
          <p:nvPr/>
        </p:nvSpPr>
        <p:spPr>
          <a:xfrm>
            <a:off x="3219525" y="5755050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21" name="Google Shape;521;p22"/>
          <p:cNvSpPr txBox="1"/>
          <p:nvPr/>
        </p:nvSpPr>
        <p:spPr>
          <a:xfrm>
            <a:off x="6668125" y="5732250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22" name="Google Shape;522;p22"/>
          <p:cNvSpPr txBox="1"/>
          <p:nvPr/>
        </p:nvSpPr>
        <p:spPr>
          <a:xfrm>
            <a:off x="9980400" y="5732250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23" name="Google Shape;523;p22"/>
          <p:cNvSpPr txBox="1"/>
          <p:nvPr/>
        </p:nvSpPr>
        <p:spPr>
          <a:xfrm>
            <a:off x="12979325" y="5732238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24" name="Google Shape;524;p22"/>
          <p:cNvSpPr txBox="1"/>
          <p:nvPr/>
        </p:nvSpPr>
        <p:spPr>
          <a:xfrm>
            <a:off x="18707350" y="5732238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CC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un</a:t>
            </a:r>
            <a:r>
              <a:rPr b="1" lang="en-US" sz="4400">
                <a:solidFill>
                  <a:srgbClr val="CC0000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CC0000"/>
              </a:solidFill>
              <a:highlight>
                <a:schemeClr val="lt1"/>
              </a:highlight>
            </a:endParaRPr>
          </a:p>
        </p:txBody>
      </p:sp>
      <p:sp>
        <p:nvSpPr>
          <p:cNvPr id="525" name="Google Shape;525;p22"/>
          <p:cNvSpPr txBox="1"/>
          <p:nvPr/>
        </p:nvSpPr>
        <p:spPr>
          <a:xfrm>
            <a:off x="15938075" y="5732238"/>
            <a:ext cx="7505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6AA84F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expected</a:t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3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 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31" name="Google Shape;531;p23"/>
          <p:cNvCxnSpPr/>
          <p:nvPr/>
        </p:nvCxnSpPr>
        <p:spPr>
          <a:xfrm flipH="1" rot="10800000">
            <a:off x="1201065" y="2212762"/>
            <a:ext cx="21935100" cy="18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32" name="Google Shape;532;p23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533" name="Google Shape;533;p23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534" name="Google Shape;53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3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6" name="Google Shape;536;p23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8" name="Google Shape;538;p23"/>
          <p:cNvSpPr txBox="1"/>
          <p:nvPr/>
        </p:nvSpPr>
        <p:spPr>
          <a:xfrm>
            <a:off x="15707051" y="8785942"/>
            <a:ext cx="1584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1313475" y="11068775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3" name="Google Shape;543;p23"/>
          <p:cNvSpPr txBox="1"/>
          <p:nvPr/>
        </p:nvSpPr>
        <p:spPr>
          <a:xfrm>
            <a:off x="13263750" y="68473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3"/>
          <p:cNvSpPr txBox="1"/>
          <p:nvPr/>
        </p:nvSpPr>
        <p:spPr>
          <a:xfrm>
            <a:off x="2475300" y="68929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3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1" name="Google Shape;551;p23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3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3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3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3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3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3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3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3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3"/>
          <p:cNvSpPr txBox="1"/>
          <p:nvPr/>
        </p:nvSpPr>
        <p:spPr>
          <a:xfrm>
            <a:off x="13476175" y="12822425"/>
            <a:ext cx="38802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1" name="Google Shape;561;p23"/>
          <p:cNvSpPr txBox="1"/>
          <p:nvPr/>
        </p:nvSpPr>
        <p:spPr>
          <a:xfrm>
            <a:off x="20090500" y="11715525"/>
            <a:ext cx="3133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2" name="Google Shape;562;p23"/>
          <p:cNvSpPr txBox="1"/>
          <p:nvPr/>
        </p:nvSpPr>
        <p:spPr>
          <a:xfrm>
            <a:off x="0" y="57550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63" name="Google Shape;563;p23"/>
          <p:cNvSpPr txBox="1"/>
          <p:nvPr/>
        </p:nvSpPr>
        <p:spPr>
          <a:xfrm>
            <a:off x="9980400" y="57322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64" name="Google Shape;564;p23"/>
          <p:cNvSpPr txBox="1"/>
          <p:nvPr/>
        </p:nvSpPr>
        <p:spPr>
          <a:xfrm>
            <a:off x="18707350" y="57322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0000"/>
              </a:solidFill>
              <a:highlight>
                <a:schemeClr val="lt1"/>
              </a:highlight>
            </a:endParaRPr>
          </a:p>
        </p:txBody>
      </p:sp>
      <p:sp>
        <p:nvSpPr>
          <p:cNvPr id="565" name="Google Shape;565;p23"/>
          <p:cNvSpPr txBox="1"/>
          <p:nvPr/>
        </p:nvSpPr>
        <p:spPr>
          <a:xfrm>
            <a:off x="15938075" y="57322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566" name="Google Shape;566;p23"/>
          <p:cNvSpPr txBox="1"/>
          <p:nvPr/>
        </p:nvSpPr>
        <p:spPr>
          <a:xfrm>
            <a:off x="1406000" y="3236225"/>
            <a:ext cx="13948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Valence - EMG Zigg (Smile) no </a:t>
            </a: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significant</a:t>
            </a: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correlations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Valence - EMG Corr (eyebrow) significant correlations 0.2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Valence - FAA significant correlations 0.3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7" name="Google Shape;567;p23"/>
          <p:cNvSpPr txBox="1"/>
          <p:nvPr/>
        </p:nvSpPr>
        <p:spPr>
          <a:xfrm>
            <a:off x="1406000" y="6476475"/>
            <a:ext cx="222354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Arousal</a:t>
            </a: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- EDA significant correlations 0.44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Arousal - Heart rate significant correlations 0.34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Arousal - Engagement Index significant correlations 0.7 </a:t>
            </a:r>
            <a:r>
              <a:rPr b="1"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Beta / Alpha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Arousal - Engagement Index by Kislov significant correlations 0.5 </a:t>
            </a:r>
            <a:r>
              <a:rPr b="1"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(Beta (Cz + Pz + P3 + P4)) / (Alpha (Cz + Pz + P3 + P4)</a:t>
            </a:r>
            <a:endParaRPr b="1" sz="27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Arousal - Visual engagement significant correlations 0.51 </a:t>
            </a:r>
            <a:r>
              <a:rPr b="1" lang="en-US" sz="27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Beta+Gamma / Alpha in Occipital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Arousal - ISC no significant correlations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4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573" name="Google Shape;573;p24"/>
          <p:cNvCxnSpPr/>
          <p:nvPr/>
        </p:nvCxnSpPr>
        <p:spPr>
          <a:xfrm flipH="1" rot="10800000">
            <a:off x="1201065" y="2212762"/>
            <a:ext cx="21935100" cy="18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4" name="Google Shape;574;p24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575" name="Google Shape;575;p24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576" name="Google Shape;57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4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78" name="Google Shape;578;p24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9" name="Google Shape;579;p24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0" name="Google Shape;580;p24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1" name="Google Shape;581;p24"/>
          <p:cNvSpPr txBox="1"/>
          <p:nvPr/>
        </p:nvSpPr>
        <p:spPr>
          <a:xfrm>
            <a:off x="10895064" y="9442246"/>
            <a:ext cx="2812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3" name="Google Shape;583;p24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584" name="Google Shape;584;p24"/>
          <p:cNvGraphicFramePr/>
          <p:nvPr/>
        </p:nvGraphicFramePr>
        <p:xfrm>
          <a:off x="1201100" y="312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{0F519E07-805F-415A-ACBF-BAD250A9D6F7}</a:tableStyleId>
              </a:tblPr>
              <a:tblGrid>
                <a:gridCol w="1274200"/>
                <a:gridCol w="2903950"/>
                <a:gridCol w="3147225"/>
                <a:gridCol w="3500825"/>
                <a:gridCol w="3265075"/>
                <a:gridCol w="3095300"/>
                <a:gridCol w="2783275"/>
                <a:gridCol w="2470325"/>
              </a:tblGrid>
              <a:tr h="86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Heart Rate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Skin conductance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 Zygomaticus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 Corrugator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Arousal index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Valence index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FAA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116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Tik-Tok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Share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0.39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&gt; 0.05)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-0.26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0.33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0.003)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&gt; 0.05)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(p-value &gt; 0.05)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85" name="Google Shape;585;p24"/>
          <p:cNvSpPr txBox="1"/>
          <p:nvPr/>
        </p:nvSpPr>
        <p:spPr>
          <a:xfrm>
            <a:off x="1313475" y="11068775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6" name="Google Shape;586;p24"/>
          <p:cNvSpPr txBox="1"/>
          <p:nvPr/>
        </p:nvSpPr>
        <p:spPr>
          <a:xfrm>
            <a:off x="2475300" y="68929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7" name="Google Shape;5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24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3" name="Google Shape;593;p24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4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4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4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4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4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4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4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4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4"/>
          <p:cNvSpPr txBox="1"/>
          <p:nvPr/>
        </p:nvSpPr>
        <p:spPr>
          <a:xfrm>
            <a:off x="13476175" y="12822425"/>
            <a:ext cx="38802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3" name="Google Shape;603;p24"/>
          <p:cNvSpPr txBox="1"/>
          <p:nvPr/>
        </p:nvSpPr>
        <p:spPr>
          <a:xfrm>
            <a:off x="20090500" y="11715525"/>
            <a:ext cx="3133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4" name="Google Shape;604;p24"/>
          <p:cNvSpPr txBox="1"/>
          <p:nvPr/>
        </p:nvSpPr>
        <p:spPr>
          <a:xfrm>
            <a:off x="0" y="57550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605" name="Google Shape;605;p24"/>
          <p:cNvSpPr txBox="1"/>
          <p:nvPr/>
        </p:nvSpPr>
        <p:spPr>
          <a:xfrm>
            <a:off x="6668125" y="57322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606" name="Google Shape;606;p24"/>
          <p:cNvSpPr txBox="1"/>
          <p:nvPr/>
        </p:nvSpPr>
        <p:spPr>
          <a:xfrm>
            <a:off x="12979325" y="57322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607" name="Google Shape;607;p24"/>
          <p:cNvSpPr txBox="1"/>
          <p:nvPr/>
        </p:nvSpPr>
        <p:spPr>
          <a:xfrm>
            <a:off x="2127950" y="6272225"/>
            <a:ext cx="2072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Spearman's correlation Answers with TikTok values =  0.615 p &lt; 0.001, Pearson's correlation = 0.394 p &lt; 0.001</a:t>
            </a:r>
            <a:endParaRPr/>
          </a:p>
        </p:txBody>
      </p:sp>
      <p:pic>
        <p:nvPicPr>
          <p:cNvPr id="608" name="Google Shape;608;p24"/>
          <p:cNvPicPr preferRelativeResize="0"/>
          <p:nvPr/>
        </p:nvPicPr>
        <p:blipFill rotWithShape="1">
          <a:blip r:embed="rId6">
            <a:alphaModFix/>
          </a:blip>
          <a:srcRect b="0" l="0" r="0" t="6672"/>
          <a:stretch/>
        </p:blipFill>
        <p:spPr>
          <a:xfrm>
            <a:off x="2727800" y="7653200"/>
            <a:ext cx="7325399" cy="45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24"/>
          <p:cNvPicPr preferRelativeResize="0"/>
          <p:nvPr/>
        </p:nvPicPr>
        <p:blipFill rotWithShape="1">
          <a:blip r:embed="rId7">
            <a:alphaModFix/>
          </a:blip>
          <a:srcRect b="20611" l="53652" r="23807" t="41340"/>
          <a:stretch/>
        </p:blipFill>
        <p:spPr>
          <a:xfrm>
            <a:off x="15583850" y="7661138"/>
            <a:ext cx="4122302" cy="367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4"/>
          <p:cNvPicPr preferRelativeResize="0"/>
          <p:nvPr/>
        </p:nvPicPr>
        <p:blipFill rotWithShape="1">
          <a:blip r:embed="rId8">
            <a:alphaModFix/>
          </a:blip>
          <a:srcRect b="9132" l="52816" r="20502" t="50883"/>
          <a:stretch/>
        </p:blipFill>
        <p:spPr>
          <a:xfrm>
            <a:off x="10449950" y="7730263"/>
            <a:ext cx="4879474" cy="411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5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16" name="Google Shape;616;p25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17" name="Google Shape;617;p25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618" name="Google Shape;618;p25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619" name="Google Shape;6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5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1" name="Google Shape;621;p25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p25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3" name="Google Shape;623;p25"/>
          <p:cNvSpPr txBox="1"/>
          <p:nvPr/>
        </p:nvSpPr>
        <p:spPr>
          <a:xfrm>
            <a:off x="15707051" y="8785942"/>
            <a:ext cx="1584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4" name="Google Shape;624;p25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5" name="Google Shape;625;p25"/>
          <p:cNvSpPr txBox="1"/>
          <p:nvPr/>
        </p:nvSpPr>
        <p:spPr>
          <a:xfrm>
            <a:off x="10895064" y="9442246"/>
            <a:ext cx="2812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27" name="Google Shape;627;p25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8" name="Google Shape;628;p25"/>
          <p:cNvSpPr txBox="1"/>
          <p:nvPr/>
        </p:nvSpPr>
        <p:spPr>
          <a:xfrm>
            <a:off x="1201100" y="6291800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29" name="Google Shape;629;p25"/>
          <p:cNvSpPr txBox="1"/>
          <p:nvPr/>
        </p:nvSpPr>
        <p:spPr>
          <a:xfrm>
            <a:off x="13366625" y="6113375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630" name="Google Shape;630;p25"/>
          <p:cNvGraphicFramePr/>
          <p:nvPr/>
        </p:nvGraphicFramePr>
        <p:xfrm>
          <a:off x="1372475" y="280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{00A70072-12A3-4272-B5D7-FCDA046E3628}</a:tableStyleId>
              </a:tblPr>
              <a:tblGrid>
                <a:gridCol w="6741925"/>
                <a:gridCol w="3927850"/>
                <a:gridCol w="2791900"/>
                <a:gridCol w="2643775"/>
                <a:gridCol w="2246475"/>
                <a:gridCol w="2811675"/>
              </a:tblGrid>
              <a:tr h="769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Features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R^2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Adj. R^2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p-value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</a:tr>
              <a:tr h="912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Participants score (PS)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0.389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0.151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0.144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13.6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</a:tr>
              <a:tr h="84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3957"/>
                        </a:buClr>
                        <a:buSzPts val="7000"/>
                        <a:buFont typeface="Arial Narrow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Psychophysiology (Psy)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0.558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0.312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0.274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8.26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Beta (Pz) + Alpha (C4) + Alpha (F8)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0.391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0.153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0.119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4.46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0.006</a:t>
                      </a:r>
                      <a:endParaRPr sz="30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PS</a:t>
                      </a: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+Phy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0.576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0.332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0.285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7.34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PS</a:t>
                      </a: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</a:t>
                      </a: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BetaPz + Alpha C4 + Alpha F8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0.458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0.210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0.166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4.84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0.002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09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Phy+BetaPz + Alpha C4 + Alpha F8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0.585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0.342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0.277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5.21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</a:tr>
              <a:tr h="109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PS</a:t>
                      </a: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+BetaPz + Alpha C4 + Alpha F8 + Phy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0.597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0.356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0.281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4.77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</a:tr>
              <a:tr h="109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PS</a:t>
                      </a:r>
                      <a:r>
                        <a:rPr b="1"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+ Alpha C4  + Phy</a:t>
                      </a:r>
                      <a:endParaRPr b="1" sz="30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0.59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0.348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0.293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6.32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</a:tr>
              <a:tr h="109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0.5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0.253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0.243</a:t>
                      </a:r>
                      <a:endParaRPr b="1"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25.7</a:t>
                      </a:r>
                      <a:endParaRPr sz="3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&lt; 0.001</a:t>
                      </a:r>
                      <a:endParaRPr sz="30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631" name="Google Shape;631;p25"/>
          <p:cNvSpPr txBox="1"/>
          <p:nvPr/>
        </p:nvSpPr>
        <p:spPr>
          <a:xfrm>
            <a:off x="1372475" y="11765650"/>
            <a:ext cx="21163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1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EDA</a:t>
            </a:r>
            <a:endParaRPr b="1" sz="31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632" name="Google Shape;63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5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8" name="Google Shape;638;p25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5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5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5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5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5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5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5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5"/>
          <p:cNvSpPr txBox="1"/>
          <p:nvPr/>
        </p:nvSpPr>
        <p:spPr>
          <a:xfrm>
            <a:off x="15566725" y="12817025"/>
            <a:ext cx="38646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6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54" name="Google Shape;654;p26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655" name="Google Shape;655;p26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656" name="Google Shape;6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26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8" name="Google Shape;658;p26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9" name="Google Shape;659;p26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0" name="Google Shape;660;p26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2" name="Google Shape;662;p26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3" name="Google Shape;663;p26"/>
          <p:cNvSpPr txBox="1"/>
          <p:nvPr/>
        </p:nvSpPr>
        <p:spPr>
          <a:xfrm>
            <a:off x="1201100" y="6291800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4" name="Google Shape;664;p26"/>
          <p:cNvSpPr txBox="1"/>
          <p:nvPr/>
        </p:nvSpPr>
        <p:spPr>
          <a:xfrm>
            <a:off x="13366625" y="6113375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5" name="Google Shape;66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26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1" name="Google Shape;671;p26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6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6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6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6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6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6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6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6"/>
          <p:cNvSpPr txBox="1"/>
          <p:nvPr/>
        </p:nvSpPr>
        <p:spPr>
          <a:xfrm>
            <a:off x="15566725" y="12817025"/>
            <a:ext cx="38646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81" name="Google Shape;6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9061" y="4893434"/>
            <a:ext cx="8209500" cy="600248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26"/>
          <p:cNvSpPr txBox="1"/>
          <p:nvPr/>
        </p:nvSpPr>
        <p:spPr>
          <a:xfrm>
            <a:off x="13504063" y="2933813"/>
            <a:ext cx="18681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Random  = 0.13</a:t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3" name="Google Shape;683;p26"/>
          <p:cNvSpPr txBox="1"/>
          <p:nvPr/>
        </p:nvSpPr>
        <p:spPr>
          <a:xfrm>
            <a:off x="6654638" y="3794500"/>
            <a:ext cx="879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Our accuracy for </a:t>
            </a: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9 cat. = 0.25</a:t>
            </a:r>
            <a:endParaRPr/>
          </a:p>
        </p:txBody>
      </p:sp>
      <p:sp>
        <p:nvSpPr>
          <p:cNvPr id="684" name="Google Shape;684;p26"/>
          <p:cNvSpPr txBox="1"/>
          <p:nvPr/>
        </p:nvSpPr>
        <p:spPr>
          <a:xfrm>
            <a:off x="13491875" y="11358938"/>
            <a:ext cx="87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7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690" name="Google Shape;690;p27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91" name="Google Shape;691;p27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692" name="Google Shape;692;p27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693" name="Google Shape;69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27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5" name="Google Shape;695;p27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6" name="Google Shape;696;p27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7" name="Google Shape;697;p27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9" name="Google Shape;699;p27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0" name="Google Shape;700;p27"/>
          <p:cNvSpPr txBox="1"/>
          <p:nvPr/>
        </p:nvSpPr>
        <p:spPr>
          <a:xfrm>
            <a:off x="1201100" y="6291800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1" name="Google Shape;701;p27"/>
          <p:cNvSpPr txBox="1"/>
          <p:nvPr/>
        </p:nvSpPr>
        <p:spPr>
          <a:xfrm>
            <a:off x="13366625" y="6113375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2" name="Google Shape;7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27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7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7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7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7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7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7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7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7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27"/>
          <p:cNvSpPr txBox="1"/>
          <p:nvPr/>
        </p:nvSpPr>
        <p:spPr>
          <a:xfrm>
            <a:off x="15566725" y="12817025"/>
            <a:ext cx="38646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8" name="Google Shape;718;p27"/>
          <p:cNvSpPr txBox="1"/>
          <p:nvPr/>
        </p:nvSpPr>
        <p:spPr>
          <a:xfrm>
            <a:off x="13504063" y="2933813"/>
            <a:ext cx="186813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9" name="Google Shape;719;p27"/>
          <p:cNvSpPr txBox="1"/>
          <p:nvPr/>
        </p:nvSpPr>
        <p:spPr>
          <a:xfrm>
            <a:off x="6654638" y="3794500"/>
            <a:ext cx="87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720" name="Google Shape;7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2888" y="2459663"/>
            <a:ext cx="6391275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0500" y="2750950"/>
            <a:ext cx="6562725" cy="452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81850" y="2845051"/>
            <a:ext cx="6735450" cy="43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377775" y="7370475"/>
            <a:ext cx="5743575" cy="42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97488" y="7839675"/>
            <a:ext cx="5705475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17900" y="7648688"/>
            <a:ext cx="586740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8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731" name="Google Shape;731;p28"/>
          <p:cNvCxnSpPr/>
          <p:nvPr/>
        </p:nvCxnSpPr>
        <p:spPr>
          <a:xfrm flipH="1" rot="10800000">
            <a:off x="1201065" y="2212762"/>
            <a:ext cx="21935100" cy="18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32" name="Google Shape;732;p28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733" name="Google Shape;733;p28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734" name="Google Shape;73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8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6" name="Google Shape;736;p28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7" name="Google Shape;737;p28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8" name="Google Shape;738;p28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9" name="Google Shape;739;p28"/>
          <p:cNvSpPr txBox="1"/>
          <p:nvPr/>
        </p:nvSpPr>
        <p:spPr>
          <a:xfrm>
            <a:off x="10895064" y="9442246"/>
            <a:ext cx="2812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1" name="Google Shape;741;p28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42" name="Google Shape;742;p28"/>
          <p:cNvGraphicFramePr/>
          <p:nvPr/>
        </p:nvGraphicFramePr>
        <p:xfrm>
          <a:off x="1201100" y="312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{0F519E07-805F-415A-ACBF-BAD250A9D6F7}</a:tableStyleId>
              </a:tblPr>
              <a:tblGrid>
                <a:gridCol w="1274200"/>
                <a:gridCol w="2903950"/>
                <a:gridCol w="3147225"/>
                <a:gridCol w="3500825"/>
                <a:gridCol w="3265075"/>
                <a:gridCol w="3095300"/>
                <a:gridCol w="2783275"/>
                <a:gridCol w="2470325"/>
              </a:tblGrid>
              <a:tr h="861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Heart Rate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Skin conductance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 Zygomaticus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RMS Corrugator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Arousal index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Valence index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FAA</a:t>
                      </a:r>
                      <a:endParaRPr b="1" sz="28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116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Tik-Tok</a:t>
                      </a:r>
                      <a:endParaRPr b="1" sz="2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0.28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&gt; 0.05)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-0.36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0.01)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0.34 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= 0.003)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-0.39</a:t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(p-value &gt; 0.05)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45000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7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  (p-value &gt; 0.05)</a:t>
                      </a:r>
                      <a:endParaRPr sz="27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43" name="Google Shape;743;p28"/>
          <p:cNvSpPr txBox="1"/>
          <p:nvPr/>
        </p:nvSpPr>
        <p:spPr>
          <a:xfrm>
            <a:off x="1313475" y="11068775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4" name="Google Shape;744;p28"/>
          <p:cNvSpPr txBox="1"/>
          <p:nvPr/>
        </p:nvSpPr>
        <p:spPr>
          <a:xfrm>
            <a:off x="2475300" y="68929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5" name="Google Shape;7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28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1" name="Google Shape;751;p28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8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28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28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28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8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28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8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8"/>
          <p:cNvSpPr txBox="1"/>
          <p:nvPr/>
        </p:nvSpPr>
        <p:spPr>
          <a:xfrm>
            <a:off x="13476175" y="12822425"/>
            <a:ext cx="3880200" cy="13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1" name="Google Shape;761;p28"/>
          <p:cNvSpPr txBox="1"/>
          <p:nvPr/>
        </p:nvSpPr>
        <p:spPr>
          <a:xfrm>
            <a:off x="20090500" y="11715525"/>
            <a:ext cx="3133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62" name="Google Shape;762;p28"/>
          <p:cNvSpPr txBox="1"/>
          <p:nvPr/>
        </p:nvSpPr>
        <p:spPr>
          <a:xfrm>
            <a:off x="0" y="57550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763" name="Google Shape;763;p28"/>
          <p:cNvSpPr txBox="1"/>
          <p:nvPr/>
        </p:nvSpPr>
        <p:spPr>
          <a:xfrm>
            <a:off x="6668125" y="5732250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764" name="Google Shape;764;p28"/>
          <p:cNvSpPr txBox="1"/>
          <p:nvPr/>
        </p:nvSpPr>
        <p:spPr>
          <a:xfrm>
            <a:off x="12979325" y="5732238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chemeClr val="lt1"/>
              </a:highlight>
            </a:endParaRPr>
          </a:p>
        </p:txBody>
      </p:sp>
      <p:sp>
        <p:nvSpPr>
          <p:cNvPr id="765" name="Google Shape;765;p28"/>
          <p:cNvSpPr txBox="1"/>
          <p:nvPr/>
        </p:nvSpPr>
        <p:spPr>
          <a:xfrm>
            <a:off x="3127038" y="5816538"/>
            <a:ext cx="1868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Spearman's correlation with TikTok values =  0.603 p &lt; 0.001, Pearson's correlation = 0.598 p &lt; 0.001</a:t>
            </a:r>
            <a:endParaRPr/>
          </a:p>
        </p:txBody>
      </p:sp>
      <p:pic>
        <p:nvPicPr>
          <p:cNvPr id="766" name="Google Shape;76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78488" y="6877588"/>
            <a:ext cx="514350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1325" y="6829763"/>
            <a:ext cx="51816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28"/>
          <p:cNvSpPr/>
          <p:nvPr/>
        </p:nvSpPr>
        <p:spPr>
          <a:xfrm>
            <a:off x="7022000" y="8980863"/>
            <a:ext cx="624600" cy="400200"/>
          </a:xfrm>
          <a:prstGeom prst="rightArrow">
            <a:avLst>
              <a:gd fmla="val 50000" name="adj1"/>
              <a:gd fmla="val 48155" name="adj2"/>
            </a:avLst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8"/>
          <p:cNvSpPr txBox="1"/>
          <p:nvPr/>
        </p:nvSpPr>
        <p:spPr>
          <a:xfrm>
            <a:off x="13949775" y="7465550"/>
            <a:ext cx="969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</a:t>
            </a:r>
            <a:endParaRPr/>
          </a:p>
        </p:txBody>
      </p:sp>
      <p:pic>
        <p:nvPicPr>
          <p:cNvPr id="770" name="Google Shape;77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05449" y="6699613"/>
            <a:ext cx="5815700" cy="529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9"/>
          <p:cNvSpPr txBox="1"/>
          <p:nvPr/>
        </p:nvSpPr>
        <p:spPr>
          <a:xfrm>
            <a:off x="8362950" y="662900"/>
            <a:ext cx="8209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776" name="Google Shape;776;p29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7" name="Google Shape;777;p29"/>
          <p:cNvSpPr txBox="1"/>
          <p:nvPr/>
        </p:nvSpPr>
        <p:spPr>
          <a:xfrm>
            <a:off x="23641272" y="12822433"/>
            <a:ext cx="5040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/>
          </a:p>
        </p:txBody>
      </p:sp>
      <p:sp>
        <p:nvSpPr>
          <p:cNvPr id="778" name="Google Shape;778;p29"/>
          <p:cNvSpPr txBox="1"/>
          <p:nvPr/>
        </p:nvSpPr>
        <p:spPr>
          <a:xfrm>
            <a:off x="1201074" y="1681325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779" name="Google Shape;7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29"/>
          <p:cNvSpPr txBox="1"/>
          <p:nvPr/>
        </p:nvSpPr>
        <p:spPr>
          <a:xfrm>
            <a:off x="673577" y="12562455"/>
            <a:ext cx="177141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1" name="Google Shape;781;p29"/>
          <p:cNvSpPr txBox="1"/>
          <p:nvPr/>
        </p:nvSpPr>
        <p:spPr>
          <a:xfrm>
            <a:off x="13164425" y="5149375"/>
            <a:ext cx="94488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r>
              <a:t/>
            </a:r>
            <a:endParaRPr b="1" sz="3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2" name="Google Shape;782;p29"/>
          <p:cNvSpPr txBox="1"/>
          <p:nvPr/>
        </p:nvSpPr>
        <p:spPr>
          <a:xfrm>
            <a:off x="12630675" y="11866581"/>
            <a:ext cx="4307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 Light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3" name="Google Shape;783;p29"/>
          <p:cNvSpPr txBox="1"/>
          <p:nvPr/>
        </p:nvSpPr>
        <p:spPr>
          <a:xfrm>
            <a:off x="15707051" y="8785942"/>
            <a:ext cx="1584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4" name="Google Shape;784;p29"/>
          <p:cNvSpPr txBox="1"/>
          <p:nvPr/>
        </p:nvSpPr>
        <p:spPr>
          <a:xfrm>
            <a:off x="16712745" y="3388864"/>
            <a:ext cx="3549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5" name="Google Shape;785;p29"/>
          <p:cNvSpPr txBox="1"/>
          <p:nvPr/>
        </p:nvSpPr>
        <p:spPr>
          <a:xfrm>
            <a:off x="10895064" y="9442246"/>
            <a:ext cx="2812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6" name="Google Shape;786;p29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7" name="Google Shape;787;p29"/>
          <p:cNvSpPr txBox="1"/>
          <p:nvPr/>
        </p:nvSpPr>
        <p:spPr>
          <a:xfrm>
            <a:off x="13069174" y="1498450"/>
            <a:ext cx="73254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8" name="Google Shape;788;p29"/>
          <p:cNvSpPr txBox="1"/>
          <p:nvPr/>
        </p:nvSpPr>
        <p:spPr>
          <a:xfrm>
            <a:off x="1201100" y="6291800"/>
            <a:ext cx="11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9" name="Google Shape;789;p29"/>
          <p:cNvSpPr txBox="1"/>
          <p:nvPr/>
        </p:nvSpPr>
        <p:spPr>
          <a:xfrm>
            <a:off x="13366625" y="6113375"/>
            <a:ext cx="750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0" name="Google Shape;7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3919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525" y="128682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363" y="12868300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29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96" name="Google Shape;796;p29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29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9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9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9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9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29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9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29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9"/>
          <p:cNvSpPr txBox="1"/>
          <p:nvPr/>
        </p:nvSpPr>
        <p:spPr>
          <a:xfrm>
            <a:off x="15566725" y="12817025"/>
            <a:ext cx="38646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806" name="Google Shape;806;p29"/>
          <p:cNvGraphicFramePr/>
          <p:nvPr/>
        </p:nvGraphicFramePr>
        <p:xfrm>
          <a:off x="1201125" y="245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{57711627-428C-4A4A-A193-635FA14A62CE}</a:tableStyleId>
              </a:tblPr>
              <a:tblGrid>
                <a:gridCol w="6724500"/>
                <a:gridCol w="3286675"/>
                <a:gridCol w="3362225"/>
                <a:gridCol w="2606675"/>
                <a:gridCol w="2266650"/>
                <a:gridCol w="2757775"/>
              </a:tblGrid>
              <a:tr h="609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Features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R^2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Adj. R^2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p-value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</a:tr>
              <a:tr h="719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Participants score (PS)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0.598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0.357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0.349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42.3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66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Psychophysiology (Psy)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0.45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0.158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4.62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0.002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Beta (Pz) + Alpha (C4) + Alpha (F8)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0.513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0.26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0.233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8.82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PS+Phy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0.397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0.355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9.47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PS+BetaPz + Alpha C4 + Alpha F8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0.662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0.438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0.407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14.2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Phy+BetaPz + Alpha C4 + Alpha F8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0.583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0.274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5.14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PS+BetaPz + Alpha C4 + Alpha F8 + Phy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0.687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0.472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0.410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7.70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PS + Alpha C4  + Phy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0.635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0.403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0.353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7.99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arousal + valence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0.16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0.139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7.21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arousal + valence +Ps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0.63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0.38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16.7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arousal + valence +Ps+rm_corr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0.39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  <a:tr h="85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arousal + valence +Ps+rm_corr+visual eng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0.67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0.44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0.41</a:t>
                      </a:r>
                      <a:endParaRPr b="1"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11.7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&lt; 0.001</a:t>
                      </a:r>
                      <a:endParaRPr sz="22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 txBox="1"/>
          <p:nvPr/>
        </p:nvSpPr>
        <p:spPr>
          <a:xfrm>
            <a:off x="1125300" y="2567425"/>
            <a:ext cx="21582300" cy="102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-425450" lvl="0" marL="457200" marR="0" rtl="0" algn="just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Jääskeläinen, I. P., Sams, M., Glerean, E., &amp; Ahveninen, J. (2021). Movies and narratives as naturalistic stimuli in neuroimaging. NeuroImage, 224, 117445.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Shestyuk, A. Y., Kasinathan, K., Karapoondinott, V., Knight, R. T., &amp; Gurumoorthy, R. (2019). Individual EEG measures of attention, memory, and motivation predict population level TV viewership and Twitter engagement. PloS one, 14(3), e0214507.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Doré, B. P., Scholz, C., Baek, E. C., Garcia, J. O., O’Donnell, M. B., Bassett, D. S., ... &amp; Falk, E. B. (2019). Brain activity tracks population information sharing by capturing consensus judgments of value. Cerebral Cortex, 29(7), 3102-3110.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Scholz, C., Baek, E. C., O’Donnell, M. B., Kim, H. S., Cappella, J. N., &amp; Falk, E. B. (2017). A neural model of valuation and information virality. Proceedings of the National Academy of Sciences, 114(11), 2881-2886.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Schnuerch, R., &amp; Pfattheicher, S. (2018). Motivated malleability: Frontal cortical asymmetry predicts the susceptibility to social influence. Social Neuroscience, 13(4), 480-494.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Smith, E. E., Reznik, S. J., Stewart, J. L., &amp; Allen, J. J. (2017). Assessing and conceptualizing frontal EEG asymmetry: An updated primer on recording, processing, analyzing, and interpreting frontal alpha asymmetry. International Journal of Psychophysiology, 111, 98-114.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Liu, Y. (2006). Word of mouth for movies: Its dynamics and impact on box office revenue. Journal of marketing, 70(3), 74-89.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Yang, C., Hsu, Y. C., &amp; Tan, S. (2010). Predicting the determinants of users' intentions for using YouTube to share video: moderating gender effects. Cyberpsychology, Behavior, and Social Networking, 13(2), 141-152.</a:t>
            </a:r>
            <a:endParaRPr i="0" sz="31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Klucharev, V., Hytönen, K., Rijpkema, M., Smidts, A., &amp; Fernández, G. (2009). Reinforcement learning signal predicts social conformity. Neuron, 61(1), 140-151.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Shestakova, A., Rieskamp, J., Tugin, S., Ossadtchi, A., Krutitskaya, J., &amp; Klucharev, V. (2013). Electrophysiological precursors of social conformity. Social cognitive and affective neuroscience, 8(7), 756-763.</a:t>
            </a:r>
            <a:endParaRPr sz="31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254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100"/>
              <a:buFont typeface="Arial Narrow"/>
              <a:buChar char="●"/>
            </a:pPr>
            <a:r>
              <a:rPr i="0" lang="en-US" sz="31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Berns, G. S., Capra, C. M., Moore, S., &amp; Noussair, C. (2010). Neural mechanisms of the influence of popularity on adolescent ratings of music. Neuroimage, 49(3), 2687-2696.</a:t>
            </a:r>
            <a:endParaRPr i="0" sz="31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2" name="Google Shape;812;p30"/>
          <p:cNvSpPr txBox="1"/>
          <p:nvPr/>
        </p:nvSpPr>
        <p:spPr>
          <a:xfrm>
            <a:off x="8929790" y="718919"/>
            <a:ext cx="65244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en-US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REFERENCES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813" name="Google Shape;813;p30"/>
          <p:cNvCxnSpPr/>
          <p:nvPr/>
        </p:nvCxnSpPr>
        <p:spPr>
          <a:xfrm>
            <a:off x="1201065" y="2214562"/>
            <a:ext cx="21506374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14" name="Google Shape;814;p30"/>
          <p:cNvSpPr txBox="1"/>
          <p:nvPr/>
        </p:nvSpPr>
        <p:spPr>
          <a:xfrm>
            <a:off x="23353240" y="12802289"/>
            <a:ext cx="864096" cy="913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</a:pPr>
            <a:r>
              <a:rPr b="0" i="0" lang="en-US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hape, circle&#10;&#10;Description automatically generated" id="815" name="Google Shape;81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445463"/>
            <a:ext cx="1641843" cy="1695878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0"/>
          <p:cNvSpPr/>
          <p:nvPr/>
        </p:nvSpPr>
        <p:spPr>
          <a:xfrm>
            <a:off x="0" y="12864090"/>
            <a:ext cx="24384000" cy="851909"/>
          </a:xfrm>
          <a:prstGeom prst="rect">
            <a:avLst/>
          </a:prstGeom>
          <a:solidFill>
            <a:srgbClr val="013260"/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14"/>
          <p:cNvCxnSpPr/>
          <p:nvPr/>
        </p:nvCxnSpPr>
        <p:spPr>
          <a:xfrm>
            <a:off x="1201065" y="2214562"/>
            <a:ext cx="21506373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6" name="Google Shape;106;p14"/>
          <p:cNvSpPr txBox="1"/>
          <p:nvPr/>
        </p:nvSpPr>
        <p:spPr>
          <a:xfrm>
            <a:off x="1451583" y="662940"/>
            <a:ext cx="214809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</a:t>
            </a:r>
            <a:endParaRPr b="1" i="0" sz="7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1823550" y="7809225"/>
            <a:ext cx="11759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108" name="Google Shape;10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2017048" y="7755901"/>
            <a:ext cx="6526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t/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0" y="12864090"/>
            <a:ext cx="24384000" cy="851909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650" y="12868275"/>
            <a:ext cx="34386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7819950" y="3414200"/>
            <a:ext cx="87441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This study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6" name="Google Shape;11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7675" y="4238521"/>
            <a:ext cx="4495475" cy="268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24550" y="4181286"/>
            <a:ext cx="4078554" cy="268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4"/>
          <p:cNvGrpSpPr/>
          <p:nvPr/>
        </p:nvGrpSpPr>
        <p:grpSpPr>
          <a:xfrm>
            <a:off x="3373825" y="7229175"/>
            <a:ext cx="7238700" cy="3274775"/>
            <a:chOff x="845600" y="8945250"/>
            <a:chExt cx="7238700" cy="3274775"/>
          </a:xfrm>
        </p:grpSpPr>
        <p:sp>
          <p:nvSpPr>
            <p:cNvPr id="119" name="Google Shape;119;p14"/>
            <p:cNvSpPr txBox="1"/>
            <p:nvPr/>
          </p:nvSpPr>
          <p:spPr>
            <a:xfrm>
              <a:off x="845600" y="8945250"/>
              <a:ext cx="7238700" cy="14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M</a:t>
              </a:r>
              <a:r>
                <a:rPr b="1" lang="en-US" sz="4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arketing</a:t>
              </a:r>
              <a:endParaRPr sz="4000">
                <a:solidFill>
                  <a:srgbClr val="686F75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686F75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20" name="Google Shape;120;p1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709850" y="9097537"/>
              <a:ext cx="500075" cy="50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14"/>
            <p:cNvSpPr txBox="1"/>
            <p:nvPr/>
          </p:nvSpPr>
          <p:spPr>
            <a:xfrm>
              <a:off x="1451575" y="9726425"/>
              <a:ext cx="6076200" cy="24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Berger, J. (2011). Arousal increases social transmission of information</a:t>
              </a:r>
              <a:endParaRPr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Berger, J., &amp; Milkman, K. L. (2012). What makes online content viral?. Journal of marketing research</a:t>
              </a:r>
              <a:endParaRPr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22" name="Google Shape;122;p14"/>
          <p:cNvSpPr txBox="1"/>
          <p:nvPr/>
        </p:nvSpPr>
        <p:spPr>
          <a:xfrm>
            <a:off x="8954300" y="9888350"/>
            <a:ext cx="652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spcBef>
                <a:spcPts val="28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5275950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Introduction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16907350" y="9857438"/>
            <a:ext cx="6526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 sz="30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25" name="Google Shape;125;p14"/>
          <p:cNvGrpSpPr/>
          <p:nvPr/>
        </p:nvGrpSpPr>
        <p:grpSpPr>
          <a:xfrm>
            <a:off x="12634400" y="7229175"/>
            <a:ext cx="8744100" cy="3037788"/>
            <a:chOff x="15304575" y="8613625"/>
            <a:chExt cx="8744100" cy="3037788"/>
          </a:xfrm>
        </p:grpSpPr>
        <p:sp>
          <p:nvSpPr>
            <p:cNvPr id="126" name="Google Shape;126;p14"/>
            <p:cNvSpPr txBox="1"/>
            <p:nvPr/>
          </p:nvSpPr>
          <p:spPr>
            <a:xfrm>
              <a:off x="15304575" y="8613625"/>
              <a:ext cx="8744100" cy="137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425" lIns="71425" spcFirstLastPara="1" rIns="71425" wrap="square" tIns="7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253957"/>
                </a:buClr>
                <a:buSzPts val="5000"/>
                <a:buFont typeface="Arial Narrow"/>
                <a:buNone/>
              </a:pPr>
              <a:r>
                <a:rPr b="1" lang="en-US" sz="4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Sharing study</a:t>
              </a:r>
              <a:endParaRPr b="1" sz="4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253957"/>
                </a:buClr>
                <a:buSzPts val="5000"/>
                <a:buFont typeface="Arial Narrow"/>
                <a:buNone/>
              </a:pPr>
              <a:r>
                <a:rPr b="1" lang="en-US" sz="4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(neuroscience)</a:t>
              </a:r>
              <a:endParaRPr sz="4000">
                <a:solidFill>
                  <a:srgbClr val="686F75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127" name="Google Shape;127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140538" y="8830785"/>
              <a:ext cx="500075" cy="500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4"/>
            <p:cNvSpPr txBox="1"/>
            <p:nvPr/>
          </p:nvSpPr>
          <p:spPr>
            <a:xfrm>
              <a:off x="16564050" y="10081513"/>
              <a:ext cx="6526500" cy="15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280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Fischer</a:t>
              </a:r>
              <a:r>
                <a:rPr lang="en-US" sz="3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et al. (2018). </a:t>
              </a:r>
              <a:r>
                <a:rPr lang="en-US" sz="30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Frontal Alpha Asymmetry and Theta Oscillations Associated With Information Sharing Intention</a:t>
              </a:r>
              <a:endParaRPr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29" name="Google Shape;129;p14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4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2915950" y="12864125"/>
            <a:ext cx="76449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p15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2" name="Google Shape;152;p15"/>
          <p:cNvSpPr txBox="1"/>
          <p:nvPr/>
        </p:nvSpPr>
        <p:spPr>
          <a:xfrm>
            <a:off x="1451583" y="662940"/>
            <a:ext cx="214809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</a:t>
            </a:r>
            <a:endParaRPr b="1" i="0" sz="7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hape, circle&#10;&#10;Description automatically generated" id="153" name="Google Shape;1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9444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>
            <a:off x="2017048" y="7755901"/>
            <a:ext cx="6526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400"/>
              <a:buFont typeface="Arial Narrow"/>
              <a:buNone/>
            </a:pPr>
            <a:r>
              <a:t/>
            </a:r>
            <a:endParaRPr b="0" i="0" sz="2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650" y="12868275"/>
            <a:ext cx="34386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5"/>
          <p:cNvSpPr txBox="1"/>
          <p:nvPr/>
        </p:nvSpPr>
        <p:spPr>
          <a:xfrm>
            <a:off x="7819950" y="3414200"/>
            <a:ext cx="87441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5000"/>
              <a:buFont typeface="Arial Narrow"/>
              <a:buNone/>
            </a:pPr>
            <a:r>
              <a:rPr b="1" lang="en-US" sz="43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This study</a:t>
            </a:r>
            <a:endParaRPr sz="4300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61" name="Google Shape;161;p15"/>
          <p:cNvGrpSpPr/>
          <p:nvPr/>
        </p:nvGrpSpPr>
        <p:grpSpPr>
          <a:xfrm>
            <a:off x="3373825" y="7229175"/>
            <a:ext cx="7238700" cy="1462200"/>
            <a:chOff x="845600" y="8945250"/>
            <a:chExt cx="7238700" cy="1462200"/>
          </a:xfrm>
        </p:grpSpPr>
        <p:sp>
          <p:nvSpPr>
            <p:cNvPr id="162" name="Google Shape;162;p15"/>
            <p:cNvSpPr txBox="1"/>
            <p:nvPr/>
          </p:nvSpPr>
          <p:spPr>
            <a:xfrm>
              <a:off x="845600" y="8945250"/>
              <a:ext cx="7238700" cy="146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rgbClr val="686F75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rgbClr val="686F75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3" name="Google Shape;163;p15"/>
            <p:cNvSpPr txBox="1"/>
            <p:nvPr/>
          </p:nvSpPr>
          <p:spPr>
            <a:xfrm>
              <a:off x="1451575" y="9726425"/>
              <a:ext cx="60762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64" name="Google Shape;164;p15"/>
          <p:cNvSpPr txBox="1"/>
          <p:nvPr/>
        </p:nvSpPr>
        <p:spPr>
          <a:xfrm>
            <a:off x="5275950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Introduction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5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"/>
          <p:cNvSpPr/>
          <p:nvPr/>
        </p:nvSpPr>
        <p:spPr>
          <a:xfrm>
            <a:off x="10053200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2915950" y="12864125"/>
            <a:ext cx="7644900" cy="12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Background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2842900" y="5126188"/>
            <a:ext cx="6268200" cy="48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13260"/>
                </a:solidFill>
                <a:highlight>
                  <a:srgbClr val="F8F9FA"/>
                </a:highlight>
                <a:latin typeface="Arial Narrow"/>
                <a:ea typeface="Arial Narrow"/>
                <a:cs typeface="Arial Narrow"/>
                <a:sym typeface="Arial Narrow"/>
              </a:rPr>
              <a:t>Take information from Tik-Tok</a:t>
            </a:r>
            <a:endParaRPr b="1" sz="3400">
              <a:solidFill>
                <a:srgbClr val="013260"/>
              </a:solidFill>
              <a:highlight>
                <a:srgbClr val="F8F9FA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Likes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Comments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Views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Reposts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9564175" y="5130463"/>
            <a:ext cx="6268200" cy="49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13260"/>
                </a:solidFill>
                <a:highlight>
                  <a:srgbClr val="F8F9FA"/>
                </a:highlight>
                <a:latin typeface="Arial Narrow"/>
                <a:ea typeface="Arial Narrow"/>
                <a:cs typeface="Arial Narrow"/>
                <a:sym typeface="Arial Narrow"/>
              </a:rPr>
              <a:t>Record Psychophysiology</a:t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EEG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EDA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Heartbeat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EMG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16564050" y="5130475"/>
            <a:ext cx="62682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rgbClr val="013260"/>
                </a:solidFill>
                <a:highlight>
                  <a:srgbClr val="F8F9FA"/>
                </a:highlight>
                <a:latin typeface="Arial Narrow"/>
                <a:ea typeface="Arial Narrow"/>
                <a:cs typeface="Arial Narrow"/>
                <a:sym typeface="Arial Narrow"/>
              </a:rPr>
              <a:t>Try to predict Tik-Tok scores</a:t>
            </a:r>
            <a:endParaRPr b="1" sz="3400">
              <a:solidFill>
                <a:srgbClr val="013260"/>
              </a:solidFill>
              <a:highlight>
                <a:srgbClr val="F8F9FA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rgbClr val="013260"/>
              </a:solidFill>
              <a:highlight>
                <a:srgbClr val="F8F9FA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Correlations/Regression</a:t>
            </a:r>
            <a:endParaRPr b="1" sz="3400">
              <a:solidFill>
                <a:srgbClr val="013260"/>
              </a:solidFill>
              <a:highlight>
                <a:srgbClr val="F8F9FA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202124"/>
                </a:solidFill>
                <a:highlight>
                  <a:srgbClr val="F8F9FA"/>
                </a:highlight>
              </a:rPr>
              <a:t>Random Forest Classification</a:t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/>
          <p:nvPr/>
        </p:nvSpPr>
        <p:spPr>
          <a:xfrm>
            <a:off x="9828880" y="707302"/>
            <a:ext cx="4726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5000"/>
              <a:t>Methods</a:t>
            </a:r>
            <a:endParaRPr b="1" i="0" sz="50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191" name="Google Shape;191;p16"/>
          <p:cNvCxnSpPr/>
          <p:nvPr/>
        </p:nvCxnSpPr>
        <p:spPr>
          <a:xfrm flipH="1" rot="10800000">
            <a:off x="636250" y="2199850"/>
            <a:ext cx="23308500" cy="114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Shape, circle&#10;&#10;Description automatically generated" id="192" name="Google Shape;1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8687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6"/>
          <p:cNvSpPr txBox="1"/>
          <p:nvPr/>
        </p:nvSpPr>
        <p:spPr>
          <a:xfrm>
            <a:off x="1242675" y="12783925"/>
            <a:ext cx="22429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b="0"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1242675" y="2864326"/>
            <a:ext cx="82170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14930400" y="2861701"/>
            <a:ext cx="82170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19315075" y="104089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Средняя оценка группы: 2</a:t>
            </a:r>
            <a:endParaRPr sz="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98" name="Google Shape;1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8313" y="8284664"/>
            <a:ext cx="3398875" cy="2124281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</p:pic>
      <p:sp>
        <p:nvSpPr>
          <p:cNvPr id="199" name="Google Shape;199;p16"/>
          <p:cNvSpPr txBox="1"/>
          <p:nvPr/>
        </p:nvSpPr>
        <p:spPr>
          <a:xfrm>
            <a:off x="8827300" y="2784400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8310" y="4437287"/>
            <a:ext cx="3398875" cy="21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6"/>
          <p:cNvSpPr txBox="1"/>
          <p:nvPr/>
        </p:nvSpPr>
        <p:spPr>
          <a:xfrm rot="-344">
            <a:off x="974860" y="6194446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2" name="Google Shape;202;p16"/>
          <p:cNvSpPr txBox="1"/>
          <p:nvPr/>
        </p:nvSpPr>
        <p:spPr>
          <a:xfrm>
            <a:off x="10178950" y="6164700"/>
            <a:ext cx="70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10178950" y="749867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 rot="-1568382">
            <a:off x="8052626" y="4952080"/>
            <a:ext cx="1807240" cy="400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05" name="Google Shape;205;p16"/>
          <p:cNvSpPr txBox="1"/>
          <p:nvPr/>
        </p:nvSpPr>
        <p:spPr>
          <a:xfrm rot="1462954">
            <a:off x="8617129" y="6853745"/>
            <a:ext cx="1807294" cy="4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206" name="Google Shape;206;p16"/>
          <p:cNvSpPr txBox="1"/>
          <p:nvPr/>
        </p:nvSpPr>
        <p:spPr>
          <a:xfrm rot="-571">
            <a:off x="8373563" y="5847007"/>
            <a:ext cx="18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graphicFrame>
        <p:nvGraphicFramePr>
          <p:cNvPr id="207" name="Google Shape;207;p16"/>
          <p:cNvGraphicFramePr/>
          <p:nvPr/>
        </p:nvGraphicFramePr>
        <p:xfrm>
          <a:off x="12143238" y="5144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{0F519E07-805F-415A-ACBF-BAD250A9D6F7}</a:tableStyleId>
              </a:tblPr>
              <a:tblGrid>
                <a:gridCol w="718450"/>
                <a:gridCol w="816950"/>
                <a:gridCol w="767700"/>
                <a:gridCol w="830950"/>
                <a:gridCol w="803450"/>
                <a:gridCol w="816450"/>
                <a:gridCol w="841625"/>
                <a:gridCol w="788625"/>
                <a:gridCol w="845300"/>
              </a:tblGrid>
              <a:tr h="5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</a:t>
                      </a:r>
                      <a:endParaRPr sz="24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6</a:t>
                      </a:r>
                      <a:endParaRPr sz="24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7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93C47D"/>
                    </a:solidFill>
                  </a:tcPr>
                </a:tc>
              </a:tr>
              <a:tr h="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7.69%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7.69%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7.69%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12.82%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12.82%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12.82%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12.82%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12.82%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12.82%</a:t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8" name="Google Shape;208;p16"/>
          <p:cNvSpPr txBox="1"/>
          <p:nvPr/>
        </p:nvSpPr>
        <p:spPr>
          <a:xfrm>
            <a:off x="-3138725" y="2829975"/>
            <a:ext cx="2193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Task</a:t>
            </a: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                 Stimuli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16763213" y="6676725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4525" y="128661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0225" y="12886362"/>
            <a:ext cx="3000000" cy="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71825" y="12880050"/>
            <a:ext cx="3036425" cy="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70338" y="12868263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 txBox="1"/>
          <p:nvPr/>
        </p:nvSpPr>
        <p:spPr>
          <a:xfrm>
            <a:off x="10957563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Methods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10053200" y="12868275"/>
            <a:ext cx="29148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9410625" y="12848100"/>
            <a:ext cx="3880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Methods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12829850" y="3818525"/>
            <a:ext cx="585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Tik-Tok</a:t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 rot="5402037">
            <a:off x="4724544" y="7340389"/>
            <a:ext cx="506400" cy="31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highlight>
                <a:schemeClr val="dk1"/>
              </a:highlight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10796550" y="7073938"/>
            <a:ext cx="110664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1: 13.8 seconds (SD = 2.34) mean corresponds to 96.97%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2: 14.6 seconds (SD = 2.25) mean corresponding to 88.03%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3: 12.2 seconds (SD = 3.02) mean corresponding to 77.53%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4: 13.3 seconds (SD = 2.67) mean corresponding to 65.12%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5: 11.9 seconds (SD = 2.66) mean corresponding to 50.27%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6: 12.6 seconds (SD = 2.65) mean corresponding to 39.16%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7: 12.0 seconds (SD = 2.16) mean corresponding to 25.62%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8: 12.6 seconds (SD = 2.03) mean corresponding to 12.15% SV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Group 9: 11.8 seconds (SD = 3.0) mean corresponding to 3.03% SV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/>
          <p:nvPr/>
        </p:nvSpPr>
        <p:spPr>
          <a:xfrm>
            <a:off x="9828880" y="707302"/>
            <a:ext cx="4726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5000">
                <a:solidFill>
                  <a:schemeClr val="dk1"/>
                </a:solidFill>
              </a:rPr>
              <a:t>Methods</a:t>
            </a:r>
            <a:endParaRPr b="1" i="0" sz="50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236" name="Google Shape;236;p17"/>
          <p:cNvCxnSpPr/>
          <p:nvPr/>
        </p:nvCxnSpPr>
        <p:spPr>
          <a:xfrm flipH="1" rot="10800000">
            <a:off x="636250" y="2199850"/>
            <a:ext cx="23308500" cy="114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Shape, circle&#10;&#10;Description automatically generated" id="237" name="Google Shape;2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8687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7"/>
          <p:cNvSpPr txBox="1"/>
          <p:nvPr/>
        </p:nvSpPr>
        <p:spPr>
          <a:xfrm>
            <a:off x="1242675" y="12783925"/>
            <a:ext cx="22429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b="0"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9" name="Google Shape;239;p17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1242675" y="2864326"/>
            <a:ext cx="82170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14930400" y="2861701"/>
            <a:ext cx="82170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19315075" y="104089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Средняя оценка группы: 2</a:t>
            </a:r>
            <a:endParaRPr sz="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8827300" y="2784400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 rot="-344">
            <a:off x="974860" y="6194446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10178950" y="6164700"/>
            <a:ext cx="70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7"/>
          <p:cNvSpPr txBox="1"/>
          <p:nvPr/>
        </p:nvSpPr>
        <p:spPr>
          <a:xfrm>
            <a:off x="10178950" y="749867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"/>
          <p:cNvSpPr txBox="1"/>
          <p:nvPr/>
        </p:nvSpPr>
        <p:spPr>
          <a:xfrm rot="-1568382">
            <a:off x="8052626" y="4952080"/>
            <a:ext cx="1807240" cy="400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8" name="Google Shape;248;p17"/>
          <p:cNvSpPr txBox="1"/>
          <p:nvPr/>
        </p:nvSpPr>
        <p:spPr>
          <a:xfrm rot="1462954">
            <a:off x="8617129" y="6853745"/>
            <a:ext cx="1807294" cy="4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249" name="Google Shape;249;p17"/>
          <p:cNvSpPr txBox="1"/>
          <p:nvPr/>
        </p:nvSpPr>
        <p:spPr>
          <a:xfrm rot="-571">
            <a:off x="8373563" y="5847007"/>
            <a:ext cx="18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-3740100" y="2788300"/>
            <a:ext cx="2193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16763213" y="6676725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525" y="128661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0225" y="12886362"/>
            <a:ext cx="3000000" cy="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825" y="12880050"/>
            <a:ext cx="3036425" cy="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0338" y="12868263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7"/>
          <p:cNvSpPr txBox="1"/>
          <p:nvPr/>
        </p:nvSpPr>
        <p:spPr>
          <a:xfrm>
            <a:off x="10957563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Methods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10053200" y="12868275"/>
            <a:ext cx="29148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/>
          <p:cNvSpPr txBox="1"/>
          <p:nvPr/>
        </p:nvSpPr>
        <p:spPr>
          <a:xfrm>
            <a:off x="9410625" y="12848100"/>
            <a:ext cx="3880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Methods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11904225" y="3818525"/>
            <a:ext cx="585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6250" y="3830375"/>
            <a:ext cx="11340893" cy="72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92002" y="3893713"/>
            <a:ext cx="11941349" cy="720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7"/>
          <p:cNvSpPr txBox="1"/>
          <p:nvPr/>
        </p:nvSpPr>
        <p:spPr>
          <a:xfrm>
            <a:off x="-1579012" y="2583938"/>
            <a:ext cx="2193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For 34 </a:t>
            </a: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thousand videos                                              </a:t>
            </a: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For 78 videos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 txBox="1"/>
          <p:nvPr/>
        </p:nvSpPr>
        <p:spPr>
          <a:xfrm>
            <a:off x="9828880" y="707302"/>
            <a:ext cx="4726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5000">
                <a:solidFill>
                  <a:schemeClr val="dk1"/>
                </a:solidFill>
              </a:rPr>
              <a:t>Methods</a:t>
            </a:r>
            <a:endParaRPr b="1" i="0" sz="50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279" name="Google Shape;279;p18"/>
          <p:cNvCxnSpPr/>
          <p:nvPr/>
        </p:nvCxnSpPr>
        <p:spPr>
          <a:xfrm flipH="1" rot="10800000">
            <a:off x="636250" y="2199850"/>
            <a:ext cx="23308500" cy="114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80" name="Google Shape;280;p18"/>
          <p:cNvSpPr txBox="1"/>
          <p:nvPr/>
        </p:nvSpPr>
        <p:spPr>
          <a:xfrm>
            <a:off x="15027975" y="4053350"/>
            <a:ext cx="73548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281" name="Google Shape;2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8687"/>
            <a:ext cx="1641843" cy="169587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8"/>
          <p:cNvSpPr txBox="1"/>
          <p:nvPr/>
        </p:nvSpPr>
        <p:spPr>
          <a:xfrm>
            <a:off x="1242675" y="12783925"/>
            <a:ext cx="22429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b="0"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1242675" y="2864326"/>
            <a:ext cx="82170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14930400" y="2861701"/>
            <a:ext cx="82170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6" name="Google Shape;286;p18"/>
          <p:cNvSpPr txBox="1"/>
          <p:nvPr/>
        </p:nvSpPr>
        <p:spPr>
          <a:xfrm>
            <a:off x="19315075" y="104089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Средняя оценка группы: 2</a:t>
            </a:r>
            <a:endParaRPr sz="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17427475" y="2919350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 rot="-344">
            <a:off x="974860" y="6194446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10178950" y="6164700"/>
            <a:ext cx="70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10178950" y="749867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 rot="-1568382">
            <a:off x="8052626" y="4952080"/>
            <a:ext cx="1807240" cy="400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92" name="Google Shape;292;p18"/>
          <p:cNvSpPr txBox="1"/>
          <p:nvPr/>
        </p:nvSpPr>
        <p:spPr>
          <a:xfrm rot="1462954">
            <a:off x="8617129" y="6853745"/>
            <a:ext cx="1807294" cy="4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293" name="Google Shape;293;p18"/>
          <p:cNvSpPr txBox="1"/>
          <p:nvPr/>
        </p:nvSpPr>
        <p:spPr>
          <a:xfrm rot="-571">
            <a:off x="8373563" y="5847007"/>
            <a:ext cx="18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-2358250" y="2788300"/>
            <a:ext cx="1467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95" name="Google Shape;2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7998" y="3969038"/>
            <a:ext cx="6116702" cy="3366988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8"/>
          <p:cNvSpPr txBox="1"/>
          <p:nvPr/>
        </p:nvSpPr>
        <p:spPr>
          <a:xfrm>
            <a:off x="16763213" y="6676725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7" name="Google Shape;29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4525" y="128661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50225" y="12886362"/>
            <a:ext cx="3000000" cy="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71825" y="12880050"/>
            <a:ext cx="3036425" cy="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70338" y="12868263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10957563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Methods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5" name="Google Shape;305;p18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8"/>
          <p:cNvSpPr/>
          <p:nvPr/>
        </p:nvSpPr>
        <p:spPr>
          <a:xfrm>
            <a:off x="10053200" y="12868275"/>
            <a:ext cx="29148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8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8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8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9410625" y="12848100"/>
            <a:ext cx="3880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Methods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5" name="Google Shape;31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8512" y="3543970"/>
            <a:ext cx="8697974" cy="778056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8"/>
          <p:cNvSpPr/>
          <p:nvPr/>
        </p:nvSpPr>
        <p:spPr>
          <a:xfrm>
            <a:off x="4918225" y="4622450"/>
            <a:ext cx="524700" cy="509400"/>
          </a:xfrm>
          <a:prstGeom prst="ellipse">
            <a:avLst/>
          </a:prstGeom>
          <a:solidFill>
            <a:srgbClr val="93C47D">
              <a:alpha val="509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717575" y="462245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4918225" y="462245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3578425" y="562222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4689700" y="58287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5800975" y="59142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2" name="Google Shape;322;p18"/>
          <p:cNvSpPr/>
          <p:nvPr/>
        </p:nvSpPr>
        <p:spPr>
          <a:xfrm>
            <a:off x="6950475" y="58287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3" name="Google Shape;323;p18"/>
          <p:cNvSpPr/>
          <p:nvPr/>
        </p:nvSpPr>
        <p:spPr>
          <a:xfrm>
            <a:off x="8057000" y="562222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4" name="Google Shape;324;p18"/>
          <p:cNvSpPr/>
          <p:nvPr/>
        </p:nvSpPr>
        <p:spPr>
          <a:xfrm>
            <a:off x="3876975" y="643690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5" name="Google Shape;325;p18"/>
          <p:cNvSpPr/>
          <p:nvPr/>
        </p:nvSpPr>
        <p:spPr>
          <a:xfrm>
            <a:off x="5192125" y="653845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6" name="Google Shape;326;p18"/>
          <p:cNvSpPr/>
          <p:nvPr/>
        </p:nvSpPr>
        <p:spPr>
          <a:xfrm>
            <a:off x="6425775" y="653845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7788700" y="643690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8581700" y="7220588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29" name="Google Shape;329;p18"/>
          <p:cNvSpPr/>
          <p:nvPr/>
        </p:nvSpPr>
        <p:spPr>
          <a:xfrm>
            <a:off x="7189075" y="7220588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5796450" y="72428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4438875" y="722060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3053725" y="722060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3876975" y="7962363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5214400" y="7917263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5" name="Google Shape;335;p18"/>
          <p:cNvSpPr/>
          <p:nvPr/>
        </p:nvSpPr>
        <p:spPr>
          <a:xfrm>
            <a:off x="6462650" y="7917263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7752325" y="796235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8073550" y="88189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6950475" y="86623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5815138" y="861090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4689688" y="86623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41" name="Google Shape;341;p18"/>
          <p:cNvSpPr/>
          <p:nvPr/>
        </p:nvSpPr>
        <p:spPr>
          <a:xfrm>
            <a:off x="3529613" y="88189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42" name="Google Shape;342;p18"/>
          <p:cNvSpPr/>
          <p:nvPr/>
        </p:nvSpPr>
        <p:spPr>
          <a:xfrm>
            <a:off x="4949888" y="9853800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43" name="Google Shape;343;p18"/>
          <p:cNvSpPr/>
          <p:nvPr/>
        </p:nvSpPr>
        <p:spPr>
          <a:xfrm>
            <a:off x="5815138" y="997892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44" name="Google Shape;344;p18"/>
          <p:cNvSpPr/>
          <p:nvPr/>
        </p:nvSpPr>
        <p:spPr>
          <a:xfrm>
            <a:off x="6699038" y="9831875"/>
            <a:ext cx="524700" cy="509400"/>
          </a:xfrm>
          <a:prstGeom prst="ellipse">
            <a:avLst/>
          </a:prstGeom>
          <a:solidFill>
            <a:srgbClr val="00FF00">
              <a:alpha val="578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45" name="Google Shape;345;p18"/>
          <p:cNvSpPr txBox="1"/>
          <p:nvPr/>
        </p:nvSpPr>
        <p:spPr>
          <a:xfrm>
            <a:off x="12313850" y="8320625"/>
            <a:ext cx="8004900" cy="20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C1D1E"/>
                </a:solidFill>
                <a:highlight>
                  <a:schemeClr val="lt1"/>
                </a:highlight>
              </a:rPr>
              <a:t>Electromyographic activity of zygomaticus major </a:t>
            </a:r>
            <a:endParaRPr sz="2500">
              <a:solidFill>
                <a:srgbClr val="1C1D1E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C1D1E"/>
                </a:solidFill>
                <a:highlight>
                  <a:schemeClr val="lt1"/>
                </a:highlight>
              </a:rPr>
              <a:t>Electromyographic activity of corrugator supercilii</a:t>
            </a:r>
            <a:endParaRPr sz="2500">
              <a:solidFill>
                <a:srgbClr val="1C1D1E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C1D1E"/>
                </a:solidFill>
                <a:highlight>
                  <a:schemeClr val="lt1"/>
                </a:highlight>
              </a:rPr>
              <a:t>Skin conductance from two fingers</a:t>
            </a:r>
            <a:endParaRPr sz="2500">
              <a:solidFill>
                <a:srgbClr val="1C1D1E"/>
              </a:solidFill>
              <a:highlight>
                <a:schemeClr val="lt1"/>
              </a:highlight>
            </a:endParaRPr>
          </a:p>
          <a:p>
            <a:pPr indent="0" lvl="0" marL="0" rtl="0" algn="just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1C1D1E"/>
                </a:solidFill>
                <a:highlight>
                  <a:schemeClr val="lt1"/>
                </a:highlight>
              </a:rPr>
              <a:t>Heartbeat was recorded with a photoplethysmograph</a:t>
            </a:r>
            <a:endParaRPr sz="2500">
              <a:solidFill>
                <a:srgbClr val="1C1D1E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9"/>
          <p:cNvSpPr txBox="1"/>
          <p:nvPr/>
        </p:nvSpPr>
        <p:spPr>
          <a:xfrm>
            <a:off x="9828880" y="707302"/>
            <a:ext cx="4726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5000"/>
              <a:t>Sample</a:t>
            </a:r>
            <a:endParaRPr b="1" i="0" sz="5000" u="none" cap="none" strike="noStrike">
              <a:solidFill>
                <a:srgbClr val="000000"/>
              </a:solidFill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 flipH="1" rot="10800000">
            <a:off x="636250" y="2199850"/>
            <a:ext cx="23308500" cy="1140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2" name="Google Shape;352;p19"/>
          <p:cNvSpPr txBox="1"/>
          <p:nvPr/>
        </p:nvSpPr>
        <p:spPr>
          <a:xfrm>
            <a:off x="15027975" y="4053350"/>
            <a:ext cx="73548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Shape, circle&#10;&#10;Description automatically generated" id="353" name="Google Shape;3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88687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9"/>
          <p:cNvSpPr txBox="1"/>
          <p:nvPr/>
        </p:nvSpPr>
        <p:spPr>
          <a:xfrm>
            <a:off x="1242675" y="12783925"/>
            <a:ext cx="22429800" cy="6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 Narrow"/>
              <a:buNone/>
            </a:pPr>
            <a:r>
              <a:t/>
            </a:r>
            <a:endParaRPr b="0" i="0" sz="3200" u="none" cap="none" strike="noStrike">
              <a:solidFill>
                <a:srgbClr val="686F7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5" name="Google Shape;355;p19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6" name="Google Shape;356;p19"/>
          <p:cNvSpPr txBox="1"/>
          <p:nvPr/>
        </p:nvSpPr>
        <p:spPr>
          <a:xfrm>
            <a:off x="1242675" y="2864326"/>
            <a:ext cx="8217000" cy="8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7" name="Google Shape;357;p19"/>
          <p:cNvSpPr txBox="1"/>
          <p:nvPr/>
        </p:nvSpPr>
        <p:spPr>
          <a:xfrm>
            <a:off x="14930400" y="2861701"/>
            <a:ext cx="82170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8" name="Google Shape;358;p19"/>
          <p:cNvSpPr txBox="1"/>
          <p:nvPr/>
        </p:nvSpPr>
        <p:spPr>
          <a:xfrm>
            <a:off x="19315075" y="10408950"/>
            <a:ext cx="2743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Средняя оценка группы: 2</a:t>
            </a:r>
            <a:endParaRPr sz="3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9" name="Google Shape;359;p19"/>
          <p:cNvSpPr txBox="1"/>
          <p:nvPr/>
        </p:nvSpPr>
        <p:spPr>
          <a:xfrm>
            <a:off x="17427475" y="2919350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9"/>
          <p:cNvSpPr txBox="1"/>
          <p:nvPr/>
        </p:nvSpPr>
        <p:spPr>
          <a:xfrm rot="-344">
            <a:off x="974860" y="6194446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61" name="Google Shape;361;p19"/>
          <p:cNvSpPr txBox="1"/>
          <p:nvPr/>
        </p:nvSpPr>
        <p:spPr>
          <a:xfrm>
            <a:off x="10178950" y="6164700"/>
            <a:ext cx="70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9"/>
          <p:cNvSpPr txBox="1"/>
          <p:nvPr/>
        </p:nvSpPr>
        <p:spPr>
          <a:xfrm>
            <a:off x="10178950" y="7498675"/>
            <a:ext cx="69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9"/>
          <p:cNvSpPr txBox="1"/>
          <p:nvPr/>
        </p:nvSpPr>
        <p:spPr>
          <a:xfrm rot="-1568382">
            <a:off x="8052626" y="4952080"/>
            <a:ext cx="1807240" cy="400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64" name="Google Shape;364;p19"/>
          <p:cNvSpPr txBox="1"/>
          <p:nvPr/>
        </p:nvSpPr>
        <p:spPr>
          <a:xfrm rot="1462954">
            <a:off x="8617129" y="6853745"/>
            <a:ext cx="1807294" cy="4002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365" name="Google Shape;365;p19"/>
          <p:cNvSpPr txBox="1"/>
          <p:nvPr/>
        </p:nvSpPr>
        <p:spPr>
          <a:xfrm rot="-571">
            <a:off x="8373563" y="5847007"/>
            <a:ext cx="180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  <p:graphicFrame>
        <p:nvGraphicFramePr>
          <p:cNvPr id="366" name="Google Shape;366;p19"/>
          <p:cNvGraphicFramePr/>
          <p:nvPr/>
        </p:nvGraphicFramePr>
        <p:xfrm>
          <a:off x="7940075" y="5584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{0F519E07-805F-415A-ACBF-BAD250A9D6F7}</a:tableStyleId>
              </a:tblPr>
              <a:tblGrid>
                <a:gridCol w="2631475"/>
                <a:gridCol w="1340700"/>
                <a:gridCol w="1340700"/>
                <a:gridCol w="1340700"/>
                <a:gridCol w="1340700"/>
              </a:tblGrid>
              <a:tr h="75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N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Age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Tik-Tok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/>
                        <a:t>Female</a:t>
                      </a:r>
                      <a:endParaRPr sz="2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15 (</a:t>
                      </a:r>
                      <a:r>
                        <a:rPr lang="en-US" sz="2400">
                          <a:solidFill>
                            <a:schemeClr val="accent2"/>
                          </a:solidFill>
                        </a:rPr>
                        <a:t>13</a:t>
                      </a:r>
                      <a:r>
                        <a:rPr lang="en-US" sz="2400"/>
                        <a:t>)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21.46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46%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52.2%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91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Male</a:t>
                      </a:r>
                      <a:endParaRPr sz="2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15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22.73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53%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47.8%</a:t>
                      </a:r>
                      <a:endParaRPr sz="2400"/>
                    </a:p>
                  </a:txBody>
                  <a:tcPr marT="91425" marB="91425" marR="91425" marL="91425"/>
                </a:tc>
              </a:tr>
              <a:tr h="88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All</a:t>
                      </a:r>
                      <a:endParaRPr sz="24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highlight>
                            <a:schemeClr val="lt1"/>
                          </a:highlight>
                        </a:rPr>
                        <a:t>30 (</a:t>
                      </a:r>
                      <a:r>
                        <a:rPr lang="en-US" sz="2300">
                          <a:solidFill>
                            <a:schemeClr val="accent2"/>
                          </a:solidFill>
                          <a:highlight>
                            <a:schemeClr val="lt1"/>
                          </a:highlight>
                        </a:rPr>
                        <a:t>28</a:t>
                      </a:r>
                      <a:r>
                        <a:rPr lang="en-US" sz="2300">
                          <a:highlight>
                            <a:schemeClr val="lt1"/>
                          </a:highlight>
                        </a:rPr>
                        <a:t>)</a:t>
                      </a:r>
                      <a:endParaRPr sz="2300">
                        <a:highlight>
                          <a:schemeClr val="lt1"/>
                        </a:highlight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/>
                        <a:t>21.37</a:t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67" name="Google Shape;367;p19"/>
          <p:cNvSpPr txBox="1"/>
          <p:nvPr/>
        </p:nvSpPr>
        <p:spPr>
          <a:xfrm>
            <a:off x="-2358250" y="2788300"/>
            <a:ext cx="14672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9031300" y="3289500"/>
            <a:ext cx="651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Participants</a:t>
            </a:r>
            <a:endParaRPr/>
          </a:p>
        </p:txBody>
      </p:sp>
      <p:pic>
        <p:nvPicPr>
          <p:cNvPr id="369" name="Google Shape;36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525" y="128661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0225" y="12886362"/>
            <a:ext cx="3000000" cy="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1825" y="12880050"/>
            <a:ext cx="3036425" cy="8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70338" y="12868263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9"/>
          <p:cNvSpPr txBox="1"/>
          <p:nvPr/>
        </p:nvSpPr>
        <p:spPr>
          <a:xfrm>
            <a:off x="10957563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Methods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>
            <a:off x="10053200" y="12868275"/>
            <a:ext cx="29148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9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9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9"/>
          <p:cNvSpPr txBox="1"/>
          <p:nvPr/>
        </p:nvSpPr>
        <p:spPr>
          <a:xfrm>
            <a:off x="9410625" y="12848100"/>
            <a:ext cx="38802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Methods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7" name="Google Shape;387;p19"/>
          <p:cNvSpPr txBox="1"/>
          <p:nvPr/>
        </p:nvSpPr>
        <p:spPr>
          <a:xfrm>
            <a:off x="17449800" y="3646300"/>
            <a:ext cx="585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9"/>
          <p:cNvSpPr txBox="1"/>
          <p:nvPr/>
        </p:nvSpPr>
        <p:spPr>
          <a:xfrm>
            <a:off x="1718588" y="9103375"/>
            <a:ext cx="651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9"/>
          <p:cNvSpPr txBox="1"/>
          <p:nvPr/>
        </p:nvSpPr>
        <p:spPr>
          <a:xfrm rot="1004">
            <a:off x="9247750" y="4410800"/>
            <a:ext cx="8217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Main age Tik-Tok in Russia  </a:t>
            </a:r>
            <a:r>
              <a:rPr lang="en-US" sz="2500">
                <a:solidFill>
                  <a:schemeClr val="dk1"/>
                </a:solidFill>
              </a:rPr>
              <a:t>18-24 (54.6%)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0"/>
          <p:cNvSpPr txBox="1"/>
          <p:nvPr/>
        </p:nvSpPr>
        <p:spPr>
          <a:xfrm>
            <a:off x="9289961" y="739077"/>
            <a:ext cx="53286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Goals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95" name="Google Shape;395;p20"/>
          <p:cNvCxnSpPr/>
          <p:nvPr/>
        </p:nvCxnSpPr>
        <p:spPr>
          <a:xfrm>
            <a:off x="1201065" y="2214562"/>
            <a:ext cx="21506374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Shape, circle&#10;&#10;Description automatically generated" id="396" name="Google Shape;3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41070"/>
            <a:ext cx="1641843" cy="169587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0"/>
          <p:cNvSpPr/>
          <p:nvPr/>
        </p:nvSpPr>
        <p:spPr>
          <a:xfrm>
            <a:off x="0" y="12864090"/>
            <a:ext cx="24384000" cy="851909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508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98" name="Google Shape;3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8525" y="6685864"/>
            <a:ext cx="1804100" cy="18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0"/>
          <p:cNvSpPr txBox="1"/>
          <p:nvPr/>
        </p:nvSpPr>
        <p:spPr>
          <a:xfrm>
            <a:off x="21589550" y="26470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525" y="128661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43725" y="12868277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20"/>
          <p:cNvSpPr txBox="1"/>
          <p:nvPr/>
        </p:nvSpPr>
        <p:spPr>
          <a:xfrm>
            <a:off x="8285088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Hypothesis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406" name="Google Shape;406;p20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0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0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0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5" name="Google Shape;415;p20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"/>
          <p:cNvSpPr/>
          <p:nvPr/>
        </p:nvSpPr>
        <p:spPr>
          <a:xfrm>
            <a:off x="7370425" y="12868275"/>
            <a:ext cx="30000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20"/>
          <p:cNvSpPr/>
          <p:nvPr/>
        </p:nvSpPr>
        <p:spPr>
          <a:xfrm>
            <a:off x="11597113" y="12868275"/>
            <a:ext cx="22641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0"/>
          <p:cNvSpPr/>
          <p:nvPr/>
        </p:nvSpPr>
        <p:spPr>
          <a:xfrm>
            <a:off x="99735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0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0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0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0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0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0"/>
          <p:cNvSpPr txBox="1"/>
          <p:nvPr/>
        </p:nvSpPr>
        <p:spPr>
          <a:xfrm>
            <a:off x="7090925" y="12871575"/>
            <a:ext cx="3720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Hypothesis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pSp>
        <p:nvGrpSpPr>
          <p:cNvPr id="425" name="Google Shape;425;p20"/>
          <p:cNvGrpSpPr/>
          <p:nvPr/>
        </p:nvGrpSpPr>
        <p:grpSpPr>
          <a:xfrm>
            <a:off x="1548050" y="6242737"/>
            <a:ext cx="24991825" cy="5590286"/>
            <a:chOff x="1728125" y="2521113"/>
            <a:chExt cx="24991825" cy="5590286"/>
          </a:xfrm>
        </p:grpSpPr>
        <p:pic>
          <p:nvPicPr>
            <p:cNvPr id="426" name="Google Shape;426;p20"/>
            <p:cNvPicPr preferRelativeResize="0"/>
            <p:nvPr/>
          </p:nvPicPr>
          <p:blipFill rotWithShape="1">
            <a:blip r:embed="rId8">
              <a:alphaModFix/>
            </a:blip>
            <a:srcRect b="0" l="0" r="0" t="35144"/>
            <a:stretch/>
          </p:blipFill>
          <p:spPr>
            <a:xfrm>
              <a:off x="21049300" y="3479836"/>
              <a:ext cx="3000000" cy="1296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6773175" y="3234598"/>
              <a:ext cx="4876800" cy="48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2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728125" y="2977198"/>
              <a:ext cx="4876800" cy="48768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9" name="Google Shape;429;p20"/>
            <p:cNvCxnSpPr/>
            <p:nvPr/>
          </p:nvCxnSpPr>
          <p:spPr>
            <a:xfrm flipH="1" rot="10800000">
              <a:off x="4578225" y="5144425"/>
              <a:ext cx="3265500" cy="7152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4419600" y="4985675"/>
              <a:ext cx="3455400" cy="1275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20"/>
            <p:cNvCxnSpPr/>
            <p:nvPr/>
          </p:nvCxnSpPr>
          <p:spPr>
            <a:xfrm flipH="1" rot="10800000">
              <a:off x="5143200" y="5175300"/>
              <a:ext cx="2731800" cy="23979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2" name="Google Shape;432;p20"/>
            <p:cNvSpPr txBox="1"/>
            <p:nvPr/>
          </p:nvSpPr>
          <p:spPr>
            <a:xfrm>
              <a:off x="7959432" y="4618475"/>
              <a:ext cx="48768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Arousal + valence</a:t>
              </a:r>
              <a:endParaRPr/>
            </a:p>
          </p:txBody>
        </p:sp>
        <p:cxnSp>
          <p:nvCxnSpPr>
            <p:cNvPr id="433" name="Google Shape;433;p20"/>
            <p:cNvCxnSpPr/>
            <p:nvPr/>
          </p:nvCxnSpPr>
          <p:spPr>
            <a:xfrm>
              <a:off x="9533150" y="5386125"/>
              <a:ext cx="8792400" cy="6600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11949400" y="5268675"/>
              <a:ext cx="6531300" cy="2490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5" name="Google Shape;435;p20"/>
            <p:cNvSpPr txBox="1"/>
            <p:nvPr/>
          </p:nvSpPr>
          <p:spPr>
            <a:xfrm rot="334008">
              <a:off x="12086075" y="5731621"/>
              <a:ext cx="5328530" cy="523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lnSpc>
                  <a:spcPct val="2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lang="en-US" sz="2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(betaF3 + betaF4) / (alphaF3 + alphaF4)</a:t>
              </a:r>
              <a:endParaRPr b="1" sz="22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6" name="Google Shape;436;p20"/>
            <p:cNvSpPr txBox="1"/>
            <p:nvPr/>
          </p:nvSpPr>
          <p:spPr>
            <a:xfrm rot="268640">
              <a:off x="12567104" y="4787739"/>
              <a:ext cx="5264867" cy="523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lnSpc>
                  <a:spcPct val="20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b="1" lang="en-US" sz="2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(alphaF4 / betaF4) - (alphaF3 / betaF3)</a:t>
              </a:r>
              <a:endParaRPr b="1" sz="2200"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16959450" y="2521113"/>
              <a:ext cx="97605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>
                  <a:solidFill>
                    <a:srgbClr val="253957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FAA = alpha F4 - alpha F3 </a:t>
              </a:r>
              <a:endParaRPr/>
            </a:p>
          </p:txBody>
        </p:sp>
      </p:grpSp>
      <p:sp>
        <p:nvSpPr>
          <p:cNvPr id="438" name="Google Shape;438;p20"/>
          <p:cNvSpPr txBox="1"/>
          <p:nvPr/>
        </p:nvSpPr>
        <p:spPr>
          <a:xfrm>
            <a:off x="3527488" y="3859200"/>
            <a:ext cx="18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0"/>
          <p:cNvSpPr txBox="1"/>
          <p:nvPr/>
        </p:nvSpPr>
        <p:spPr>
          <a:xfrm>
            <a:off x="3388513" y="3406025"/>
            <a:ext cx="18681300" cy="2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Goals: </a:t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38100" rtl="0" algn="l">
              <a:lnSpc>
                <a:spcPct val="128571"/>
              </a:lnSpc>
              <a:spcBef>
                <a:spcPts val="60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AutoNum type="arabicPeriod"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Find virality correlates for short videos</a:t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600"/>
              <a:buFont typeface="Arial Narrow"/>
              <a:buAutoNum type="arabicPeriod"/>
            </a:pPr>
            <a:r>
              <a:rPr b="1" lang="en-US" sz="36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Test the hypothesis about the contribution of emotional arousal to video virality</a:t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1"/>
          <p:cNvSpPr txBox="1"/>
          <p:nvPr/>
        </p:nvSpPr>
        <p:spPr>
          <a:xfrm>
            <a:off x="9289961" y="739077"/>
            <a:ext cx="53286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70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Goals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45" name="Google Shape;445;p21"/>
          <p:cNvCxnSpPr/>
          <p:nvPr/>
        </p:nvCxnSpPr>
        <p:spPr>
          <a:xfrm>
            <a:off x="1201065" y="2214562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Shape, circle&#10;&#10;Description automatically generated" id="446" name="Google Shape;4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1065" y="341070"/>
            <a:ext cx="1641843" cy="169587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1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1C458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48" name="Google Shape;4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9850" y="12868275"/>
            <a:ext cx="11759700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9425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70338" y="12868275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1"/>
          <p:cNvSpPr txBox="1"/>
          <p:nvPr/>
        </p:nvSpPr>
        <p:spPr>
          <a:xfrm>
            <a:off x="21589550" y="2647088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525" y="12866187"/>
            <a:ext cx="3133725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3725" y="12868277"/>
            <a:ext cx="313372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1"/>
          <p:cNvSpPr txBox="1"/>
          <p:nvPr/>
        </p:nvSpPr>
        <p:spPr>
          <a:xfrm>
            <a:off x="8285088" y="12961238"/>
            <a:ext cx="3000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Hypothesis</a:t>
            </a:r>
            <a:endParaRPr sz="3100">
              <a:solidFill>
                <a:srgbClr val="FFFFFF"/>
              </a:solidFill>
            </a:endParaRPr>
          </a:p>
        </p:txBody>
      </p:sp>
      <p:sp>
        <p:nvSpPr>
          <p:cNvPr id="455" name="Google Shape;455;p21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80313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1206563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1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1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1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1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1"/>
          <p:cNvSpPr/>
          <p:nvPr/>
        </p:nvSpPr>
        <p:spPr>
          <a:xfrm>
            <a:off x="0" y="12864090"/>
            <a:ext cx="24384000" cy="852000"/>
          </a:xfrm>
          <a:prstGeom prst="rect">
            <a:avLst/>
          </a:prstGeom>
          <a:solidFill>
            <a:srgbClr val="253957"/>
          </a:solidFill>
          <a:ln>
            <a:noFill/>
          </a:ln>
          <a:effectLst>
            <a:outerShdw blurRad="508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4" name="Google Shape;464;p21"/>
          <p:cNvSpPr/>
          <p:nvPr/>
        </p:nvSpPr>
        <p:spPr>
          <a:xfrm>
            <a:off x="5020575" y="12855525"/>
            <a:ext cx="3493800" cy="860400"/>
          </a:xfrm>
          <a:prstGeom prst="homePlate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1"/>
          <p:cNvSpPr/>
          <p:nvPr/>
        </p:nvSpPr>
        <p:spPr>
          <a:xfrm>
            <a:off x="7370425" y="12868275"/>
            <a:ext cx="3000000" cy="847800"/>
          </a:xfrm>
          <a:prstGeom prst="chevr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1"/>
          <p:cNvSpPr/>
          <p:nvPr/>
        </p:nvSpPr>
        <p:spPr>
          <a:xfrm>
            <a:off x="11597113" y="12868275"/>
            <a:ext cx="22641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1"/>
          <p:cNvSpPr/>
          <p:nvPr/>
        </p:nvSpPr>
        <p:spPr>
          <a:xfrm>
            <a:off x="99735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1"/>
          <p:cNvSpPr/>
          <p:nvPr/>
        </p:nvSpPr>
        <p:spPr>
          <a:xfrm>
            <a:off x="141732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1"/>
          <p:cNvSpPr/>
          <p:nvPr/>
        </p:nvSpPr>
        <p:spPr>
          <a:xfrm>
            <a:off x="1609996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1"/>
          <p:cNvSpPr/>
          <p:nvPr/>
        </p:nvSpPr>
        <p:spPr>
          <a:xfrm>
            <a:off x="18198113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1"/>
          <p:cNvSpPr/>
          <p:nvPr/>
        </p:nvSpPr>
        <p:spPr>
          <a:xfrm>
            <a:off x="203667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1"/>
          <p:cNvSpPr/>
          <p:nvPr/>
        </p:nvSpPr>
        <p:spPr>
          <a:xfrm>
            <a:off x="21968688" y="12868275"/>
            <a:ext cx="2581200" cy="847800"/>
          </a:xfrm>
          <a:prstGeom prst="chevron">
            <a:avLst>
              <a:gd fmla="val 50000" name="adj"/>
            </a:avLst>
          </a:prstGeom>
          <a:solidFill>
            <a:srgbClr val="25395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1"/>
          <p:cNvSpPr txBox="1"/>
          <p:nvPr/>
        </p:nvSpPr>
        <p:spPr>
          <a:xfrm>
            <a:off x="7090925" y="12871575"/>
            <a:ext cx="37200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lang="en-US" sz="4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Hypothesis</a:t>
            </a:r>
            <a:endParaRPr b="1" i="0" sz="40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4" name="Google Shape;474;p21"/>
          <p:cNvSpPr txBox="1"/>
          <p:nvPr/>
        </p:nvSpPr>
        <p:spPr>
          <a:xfrm>
            <a:off x="3527488" y="3859200"/>
            <a:ext cx="1868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1"/>
          <p:cNvSpPr txBox="1"/>
          <p:nvPr/>
        </p:nvSpPr>
        <p:spPr>
          <a:xfrm>
            <a:off x="3388513" y="3406025"/>
            <a:ext cx="1868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76" name="Google Shape;476;p21"/>
          <p:cNvPicPr preferRelativeResize="0"/>
          <p:nvPr/>
        </p:nvPicPr>
        <p:blipFill rotWithShape="1">
          <a:blip r:embed="rId7">
            <a:alphaModFix/>
          </a:blip>
          <a:srcRect b="0" l="0" r="0" t="19113"/>
          <a:stretch/>
        </p:blipFill>
        <p:spPr>
          <a:xfrm>
            <a:off x="6096000" y="2541025"/>
            <a:ext cx="12192000" cy="437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44375" y="6917075"/>
            <a:ext cx="1205065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