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2" r:id="rId2"/>
    <p:sldId id="281" r:id="rId3"/>
    <p:sldId id="283" r:id="rId4"/>
    <p:sldId id="290" r:id="rId5"/>
    <p:sldId id="292" r:id="rId6"/>
    <p:sldId id="293" r:id="rId7"/>
    <p:sldId id="291" r:id="rId8"/>
    <p:sldId id="258" r:id="rId9"/>
    <p:sldId id="294" r:id="rId10"/>
    <p:sldId id="295" r:id="rId11"/>
    <p:sldId id="286" r:id="rId12"/>
    <p:sldId id="276" r:id="rId13"/>
    <p:sldId id="289" r:id="rId14"/>
    <p:sldId id="260" r:id="rId15"/>
    <p:sldId id="275" r:id="rId16"/>
    <p:sldId id="285" r:id="rId17"/>
    <p:sldId id="273" r:id="rId18"/>
    <p:sldId id="263" r:id="rId19"/>
    <p:sldId id="277" r:id="rId20"/>
    <p:sldId id="264" r:id="rId21"/>
    <p:sldId id="265" r:id="rId22"/>
    <p:sldId id="266" r:id="rId23"/>
    <p:sldId id="267" r:id="rId24"/>
    <p:sldId id="268" r:id="rId25"/>
    <p:sldId id="26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C734E-D9A1-472C-A100-93DDEB4F6B5F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780B4-E654-4091-B28C-0FC3908A0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8569-3DF0-4E82-97BC-8806E881C62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99D-1489-4ADB-B652-F6A836AA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1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8569-3DF0-4E82-97BC-8806E881C62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99D-1489-4ADB-B652-F6A836AA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5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8569-3DF0-4E82-97BC-8806E881C62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99D-1489-4ADB-B652-F6A836AA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8569-3DF0-4E82-97BC-8806E881C62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99D-1489-4ADB-B652-F6A836AA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4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8569-3DF0-4E82-97BC-8806E881C62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99D-1489-4ADB-B652-F6A836AA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7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8569-3DF0-4E82-97BC-8806E881C62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99D-1489-4ADB-B652-F6A836AA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4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8569-3DF0-4E82-97BC-8806E881C62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99D-1489-4ADB-B652-F6A836AA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33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8569-3DF0-4E82-97BC-8806E881C62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99D-1489-4ADB-B652-F6A836AA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3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8569-3DF0-4E82-97BC-8806E881C62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99D-1489-4ADB-B652-F6A836AA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25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8569-3DF0-4E82-97BC-8806E881C62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99D-1489-4ADB-B652-F6A836AA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7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8569-3DF0-4E82-97BC-8806E881C627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299D-1489-4ADB-B652-F6A836AA9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B6A8569-3DF0-4E82-97BC-8806E881C627}" type="datetimeFigureOut">
              <a:rPr lang="ru-RU" smtClean="0"/>
              <a:pPr/>
              <a:t>22.09.2023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9B2299D-1489-4ADB-B652-F6A836AA91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3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1" y="2386985"/>
            <a:ext cx="3891540" cy="27843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436" y="966017"/>
            <a:ext cx="10487297" cy="90197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СТРАТЕГИИ РЕГУЛЯЦИИ СТРЕССА У ПРЕДСТАВИТЕЛЕЙ РАЗНЫХ ГРУПП АЛЛЕЛЬНЫХ ПОЛИМОРФИЗМОВ ГЕНА ТРАНСПОРТЕРА СЕРОТОНИНА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2638" y="3779184"/>
            <a:ext cx="10515600" cy="264999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/>
              <a:t>Докладчик: Прошина Екатерина Александровна,</a:t>
            </a:r>
          </a:p>
          <a:p>
            <a:pPr marL="0" indent="0" algn="r">
              <a:buNone/>
            </a:pPr>
            <a:r>
              <a:rPr lang="ru-RU" sz="2000" dirty="0"/>
              <a:t>канд. биол. наук, </a:t>
            </a:r>
            <a:r>
              <a:rPr lang="ru-RU" sz="2000" dirty="0" err="1"/>
              <a:t>м.н.с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677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90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+ подавление положительно связано с </a:t>
            </a:r>
            <a:r>
              <a:rPr lang="ru-RU" b="1" dirty="0" err="1"/>
              <a:t>руминациями</a:t>
            </a:r>
            <a:r>
              <a:rPr lang="ru-RU" dirty="0"/>
              <a:t> – навязчивым «прокручиванием» в голове одних и тех же мыслей. Стиль реагирования, который «усугубляет депрессию, усиливает негативное мышление» (</a:t>
            </a:r>
            <a:r>
              <a:rPr lang="ru-RU" dirty="0" err="1"/>
              <a:t>Mellings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Alden</a:t>
            </a:r>
            <a:r>
              <a:rPr lang="ru-RU" dirty="0"/>
              <a:t>, 2000; </a:t>
            </a:r>
            <a:r>
              <a:rPr lang="ru-RU" dirty="0" err="1"/>
              <a:t>Rachmann</a:t>
            </a:r>
            <a:r>
              <a:rPr lang="ru-RU" dirty="0"/>
              <a:t>,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2000).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961" y="3074073"/>
            <a:ext cx="4848078" cy="320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1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794" y="108003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Методы 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r>
              <a:rPr lang="ru-RU" dirty="0" err="1"/>
              <a:t>Генотипирование</a:t>
            </a:r>
            <a:r>
              <a:rPr lang="ru-RU" dirty="0"/>
              <a:t> </a:t>
            </a:r>
          </a:p>
          <a:p>
            <a:r>
              <a:rPr lang="ru-RU" dirty="0"/>
              <a:t>Психометрические методы </a:t>
            </a:r>
          </a:p>
          <a:p>
            <a:r>
              <a:rPr lang="ru-RU" dirty="0"/>
              <a:t>Статистический анализ (анализ </a:t>
            </a:r>
            <a:r>
              <a:rPr lang="ru-RU" dirty="0" err="1"/>
              <a:t>опосредования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278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278" y="247687"/>
            <a:ext cx="9403080" cy="823595"/>
          </a:xfrm>
        </p:spPr>
        <p:txBody>
          <a:bodyPr/>
          <a:lstStyle/>
          <a:p>
            <a:pPr algn="ctr"/>
            <a:r>
              <a:rPr lang="ru-RU" dirty="0"/>
              <a:t>Модель медиации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5294" y="1789171"/>
            <a:ext cx="6305186" cy="2754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74" y="1581468"/>
            <a:ext cx="45297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</a:rPr>
              <a:t>Кроме </a:t>
            </a:r>
            <a:r>
              <a:rPr lang="ru-RU" sz="2000" b="1" dirty="0">
                <a:latin typeface="Arial" panose="020B0604020202020204" pitchFamily="34" charset="0"/>
              </a:rPr>
              <a:t>независимой и зависимой </a:t>
            </a:r>
            <a:r>
              <a:rPr lang="ru-RU" sz="2000" dirty="0">
                <a:latin typeface="Arial" panose="020B0604020202020204" pitchFamily="34" charset="0"/>
              </a:rPr>
              <a:t>переменных, берутся в расчет дополнительные переменные (</a:t>
            </a:r>
            <a:r>
              <a:rPr lang="ru-RU" sz="2000" b="1" dirty="0">
                <a:latin typeface="Arial" panose="020B0604020202020204" pitchFamily="34" charset="0"/>
              </a:rPr>
              <a:t>переменная-медиатор</a:t>
            </a:r>
            <a:r>
              <a:rPr lang="ru-RU" sz="2000" dirty="0">
                <a:latin typeface="Arial" panose="020B0604020202020204" pitchFamily="34" charset="0"/>
              </a:rPr>
              <a:t>), значение которых нужно оценить.</a:t>
            </a:r>
          </a:p>
          <a:p>
            <a:pPr algn="ctr"/>
            <a:endParaRPr lang="ru-RU" sz="2000" dirty="0">
              <a:latin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Независимая переменная влияет на ненаблюдаемую переменную-медиатор, которая, в свою очередь, влияет на зависимую переменную.</a:t>
            </a:r>
            <a:r>
              <a:rPr lang="ru-RU" dirty="0"/>
              <a:t> 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867" y="5261753"/>
            <a:ext cx="11132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Модераторы — это переменные, которые могут сделать связь между двумя переменными либо сильнее, либо слабее. </a:t>
            </a:r>
          </a:p>
          <a:p>
            <a:pPr algn="ctr"/>
            <a:r>
              <a:rPr lang="ru-RU" sz="2400" dirty="0"/>
              <a:t>Медиация и </a:t>
            </a:r>
            <a:r>
              <a:rPr lang="ru-RU" sz="2400" dirty="0" err="1"/>
              <a:t>модерация</a:t>
            </a:r>
            <a:r>
              <a:rPr lang="ru-RU" sz="2400" dirty="0"/>
              <a:t> могут сосуществовать.</a:t>
            </a:r>
          </a:p>
        </p:txBody>
      </p:sp>
    </p:spTree>
    <p:extLst>
      <p:ext uri="{BB962C8B-B14F-4D97-AF65-F5344CB8AC3E}">
        <p14:creationId xmlns:p14="http://schemas.microsoft.com/office/powerpoint/2010/main" val="1540136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487" y="567413"/>
            <a:ext cx="10711375" cy="47783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Медиация чаще всего определяется с помощью шагов Барона и </a:t>
            </a:r>
            <a:r>
              <a:rPr lang="ru-RU" b="1" dirty="0" err="1"/>
              <a:t>Кенни</a:t>
            </a:r>
            <a:r>
              <a:rPr lang="ru-RU" b="1" dirty="0"/>
              <a:t> или теста </a:t>
            </a:r>
            <a:r>
              <a:rPr lang="ru-RU" b="1" dirty="0" err="1"/>
              <a:t>Собеля</a:t>
            </a:r>
            <a:endParaRPr lang="ru-RU" b="1" dirty="0"/>
          </a:p>
          <a:p>
            <a:pPr marL="0" indent="0" algn="ctr">
              <a:buNone/>
            </a:pPr>
            <a:r>
              <a:rPr lang="ru-RU" dirty="0"/>
              <a:t> (основаны на линейной регрессии, требуют нормальности распределения данных и определенных размеров выборки)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В работе использовалось расширение </a:t>
            </a:r>
            <a:r>
              <a:rPr lang="en-US" b="1" dirty="0"/>
              <a:t>PROCESS </a:t>
            </a:r>
            <a:r>
              <a:rPr lang="ru-RU" b="1" dirty="0"/>
              <a:t>для </a:t>
            </a:r>
            <a:r>
              <a:rPr lang="en-US" b="1" dirty="0"/>
              <a:t>SPSS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ru-RU" dirty="0" err="1"/>
              <a:t>Hayes</a:t>
            </a:r>
            <a:r>
              <a:rPr lang="ru-RU" dirty="0"/>
              <a:t>, 2013) </a:t>
            </a:r>
            <a:r>
              <a:rPr lang="en-US" dirty="0"/>
              <a:t>(</a:t>
            </a:r>
            <a:r>
              <a:rPr lang="ru-RU" dirty="0"/>
              <a:t>так же доступно для </a:t>
            </a:r>
            <a:r>
              <a:rPr lang="en-US" dirty="0"/>
              <a:t>R, SAS)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Основано на </a:t>
            </a:r>
            <a:r>
              <a:rPr lang="ru-RU" dirty="0" err="1"/>
              <a:t>бутстрэп</a:t>
            </a:r>
            <a:r>
              <a:rPr lang="ru-RU" dirty="0"/>
              <a:t> статистике - не требует соблюдения гипотезы о нормальности и может быть эффективно использован при небольших размерах выборки (N &lt; 25)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08" y="5691228"/>
            <a:ext cx="11338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Arial" panose="020B0604020202020204" pitchFamily="34" charset="0"/>
              </a:rPr>
              <a:t>Барон и </a:t>
            </a:r>
            <a:r>
              <a:rPr lang="ru-RU" sz="1400" i="1" dirty="0" err="1">
                <a:latin typeface="Arial" panose="020B0604020202020204" pitchFamily="34" charset="0"/>
              </a:rPr>
              <a:t>Кенни</a:t>
            </a:r>
            <a:r>
              <a:rPr lang="ru-RU" sz="1400" i="1" dirty="0">
                <a:latin typeface="Arial" panose="020B0604020202020204" pitchFamily="34" charset="0"/>
              </a:rPr>
              <a:t> «Различия переменных-модераторов и переменных-медиаторов в социально-психологических исследованиях: концептуальные, стратегические и статистические аспекты» </a:t>
            </a:r>
          </a:p>
          <a:p>
            <a:pPr algn="ctr"/>
            <a:r>
              <a:rPr lang="ru-RU" sz="1400" i="1" dirty="0">
                <a:latin typeface="Arial" panose="020B0604020202020204" pitchFamily="34" charset="0"/>
              </a:rPr>
              <a:t>(</a:t>
            </a:r>
            <a:r>
              <a:rPr lang="en-US" sz="1400" i="1" dirty="0">
                <a:latin typeface="Arial" panose="020B0604020202020204" pitchFamily="34" charset="0"/>
              </a:rPr>
              <a:t>Reuben M. Baron, David A. Kenny. The Moderator-Mediator Variable Distinction in Social Psychological Research: Conceptual, Strategic, and Statistical Considerations</a:t>
            </a:r>
            <a:r>
              <a:rPr lang="ru-RU" sz="1400" i="1" dirty="0">
                <a:latin typeface="Arial" panose="020B0604020202020204" pitchFamily="34" charset="0"/>
              </a:rPr>
              <a:t>, 1986</a:t>
            </a:r>
            <a:r>
              <a:rPr lang="en-US" sz="1400" i="1" dirty="0">
                <a:latin typeface="Arial" panose="020B0604020202020204" pitchFamily="34" charset="0"/>
              </a:rPr>
              <a:t>)</a:t>
            </a:r>
            <a:endParaRPr lang="ru-RU" sz="14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8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460" y="519817"/>
            <a:ext cx="11654725" cy="647054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endParaRPr lang="ru-RU" sz="4800" dirty="0"/>
          </a:p>
          <a:p>
            <a:pPr marL="0" indent="0">
              <a:lnSpc>
                <a:spcPct val="170000"/>
              </a:lnSpc>
              <a:buNone/>
            </a:pPr>
            <a:r>
              <a:rPr lang="ru-RU" sz="4800" b="1" dirty="0"/>
              <a:t>1) Опросник депрессии Бека </a:t>
            </a:r>
            <a:r>
              <a:rPr lang="ru-RU" sz="4800" dirty="0"/>
              <a:t>- для оценки тяжести симптомов депрессии.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800" b="1" dirty="0"/>
              <a:t>2) Опросник Холмса-</a:t>
            </a:r>
            <a:r>
              <a:rPr lang="ru-RU" sz="4800" b="1" dirty="0" err="1"/>
              <a:t>Рэя</a:t>
            </a:r>
            <a:r>
              <a:rPr lang="ru-RU" sz="4800" b="1" dirty="0"/>
              <a:t>  - </a:t>
            </a:r>
            <a:r>
              <a:rPr lang="ru-RU" sz="4800" dirty="0"/>
              <a:t>уровень стрессовых событий.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800" b="1" dirty="0"/>
              <a:t>3) Опросник регуляции эмоций </a:t>
            </a:r>
            <a:r>
              <a:rPr lang="ru-RU" sz="4800" dirty="0"/>
              <a:t>(русскоязычная версия </a:t>
            </a:r>
            <a:r>
              <a:rPr lang="en-US" sz="4800" dirty="0"/>
              <a:t>E</a:t>
            </a:r>
            <a:r>
              <a:rPr lang="ru-RU" sz="4800" dirty="0" err="1"/>
              <a:t>motion</a:t>
            </a:r>
            <a:r>
              <a:rPr lang="ru-RU" sz="4800" dirty="0"/>
              <a:t> </a:t>
            </a:r>
            <a:r>
              <a:rPr lang="ru-RU" sz="4800" dirty="0" err="1"/>
              <a:t>regulation</a:t>
            </a:r>
            <a:r>
              <a:rPr lang="ru-RU" sz="4800" dirty="0"/>
              <a:t> </a:t>
            </a:r>
            <a:r>
              <a:rPr lang="ru-RU" sz="4800" dirty="0" err="1"/>
              <a:t>questionnaire</a:t>
            </a:r>
            <a:r>
              <a:rPr lang="ru-RU" sz="4800" dirty="0"/>
              <a:t>, </a:t>
            </a:r>
            <a:r>
              <a:rPr lang="ru-RU" sz="4800" dirty="0" err="1"/>
              <a:t>Gross</a:t>
            </a:r>
            <a:r>
              <a:rPr lang="ru-RU" sz="4800" dirty="0"/>
              <a:t> &amp; </a:t>
            </a:r>
            <a:r>
              <a:rPr lang="ru-RU" sz="4800" dirty="0" err="1"/>
              <a:t>John</a:t>
            </a:r>
            <a:r>
              <a:rPr lang="ru-RU" sz="4800" dirty="0"/>
              <a:t>, 2003).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800" b="1" dirty="0"/>
              <a:t>Шкала «Когнитивная переоценка»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800" dirty="0"/>
              <a:t>Пример: </a:t>
            </a:r>
            <a:r>
              <a:rPr lang="ru-RU" sz="4800" u="sng" dirty="0"/>
              <a:t>«Когда я хочу почувствовать больше положительных эмоций, я меняю свои мысли о ситуации».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800" b="1" dirty="0"/>
              <a:t>Шкала «Подавление»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4800" dirty="0"/>
              <a:t>Касается подавления эмоций и включают такие утверждения, как </a:t>
            </a:r>
            <a:r>
              <a:rPr lang="ru-RU" sz="4800" u="sng" dirty="0"/>
              <a:t>«Я храню эмоции в себе» и «Я контролирую свои эмоции, не выражая их". </a:t>
            </a:r>
            <a:endParaRPr lang="ru-RU" sz="4800" b="1" u="sng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3520" y="288985"/>
            <a:ext cx="568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</a:rPr>
              <a:t>Психометрические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67366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742" y="596685"/>
            <a:ext cx="11670223" cy="626131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2900" b="1" dirty="0"/>
              <a:t>4) </a:t>
            </a:r>
            <a:r>
              <a:rPr lang="ru-RU" b="1" dirty="0"/>
              <a:t>Шкала</a:t>
            </a:r>
            <a:r>
              <a:rPr lang="ru-RU" sz="2900" b="1" dirty="0"/>
              <a:t> «Подавление мыслей» (</a:t>
            </a:r>
            <a:r>
              <a:rPr lang="ru-RU" sz="2900" dirty="0"/>
              <a:t>русскоязычная версия </a:t>
            </a:r>
            <a:r>
              <a:rPr lang="ru-RU" sz="2900" dirty="0" err="1"/>
              <a:t>White</a:t>
            </a:r>
            <a:r>
              <a:rPr lang="ru-RU" sz="2900" dirty="0"/>
              <a:t> </a:t>
            </a:r>
            <a:r>
              <a:rPr lang="ru-RU" sz="2900" dirty="0" err="1"/>
              <a:t>Bear</a:t>
            </a:r>
            <a:r>
              <a:rPr lang="ru-RU" sz="2900" dirty="0"/>
              <a:t> </a:t>
            </a:r>
            <a:r>
              <a:rPr lang="ru-RU" sz="2900" dirty="0" err="1"/>
              <a:t>Suppression</a:t>
            </a:r>
            <a:r>
              <a:rPr lang="ru-RU" sz="2900" dirty="0"/>
              <a:t> </a:t>
            </a:r>
            <a:r>
              <a:rPr lang="ru-RU" sz="2900" dirty="0" err="1"/>
              <a:t>Inventory</a:t>
            </a:r>
            <a:r>
              <a:rPr lang="ru-RU" sz="2900" dirty="0"/>
              <a:t>, </a:t>
            </a:r>
            <a:r>
              <a:rPr lang="ru-RU" sz="2900" dirty="0" err="1"/>
              <a:t>Wegner</a:t>
            </a:r>
            <a:r>
              <a:rPr lang="ru-RU" sz="2900" dirty="0"/>
              <a:t> &amp; </a:t>
            </a:r>
            <a:r>
              <a:rPr lang="ru-RU" sz="2900" dirty="0" err="1"/>
              <a:t>Zanakos</a:t>
            </a:r>
            <a:r>
              <a:rPr lang="ru-RU" sz="2900" dirty="0"/>
              <a:t>, 1994).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2900" dirty="0"/>
              <a:t>Пример: </a:t>
            </a:r>
            <a:r>
              <a:rPr lang="ru-RU" sz="2900" u="sng" dirty="0"/>
              <a:t>«Есть вещи, о которых я предпочитаю не думать» </a:t>
            </a:r>
            <a:r>
              <a:rPr lang="ru-RU" sz="2900" dirty="0"/>
              <a:t>и </a:t>
            </a:r>
            <a:r>
              <a:rPr lang="ru-RU" sz="2900" u="sng" dirty="0"/>
              <a:t>«У меня есть мысли, о которых я не могу перестать думать». </a:t>
            </a:r>
          </a:p>
          <a:p>
            <a:pPr marL="0" indent="0">
              <a:lnSpc>
                <a:spcPct val="170000"/>
              </a:lnSpc>
              <a:buNone/>
            </a:pPr>
            <a:endParaRPr lang="ru-RU" sz="2900" u="sng" dirty="0"/>
          </a:p>
          <a:p>
            <a:pPr marL="0" indent="0">
              <a:lnSpc>
                <a:spcPct val="170000"/>
              </a:lnSpc>
              <a:buNone/>
            </a:pPr>
            <a:r>
              <a:rPr lang="ru-RU" sz="2900" b="1" dirty="0"/>
              <a:t>5)</a:t>
            </a:r>
            <a:r>
              <a:rPr lang="ru-RU" dirty="0"/>
              <a:t> </a:t>
            </a:r>
            <a:r>
              <a:rPr lang="ru-RU" b="1" dirty="0"/>
              <a:t>Шкала </a:t>
            </a:r>
            <a:r>
              <a:rPr lang="ru-RU" b="1" dirty="0" err="1"/>
              <a:t>руминаций</a:t>
            </a:r>
            <a:r>
              <a:rPr lang="ru-RU" dirty="0"/>
              <a:t> (русскоязычная версия </a:t>
            </a:r>
            <a:r>
              <a:rPr lang="ru-RU" sz="2900" dirty="0" err="1"/>
              <a:t>Ruminative</a:t>
            </a:r>
            <a:r>
              <a:rPr lang="ru-RU" sz="2900" dirty="0"/>
              <a:t> </a:t>
            </a:r>
            <a:r>
              <a:rPr lang="ru-RU" sz="2900" dirty="0" err="1"/>
              <a:t>Responses</a:t>
            </a:r>
            <a:r>
              <a:rPr lang="ru-RU" sz="2900" dirty="0"/>
              <a:t> </a:t>
            </a:r>
            <a:r>
              <a:rPr lang="ru-RU" sz="2900" dirty="0" err="1"/>
              <a:t>Scale</a:t>
            </a:r>
            <a:r>
              <a:rPr lang="ru-RU" sz="2900" dirty="0"/>
              <a:t>, </a:t>
            </a:r>
            <a:r>
              <a:rPr lang="ru-RU" sz="2900" dirty="0" err="1"/>
              <a:t>Treynor</a:t>
            </a:r>
            <a:r>
              <a:rPr lang="ru-RU" sz="2900" dirty="0"/>
              <a:t>, </a:t>
            </a:r>
            <a:r>
              <a:rPr lang="ru-RU" sz="2900" dirty="0" err="1"/>
              <a:t>Gonzalez</a:t>
            </a:r>
            <a:r>
              <a:rPr lang="ru-RU" sz="2900" dirty="0"/>
              <a:t> &amp; </a:t>
            </a:r>
            <a:r>
              <a:rPr lang="ru-RU" sz="2900" dirty="0" err="1"/>
              <a:t>Nolen-Hoeksema</a:t>
            </a:r>
            <a:r>
              <a:rPr lang="ru-RU" sz="2900" dirty="0"/>
              <a:t>, 2003) -  для оценки тенденции к </a:t>
            </a:r>
            <a:r>
              <a:rPr lang="ru-RU" sz="2900" dirty="0" err="1"/>
              <a:t>руминации</a:t>
            </a:r>
            <a:r>
              <a:rPr lang="ru-RU" sz="2900" dirty="0"/>
              <a:t> в ответ на негативные события.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2900" dirty="0"/>
              <a:t>Пример, «</a:t>
            </a:r>
            <a:r>
              <a:rPr lang="ru-RU" sz="2900" u="sng" dirty="0"/>
              <a:t>Я думаю: «Почему я так реагирую?»,</a:t>
            </a:r>
            <a:r>
              <a:rPr lang="ru-RU" sz="2900" dirty="0"/>
              <a:t> «</a:t>
            </a:r>
            <a:r>
              <a:rPr lang="ru-RU" sz="2900" u="sng" dirty="0"/>
              <a:t>Я думаю о том, как мне трудно сконцентрироваться</a:t>
            </a:r>
            <a:endParaRPr lang="ru-RU" sz="2900" i="1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21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02" y="897154"/>
            <a:ext cx="11226018" cy="5742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/>
              <a:t>Все  шкалы показали адекватную внутреннюю согласованность.</a:t>
            </a:r>
          </a:p>
          <a:p>
            <a:pPr marL="0" indent="0" algn="ctr">
              <a:buNone/>
            </a:pPr>
            <a:endParaRPr lang="ru-RU" sz="2400" i="1" dirty="0"/>
          </a:p>
          <a:p>
            <a:pPr marL="0" indent="0" algn="ctr">
              <a:buNone/>
            </a:pPr>
            <a:r>
              <a:rPr lang="ru-RU" sz="2400" i="1" dirty="0"/>
              <a:t>Перевод и </a:t>
            </a:r>
            <a:r>
              <a:rPr lang="ru-RU" sz="2400" i="1" dirty="0" err="1"/>
              <a:t>валидация</a:t>
            </a:r>
            <a:r>
              <a:rPr lang="ru-RU" sz="2400" i="1" dirty="0"/>
              <a:t> опросников WBSI, ERQ и RRS осуществлялся Е.А. Дорошевой и Г.Г. Князевым (НГУ, НИИ </a:t>
            </a:r>
            <a:r>
              <a:rPr lang="ru-RU" sz="2400" i="1" dirty="0" err="1"/>
              <a:t>нейронаук</a:t>
            </a:r>
            <a:r>
              <a:rPr lang="ru-RU" sz="2400" i="1" dirty="0"/>
              <a:t> и медицины, г. Новосибирск).</a:t>
            </a:r>
          </a:p>
          <a:p>
            <a:pPr marL="0" indent="0" algn="ctr">
              <a:buNone/>
            </a:pPr>
            <a:endParaRPr lang="ru-RU" sz="2400" i="1" dirty="0"/>
          </a:p>
          <a:p>
            <a:pPr marL="0" indent="0" algn="ctr">
              <a:buNone/>
            </a:pPr>
            <a:r>
              <a:rPr lang="en-US" sz="1800" i="1" dirty="0" err="1"/>
              <a:t>Dorosheva</a:t>
            </a:r>
            <a:r>
              <a:rPr lang="en-US" sz="1800" i="1" dirty="0"/>
              <a:t>, E. A., Knyazev, G. G. (2017). Psychometric properties of three</a:t>
            </a:r>
            <a:r>
              <a:rPr lang="ru-RU" sz="1800" i="1" dirty="0"/>
              <a:t> </a:t>
            </a:r>
            <a:r>
              <a:rPr lang="en-US" sz="1800" i="1" dirty="0"/>
              <a:t>questionnaires of emotion regulation. Contemporary problems of clinical psychology</a:t>
            </a:r>
            <a:r>
              <a:rPr lang="ru-RU" sz="1800" i="1" dirty="0"/>
              <a:t> </a:t>
            </a:r>
            <a:r>
              <a:rPr lang="en-US" sz="1800" i="1" dirty="0"/>
              <a:t>and personality psychology. Materials of the All-Russian Scientific and</a:t>
            </a:r>
            <a:r>
              <a:rPr lang="ru-RU" sz="1800" i="1" dirty="0"/>
              <a:t> </a:t>
            </a:r>
            <a:r>
              <a:rPr lang="en-US" sz="1800" i="1" dirty="0"/>
              <a:t>Practical Conference with International Participation, Novosibirsk, 193–198</a:t>
            </a:r>
            <a:r>
              <a:rPr lang="ru-RU" sz="1800" i="1" dirty="0"/>
              <a:t> </a:t>
            </a:r>
            <a:r>
              <a:rPr lang="en-US" sz="1800" i="1" dirty="0"/>
              <a:t>(in Russ).</a:t>
            </a:r>
            <a:endParaRPr lang="ru-RU" sz="2400" i="1" dirty="0"/>
          </a:p>
          <a:p>
            <a:pPr marL="0" indent="0" algn="ctr">
              <a:buNone/>
            </a:pPr>
            <a:endParaRPr lang="ru-RU" sz="2400" i="1" dirty="0"/>
          </a:p>
          <a:p>
            <a:pPr marL="0" indent="0" algn="ctr">
              <a:buNone/>
            </a:pPr>
            <a:r>
              <a:rPr lang="ru-RU" sz="2400" i="1" dirty="0"/>
              <a:t>Оригинальные версии всех методик находятся в свободном доступе.</a:t>
            </a:r>
          </a:p>
        </p:txBody>
      </p:sp>
    </p:spTree>
    <p:extLst>
      <p:ext uri="{BB962C8B-B14F-4D97-AF65-F5344CB8AC3E}">
        <p14:creationId xmlns:p14="http://schemas.microsoft.com/office/powerpoint/2010/main" val="418868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084" y="711024"/>
            <a:ext cx="10515600" cy="53380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/>
              <a:t>Выборка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156 человек (средний возраст 26.6 ± 9.9, 63% женщин).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Генотипы распределились следующим образом: </a:t>
            </a:r>
          </a:p>
          <a:p>
            <a:pPr marL="0" indent="0">
              <a:buNone/>
            </a:pPr>
            <a:endParaRPr lang="en-US" dirty="0"/>
          </a:p>
          <a:p>
            <a:r>
              <a:rPr lang="ru-RU" b="1" dirty="0"/>
              <a:t>43 LL</a:t>
            </a:r>
            <a:r>
              <a:rPr lang="ru-RU" dirty="0"/>
              <a:t> (LA / LA), </a:t>
            </a:r>
            <a:endParaRPr lang="en-US" dirty="0"/>
          </a:p>
          <a:p>
            <a:r>
              <a:rPr lang="ru-RU" b="1" dirty="0"/>
              <a:t>84 SL</a:t>
            </a:r>
            <a:r>
              <a:rPr lang="ru-RU" dirty="0"/>
              <a:t> (в том числе 71 LA / S и 13 LA / LG) </a:t>
            </a:r>
            <a:endParaRPr lang="en-US" dirty="0"/>
          </a:p>
          <a:p>
            <a:r>
              <a:rPr lang="ru-RU" b="1" dirty="0"/>
              <a:t>29 SS</a:t>
            </a:r>
            <a:r>
              <a:rPr lang="ru-RU" dirty="0"/>
              <a:t> (включая 23 S / S и 6 LG / LG).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Группы генотипов для сравнения формировались следующим образом:  SS+SL против LL.</a:t>
            </a:r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529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030" y="284208"/>
            <a:ext cx="10670177" cy="50454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Корреляции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u="sng" dirty="0"/>
              <a:t>Баллы депрессии (BDI-II), уровень социальных стрессовых событий, подавление мыслей и </a:t>
            </a:r>
            <a:r>
              <a:rPr lang="ru-RU" u="sng" dirty="0" err="1"/>
              <a:t>руминации</a:t>
            </a:r>
            <a:r>
              <a:rPr lang="ru-RU" u="sng" dirty="0"/>
              <a:t> </a:t>
            </a:r>
            <a:r>
              <a:rPr lang="ru-RU" dirty="0"/>
              <a:t>коррелировали друг с другом.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Для </a:t>
            </a:r>
            <a:r>
              <a:rPr lang="ru-RU" u="sng" dirty="0"/>
              <a:t>шкалы переоценки</a:t>
            </a:r>
            <a:r>
              <a:rPr lang="ru-RU" dirty="0"/>
              <a:t> не было значимых корреляций. </a:t>
            </a:r>
          </a:p>
          <a:p>
            <a:pPr marL="0" indent="0">
              <a:buNone/>
            </a:pPr>
            <a:r>
              <a:rPr lang="ru-RU" dirty="0"/>
              <a:t>Подавление, измеренное с помощью ERQ, коррелировало только с WBSI - подавлением.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445120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AdvTTf90d833a.I"/>
            </a:endParaRPr>
          </a:p>
          <a:p>
            <a:pPr algn="ctr"/>
            <a:r>
              <a:rPr lang="en-US" dirty="0">
                <a:latin typeface="AdvTT5843c571"/>
              </a:rPr>
              <a:t>Variables 1 2 3 4 </a:t>
            </a:r>
            <a:r>
              <a:rPr lang="en-US" dirty="0">
                <a:latin typeface="AdvTT2cba4af3.B"/>
              </a:rPr>
              <a:t>5</a:t>
            </a:r>
          </a:p>
          <a:p>
            <a:r>
              <a:rPr lang="en-US" dirty="0">
                <a:latin typeface="AdvTT5843c571"/>
              </a:rPr>
              <a:t>1. BDI</a:t>
            </a:r>
          </a:p>
          <a:p>
            <a:r>
              <a:rPr lang="en-US" dirty="0">
                <a:latin typeface="AdvTT5843c571"/>
              </a:rPr>
              <a:t>2. Stress </a:t>
            </a:r>
            <a:r>
              <a:rPr lang="ru-RU" dirty="0">
                <a:latin typeface="AdvTT5843c571"/>
              </a:rPr>
              <a:t>	      </a:t>
            </a:r>
            <a:r>
              <a:rPr lang="en-US" dirty="0">
                <a:latin typeface="AdvTT5843c571"/>
              </a:rPr>
              <a:t>0.27</a:t>
            </a:r>
            <a:r>
              <a:rPr lang="en-US" dirty="0">
                <a:latin typeface="AdvTTec369687"/>
              </a:rPr>
              <a:t>*</a:t>
            </a:r>
          </a:p>
          <a:p>
            <a:r>
              <a:rPr lang="fr-FR" dirty="0">
                <a:latin typeface="AdvTT5843c571"/>
              </a:rPr>
              <a:t>3. ERQ Suppression </a:t>
            </a:r>
            <a:r>
              <a:rPr lang="ru-RU" dirty="0">
                <a:latin typeface="AdvTT5843c571"/>
              </a:rPr>
              <a:t> </a:t>
            </a:r>
            <a:r>
              <a:rPr lang="fr-FR" dirty="0">
                <a:latin typeface="AdvTT5843c571"/>
              </a:rPr>
              <a:t>0.17 </a:t>
            </a:r>
            <a:r>
              <a:rPr lang="ru-RU" dirty="0">
                <a:latin typeface="AdvTT5843c571"/>
              </a:rPr>
              <a:t>   </a:t>
            </a:r>
            <a:r>
              <a:rPr lang="fr-FR" dirty="0">
                <a:latin typeface="AdvTT5843c571"/>
              </a:rPr>
              <a:t>0.02</a:t>
            </a:r>
          </a:p>
          <a:p>
            <a:r>
              <a:rPr lang="en-US" dirty="0">
                <a:latin typeface="AdvTT5843c571"/>
              </a:rPr>
              <a:t>4. WBSI Suppression 0.46</a:t>
            </a:r>
            <a:r>
              <a:rPr lang="en-US" dirty="0">
                <a:latin typeface="AdvTTec369687"/>
              </a:rPr>
              <a:t>* </a:t>
            </a:r>
            <a:r>
              <a:rPr lang="ru-RU" dirty="0">
                <a:latin typeface="AdvTTec369687"/>
              </a:rPr>
              <a:t> </a:t>
            </a:r>
            <a:r>
              <a:rPr lang="en-US" dirty="0">
                <a:latin typeface="AdvTT5843c571"/>
              </a:rPr>
              <a:t>0.31</a:t>
            </a:r>
            <a:r>
              <a:rPr lang="en-US" dirty="0">
                <a:latin typeface="AdvTTec369687"/>
              </a:rPr>
              <a:t>* </a:t>
            </a:r>
            <a:r>
              <a:rPr lang="ru-RU" dirty="0">
                <a:latin typeface="AdvTTec369687"/>
              </a:rPr>
              <a:t>  </a:t>
            </a:r>
            <a:r>
              <a:rPr lang="en-US" dirty="0">
                <a:latin typeface="AdvTT5843c571"/>
              </a:rPr>
              <a:t>0.31</a:t>
            </a:r>
            <a:r>
              <a:rPr lang="en-US" dirty="0">
                <a:latin typeface="AdvTTec369687"/>
              </a:rPr>
              <a:t>*</a:t>
            </a:r>
          </a:p>
          <a:p>
            <a:r>
              <a:rPr lang="en-US" dirty="0">
                <a:latin typeface="AdvTT5843c571"/>
              </a:rPr>
              <a:t>5. Reappraisal </a:t>
            </a:r>
            <a:r>
              <a:rPr lang="ru-RU" dirty="0">
                <a:latin typeface="AdvTT5843c571"/>
              </a:rPr>
              <a:t>           </a:t>
            </a:r>
            <a:r>
              <a:rPr lang="en-US" dirty="0">
                <a:latin typeface="AdvTTec369687+20"/>
              </a:rPr>
              <a:t>–</a:t>
            </a:r>
            <a:r>
              <a:rPr lang="en-US" dirty="0">
                <a:latin typeface="AdvTT5843c571"/>
              </a:rPr>
              <a:t>0.13 </a:t>
            </a:r>
            <a:r>
              <a:rPr lang="ru-RU" dirty="0">
                <a:latin typeface="AdvTT5843c571"/>
              </a:rPr>
              <a:t> </a:t>
            </a:r>
            <a:r>
              <a:rPr lang="en-US" dirty="0">
                <a:latin typeface="AdvTT5843c571"/>
              </a:rPr>
              <a:t>0.06 </a:t>
            </a:r>
            <a:r>
              <a:rPr lang="ru-RU" dirty="0">
                <a:latin typeface="AdvTT5843c571"/>
              </a:rPr>
              <a:t>   </a:t>
            </a:r>
            <a:r>
              <a:rPr lang="en-US" dirty="0">
                <a:latin typeface="AdvTT5843c571"/>
              </a:rPr>
              <a:t>0.26 </a:t>
            </a:r>
            <a:r>
              <a:rPr lang="ru-RU" dirty="0">
                <a:latin typeface="AdvTT5843c571"/>
              </a:rPr>
              <a:t>   </a:t>
            </a:r>
            <a:r>
              <a:rPr lang="en-US" dirty="0">
                <a:latin typeface="AdvTT5843c571"/>
              </a:rPr>
              <a:t>0.05</a:t>
            </a:r>
          </a:p>
          <a:p>
            <a:r>
              <a:rPr lang="fr-FR" dirty="0">
                <a:latin typeface="AdvTT5843c571"/>
              </a:rPr>
              <a:t>6. Rumination </a:t>
            </a:r>
            <a:r>
              <a:rPr lang="ru-RU" dirty="0">
                <a:latin typeface="AdvTT5843c571"/>
              </a:rPr>
              <a:t>            </a:t>
            </a:r>
            <a:r>
              <a:rPr lang="fr-FR" dirty="0">
                <a:latin typeface="AdvTT5843c571"/>
              </a:rPr>
              <a:t>0.66</a:t>
            </a:r>
            <a:r>
              <a:rPr lang="fr-FR" dirty="0">
                <a:latin typeface="AdvTTec369687"/>
              </a:rPr>
              <a:t>* </a:t>
            </a:r>
            <a:r>
              <a:rPr lang="ru-RU" dirty="0">
                <a:latin typeface="AdvTTec369687"/>
              </a:rPr>
              <a:t>  </a:t>
            </a:r>
            <a:r>
              <a:rPr lang="fr-FR" dirty="0">
                <a:latin typeface="AdvTT5843c571"/>
              </a:rPr>
              <a:t>0.34</a:t>
            </a:r>
            <a:r>
              <a:rPr lang="fr-FR" dirty="0">
                <a:latin typeface="AdvTTec369687"/>
              </a:rPr>
              <a:t>*</a:t>
            </a:r>
            <a:r>
              <a:rPr lang="ru-RU" dirty="0">
                <a:latin typeface="AdvTTec369687"/>
              </a:rPr>
              <a:t> </a:t>
            </a:r>
            <a:r>
              <a:rPr lang="fr-FR" dirty="0">
                <a:latin typeface="AdvTTec369687"/>
              </a:rPr>
              <a:t> </a:t>
            </a:r>
            <a:r>
              <a:rPr lang="fr-FR" dirty="0">
                <a:latin typeface="AdvTT5843c571"/>
              </a:rPr>
              <a:t>0.16 </a:t>
            </a:r>
            <a:r>
              <a:rPr lang="ru-RU" dirty="0">
                <a:latin typeface="AdvTT5843c571"/>
              </a:rPr>
              <a:t>   </a:t>
            </a:r>
            <a:r>
              <a:rPr lang="fr-FR" dirty="0">
                <a:latin typeface="AdvTT5843c571"/>
              </a:rPr>
              <a:t>0.54</a:t>
            </a:r>
            <a:r>
              <a:rPr lang="fr-FR" dirty="0">
                <a:latin typeface="AdvTTec369687"/>
              </a:rPr>
              <a:t>*</a:t>
            </a:r>
            <a:r>
              <a:rPr lang="ru-RU" dirty="0">
                <a:latin typeface="AdvTTec369687"/>
              </a:rPr>
              <a:t>   </a:t>
            </a:r>
            <a:r>
              <a:rPr lang="fr-FR" dirty="0">
                <a:latin typeface="AdvTTec369687"/>
              </a:rPr>
              <a:t> </a:t>
            </a:r>
            <a:r>
              <a:rPr lang="fr-FR" dirty="0">
                <a:latin typeface="AdvTT5843c571"/>
              </a:rPr>
              <a:t>0.06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843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292" y="361580"/>
            <a:ext cx="10837985" cy="39994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Анализ </a:t>
            </a:r>
            <a:r>
              <a:rPr lang="ru-RU" sz="2400" dirty="0" err="1"/>
              <a:t>опосредования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Чтобы определить, является ли </a:t>
            </a:r>
            <a:r>
              <a:rPr lang="ru-RU" sz="2400" b="1" dirty="0"/>
              <a:t>генотип 5-HTTLPR модератором связи между уровнем стрессовых событий и баллами депрессии</a:t>
            </a:r>
            <a:r>
              <a:rPr lang="ru-RU" sz="2400" dirty="0"/>
              <a:t>, использовалась Модель 1 в макросе </a:t>
            </a:r>
            <a:r>
              <a:rPr lang="ru-RU" sz="2400" dirty="0" err="1"/>
              <a:t>Hayes</a:t>
            </a:r>
            <a:r>
              <a:rPr lang="ru-RU" sz="2400" dirty="0"/>
              <a:t> 'PROCESS (см. </a:t>
            </a:r>
            <a:r>
              <a:rPr lang="ru-RU" sz="2400" dirty="0" err="1"/>
              <a:t>Hayes</a:t>
            </a:r>
            <a:r>
              <a:rPr lang="ru-RU" sz="2400" dirty="0"/>
              <a:t>, 2013). 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299" y="2276326"/>
            <a:ext cx="3895526" cy="3640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77" y="5916788"/>
            <a:ext cx="1135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Эффект </a:t>
            </a:r>
            <a:r>
              <a:rPr lang="ru-RU" sz="2000" dirty="0" err="1"/>
              <a:t>модерации</a:t>
            </a:r>
            <a:r>
              <a:rPr lang="ru-RU" sz="2000" dirty="0"/>
              <a:t> оказался недостоверным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2352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945" y="35105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Полиморфизм 5-HTTLPR – один из самых изучаемых маркеров </a:t>
            </a:r>
            <a:r>
              <a:rPr lang="ru-RU" sz="3200" dirty="0" err="1"/>
              <a:t>серотонинергической</a:t>
            </a:r>
            <a:r>
              <a:rPr lang="ru-RU" sz="3200" dirty="0"/>
              <a:t> системы</a:t>
            </a: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14" y="1910193"/>
            <a:ext cx="4065565" cy="4388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4703" y="2391508"/>
            <a:ext cx="5894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/>
              <a:t>Функция</a:t>
            </a:r>
            <a:r>
              <a:rPr lang="ru-RU" sz="2400" dirty="0"/>
              <a:t> транспортера серотонина </a:t>
            </a:r>
            <a:r>
              <a:rPr lang="en-US" sz="2400" dirty="0"/>
              <a:t>(5-HTT</a:t>
            </a:r>
            <a:r>
              <a:rPr lang="ru-RU" sz="2400" dirty="0"/>
              <a:t>, </a:t>
            </a:r>
            <a:r>
              <a:rPr lang="en-US" sz="2400" dirty="0"/>
              <a:t>SERT) </a:t>
            </a:r>
            <a:r>
              <a:rPr lang="ru-RU" sz="2400" dirty="0"/>
              <a:t>–  захват серотонина из </a:t>
            </a:r>
            <a:r>
              <a:rPr lang="ru-RU" sz="2400" dirty="0" err="1"/>
              <a:t>синаптической</a:t>
            </a:r>
            <a:r>
              <a:rPr lang="ru-RU" sz="2400" dirty="0"/>
              <a:t> щели обратно в выделивший его </a:t>
            </a:r>
            <a:r>
              <a:rPr lang="ru-RU" sz="2400" dirty="0" err="1"/>
              <a:t>пресинаптический</a:t>
            </a:r>
            <a:r>
              <a:rPr lang="ru-RU" sz="2400" dirty="0"/>
              <a:t> нейрон.</a:t>
            </a:r>
          </a:p>
          <a:p>
            <a:endParaRPr lang="ru-RU" sz="2400" dirty="0"/>
          </a:p>
          <a:p>
            <a:r>
              <a:rPr lang="ru-RU" sz="2400" dirty="0"/>
              <a:t>Блокаторы SERT – эффективные средства против депрессии и тревожных состояний</a:t>
            </a:r>
          </a:p>
        </p:txBody>
      </p:sp>
    </p:spTree>
    <p:extLst>
      <p:ext uri="{BB962C8B-B14F-4D97-AF65-F5344CB8AC3E}">
        <p14:creationId xmlns:p14="http://schemas.microsoft.com/office/powerpoint/2010/main" val="3234907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437" y="984738"/>
            <a:ext cx="11087517" cy="4969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 Далее такой же анализ был проведен с использованием шкал регуляции эмоций в качестве независимых переменных.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5-HTTLPR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*стрессовые события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---- шкала регуляции эмоций --- баллы депрессии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Значимый эффект  был выявлен для шкалы </a:t>
            </a:r>
            <a:r>
              <a:rPr lang="ru-RU" b="1" dirty="0"/>
              <a:t>подавления мыслей </a:t>
            </a:r>
            <a:r>
              <a:rPr lang="ru-RU" sz="1800" b="1" dirty="0"/>
              <a:t>(</a:t>
            </a:r>
            <a:r>
              <a:rPr lang="en-US" sz="1800" b="1" dirty="0"/>
              <a:t>p = 0.011</a:t>
            </a:r>
            <a:r>
              <a:rPr lang="ru-RU" sz="1800" b="1" dirty="0"/>
              <a:t>)</a:t>
            </a:r>
            <a:r>
              <a:rPr lang="ru-RU" b="1" dirty="0"/>
              <a:t> и переоценки </a:t>
            </a:r>
            <a:r>
              <a:rPr lang="ru-RU" sz="1800" b="1" dirty="0"/>
              <a:t>(</a:t>
            </a:r>
            <a:r>
              <a:rPr lang="en-US" sz="1800" b="1" dirty="0"/>
              <a:t>p = 0.048)</a:t>
            </a:r>
            <a:r>
              <a:rPr lang="en-US" b="1" dirty="0"/>
              <a:t>,</a:t>
            </a:r>
            <a:r>
              <a:rPr lang="en-US" sz="2000" b="1" dirty="0"/>
              <a:t> </a:t>
            </a:r>
            <a:r>
              <a:rPr lang="ru-RU" b="1" dirty="0"/>
              <a:t>но не для </a:t>
            </a:r>
            <a:r>
              <a:rPr lang="ru-RU" b="1" dirty="0" err="1"/>
              <a:t>руминаций</a:t>
            </a:r>
            <a:r>
              <a:rPr lang="ru-RU" b="1" dirty="0"/>
              <a:t> и подавления эмоций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766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624" y="1350501"/>
            <a:ext cx="10931435" cy="4712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Связь с </a:t>
            </a:r>
            <a:r>
              <a:rPr lang="ru-RU" b="1" dirty="0"/>
              <a:t>подавлением мыслей</a:t>
            </a:r>
            <a:r>
              <a:rPr lang="ru-RU" dirty="0"/>
              <a:t> была значимой у носителей S-</a:t>
            </a:r>
            <a:r>
              <a:rPr lang="ru-RU" dirty="0" err="1"/>
              <a:t>аллеля</a:t>
            </a:r>
            <a:r>
              <a:rPr lang="en-US" dirty="0"/>
              <a:t>, </a:t>
            </a:r>
            <a:r>
              <a:rPr lang="ru-RU" dirty="0"/>
              <a:t>но не у носителей LL-генотипа.</a:t>
            </a:r>
            <a:endParaRPr lang="ru-RU" sz="1600" dirty="0"/>
          </a:p>
          <a:p>
            <a:pPr marL="0" indent="0">
              <a:buNone/>
            </a:pPr>
            <a:r>
              <a:rPr lang="en-US" sz="1800" dirty="0"/>
              <a:t>(unstandardized beta = 0.03, SE = 0.006, 95% CI =[0.016, 0.039], t = 4.78, p &lt; 0.0001)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Связь с </a:t>
            </a:r>
            <a:r>
              <a:rPr lang="ru-RU" b="1" dirty="0"/>
              <a:t>переоценкой</a:t>
            </a:r>
            <a:r>
              <a:rPr lang="ru-RU" dirty="0"/>
              <a:t> была значимой у LL-подгруппы,</a:t>
            </a:r>
            <a:r>
              <a:rPr lang="ru-RU" sz="1600" dirty="0"/>
              <a:t> </a:t>
            </a:r>
            <a:r>
              <a:rPr lang="ru-RU" dirty="0"/>
              <a:t>но не у носителей S-</a:t>
            </a:r>
            <a:r>
              <a:rPr lang="ru-RU" dirty="0" err="1"/>
              <a:t>аллеля</a:t>
            </a:r>
            <a:r>
              <a:rPr lang="ru-RU" dirty="0"/>
              <a:t>.</a:t>
            </a:r>
            <a:endParaRPr lang="ru-RU" sz="1800" dirty="0"/>
          </a:p>
          <a:p>
            <a:pPr marL="0" indent="0">
              <a:buNone/>
            </a:pPr>
            <a:r>
              <a:rPr lang="en-US" sz="1600" dirty="0"/>
              <a:t>(unstandardized beta = 0.0023, SE = 0.0012, 95% CI = [0.00,</a:t>
            </a:r>
            <a:r>
              <a:rPr lang="ru-RU" sz="1600" dirty="0"/>
              <a:t> </a:t>
            </a:r>
            <a:r>
              <a:rPr lang="en-US" sz="1600" dirty="0"/>
              <a:t>0.0047], t = 1.97, p = 0.05)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631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141" y="42578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 По мере роста уровня стрессовых событий показатели подавления мыслей имеют тенденцию к увеличению у носителей </a:t>
            </a:r>
            <a:r>
              <a:rPr lang="ru-RU" sz="3200" dirty="0" err="1"/>
              <a:t>аллеля</a:t>
            </a:r>
            <a:r>
              <a:rPr lang="ru-RU" sz="3200" dirty="0"/>
              <a:t> S (слева), тогда как баллы переоценки имеют тенденцию к увеличению у носителей генотипа LL (справа).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096" y="640079"/>
            <a:ext cx="7915779" cy="290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6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949" y="48192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Концептуальная диаграмма модели медиации (модель 7)</a:t>
            </a:r>
            <a:br>
              <a:rPr lang="ru-RU" sz="2400" dirty="0"/>
            </a:br>
            <a:r>
              <a:rPr lang="ru-RU" sz="2400" dirty="0"/>
              <a:t> X – уровень стрессовых событий, Y - баллы депрессии (BDI-II), W – </a:t>
            </a:r>
            <a:br>
              <a:rPr lang="ru-RU" sz="2400" dirty="0"/>
            </a:br>
            <a:r>
              <a:rPr lang="ru-RU" sz="2400" dirty="0"/>
              <a:t>5 –HTTLPR и M - регуляция эмоций.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7687" y="1419997"/>
            <a:ext cx="5231780" cy="2760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3393" y="257649"/>
            <a:ext cx="8220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Далее проводился анализ </a:t>
            </a:r>
            <a:r>
              <a:rPr lang="ru-RU" sz="2800" dirty="0" err="1"/>
              <a:t>модерируемой</a:t>
            </a:r>
            <a:r>
              <a:rPr lang="ru-RU" sz="2800" dirty="0"/>
              <a:t> медиации</a:t>
            </a:r>
          </a:p>
        </p:txBody>
      </p:sp>
    </p:spTree>
    <p:extLst>
      <p:ext uri="{BB962C8B-B14F-4D97-AF65-F5344CB8AC3E}">
        <p14:creationId xmlns:p14="http://schemas.microsoft.com/office/powerpoint/2010/main" val="1249656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360" y="1702191"/>
            <a:ext cx="10761617" cy="4944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Значимый эффект был выявлен, </a:t>
            </a:r>
            <a:r>
              <a:rPr lang="ru-RU" b="1" dirty="0"/>
              <a:t>когда подавление мыслей использовалось в качестве медиатора</a:t>
            </a:r>
            <a:r>
              <a:rPr lang="ru-RU" dirty="0"/>
              <a:t> (у носителей S-</a:t>
            </a:r>
            <a:r>
              <a:rPr lang="ru-RU" dirty="0" err="1"/>
              <a:t>аллеля</a:t>
            </a:r>
            <a:r>
              <a:rPr lang="ru-RU" sz="1600" dirty="0"/>
              <a:t>, </a:t>
            </a:r>
            <a:r>
              <a:rPr lang="ru-RU" dirty="0"/>
              <a:t>но не у носителей LL генотипа).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Для переоценки или подавления эмоций – не обнаружено значимых эффектов </a:t>
            </a:r>
            <a:r>
              <a:rPr lang="ru-RU" dirty="0" err="1"/>
              <a:t>модерируемой</a:t>
            </a:r>
            <a:r>
              <a:rPr lang="ru-RU" dirty="0"/>
              <a:t> медиации</a:t>
            </a:r>
          </a:p>
        </p:txBody>
      </p:sp>
    </p:spTree>
    <p:extLst>
      <p:ext uri="{BB962C8B-B14F-4D97-AF65-F5344CB8AC3E}">
        <p14:creationId xmlns:p14="http://schemas.microsoft.com/office/powerpoint/2010/main" val="3263511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83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Предположительно, носители генотипа LL реагируют на стрессовые события, стараясь переоценить их значимость, в то время как у носителей S-</a:t>
            </a:r>
            <a:r>
              <a:rPr lang="ru-RU" dirty="0" err="1"/>
              <a:t>аллеля</a:t>
            </a:r>
            <a:r>
              <a:rPr lang="ru-RU" dirty="0"/>
              <a:t> стресс, вероятно, ассоциирован с навязчивыми мыслями и безуспешными попытками их подавления, что связано с негативными последствиями для психического здоровья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Имеет место не просто разная чувствительность к стрессу, а скорее различные способы преодоления стресса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8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2267" y="1811557"/>
            <a:ext cx="10515600" cy="4351338"/>
          </a:xfrm>
        </p:spPr>
        <p:txBody>
          <a:bodyPr/>
          <a:lstStyle/>
          <a:p>
            <a:pPr algn="ctr"/>
            <a:r>
              <a:rPr lang="ru-RU" dirty="0"/>
              <a:t>5-HTT человека кодируется геном SLC6A4, который локализован на 17-й хромосоме (17q11.2) (</a:t>
            </a:r>
            <a:r>
              <a:rPr lang="ru-RU" dirty="0" err="1"/>
              <a:t>Gelernter</a:t>
            </a:r>
            <a:r>
              <a:rPr lang="ru-RU" dirty="0"/>
              <a:t>, 1995). </a:t>
            </a:r>
          </a:p>
          <a:p>
            <a:endParaRPr lang="ru-RU" dirty="0"/>
          </a:p>
          <a:p>
            <a:pPr algn="ctr"/>
            <a:r>
              <a:rPr lang="ru-RU" dirty="0"/>
              <a:t>Короткий аллель (S </a:t>
            </a:r>
            <a:r>
              <a:rPr lang="en-US" dirty="0"/>
              <a:t>=</a:t>
            </a:r>
            <a:r>
              <a:rPr lang="ru-RU" dirty="0"/>
              <a:t> </a:t>
            </a:r>
            <a:r>
              <a:rPr lang="en-US" dirty="0"/>
              <a:t>short</a:t>
            </a:r>
            <a:r>
              <a:rPr lang="ru-RU" dirty="0"/>
              <a:t>) состоит из 14 повторов, а длинный аллель (L</a:t>
            </a:r>
            <a:r>
              <a:rPr lang="en-US" dirty="0"/>
              <a:t> = long</a:t>
            </a:r>
            <a:r>
              <a:rPr lang="ru-RU" dirty="0"/>
              <a:t>) из 16 (</a:t>
            </a:r>
            <a:r>
              <a:rPr lang="ru-RU" dirty="0" err="1"/>
              <a:t>Murphy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2004).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04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Распределение в европеоидной выборке </a:t>
            </a:r>
            <a:r>
              <a:rPr lang="en-US" dirty="0"/>
              <a:t>~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32% </a:t>
            </a:r>
            <a:r>
              <a:rPr lang="en-US" b="1" dirty="0"/>
              <a:t>LL</a:t>
            </a:r>
            <a:r>
              <a:rPr lang="ru-RU" b="1" dirty="0"/>
              <a:t> </a:t>
            </a:r>
            <a:r>
              <a:rPr lang="ru-RU" dirty="0"/>
              <a:t>/  </a:t>
            </a:r>
            <a:r>
              <a:rPr lang="ru-RU" b="1" dirty="0"/>
              <a:t>49% </a:t>
            </a:r>
            <a:r>
              <a:rPr lang="en-US" b="1" dirty="0"/>
              <a:t>LS</a:t>
            </a:r>
            <a:r>
              <a:rPr lang="ru-RU" b="1" dirty="0"/>
              <a:t>  </a:t>
            </a:r>
            <a:r>
              <a:rPr lang="ru-RU" dirty="0"/>
              <a:t>/ </a:t>
            </a:r>
            <a:r>
              <a:rPr lang="ru-RU" b="1" dirty="0"/>
              <a:t>19% </a:t>
            </a:r>
            <a:r>
              <a:rPr lang="en-US" b="1" dirty="0"/>
              <a:t>SS</a:t>
            </a:r>
            <a:endParaRPr lang="ru-RU" b="1" dirty="0"/>
          </a:p>
          <a:p>
            <a:pPr marL="0" indent="0" algn="ctr">
              <a:buNone/>
            </a:pPr>
            <a:r>
              <a:rPr lang="ru-RU" sz="2000" i="1" dirty="0"/>
              <a:t>Напр. </a:t>
            </a:r>
            <a:r>
              <a:rPr lang="ru-RU" sz="2000" i="1" dirty="0" err="1"/>
              <a:t>Lesch</a:t>
            </a:r>
            <a:r>
              <a:rPr lang="ru-RU" sz="2000" i="1" dirty="0"/>
              <a:t> </a:t>
            </a:r>
            <a:r>
              <a:rPr lang="en-US" sz="2000" i="1" dirty="0"/>
              <a:t>et al.</a:t>
            </a:r>
            <a:r>
              <a:rPr lang="ru-RU" sz="2000" i="1" dirty="0"/>
              <a:t>,1996 </a:t>
            </a:r>
            <a:endParaRPr lang="ru-RU" sz="2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421" y="3690816"/>
            <a:ext cx="3981157" cy="265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3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335" y="14880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Первое исследование </a:t>
            </a:r>
            <a:r>
              <a:rPr lang="en-US" i="1" dirty="0" err="1"/>
              <a:t>Caspi</a:t>
            </a:r>
            <a:r>
              <a:rPr lang="ru-RU" i="1" dirty="0"/>
              <a:t> </a:t>
            </a:r>
            <a:r>
              <a:rPr lang="en-US" i="1" dirty="0"/>
              <a:t>et al</a:t>
            </a:r>
            <a:r>
              <a:rPr lang="ru-RU" i="1" dirty="0"/>
              <a:t>.</a:t>
            </a:r>
            <a:r>
              <a:rPr lang="ru-RU" dirty="0"/>
              <a:t>, </a:t>
            </a:r>
            <a:r>
              <a:rPr lang="en-US" dirty="0"/>
              <a:t>2003</a:t>
            </a:r>
            <a:r>
              <a:rPr lang="ru-RU" dirty="0"/>
              <a:t>:</a:t>
            </a:r>
            <a:r>
              <a:rPr lang="en-US" dirty="0"/>
              <a:t> 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наличие </a:t>
            </a:r>
            <a:r>
              <a:rPr lang="en-US" b="1" dirty="0"/>
              <a:t>S - </a:t>
            </a:r>
            <a:r>
              <a:rPr lang="ru-RU" b="1" dirty="0" err="1"/>
              <a:t>аллеля</a:t>
            </a:r>
            <a:r>
              <a:rPr lang="ru-RU" b="1" dirty="0"/>
              <a:t> связано с более высоким риском развития депрессии после перенесенных стрессовых жизненных ситуаций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22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Наблюдается противоречивость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92911"/>
            <a:ext cx="10515600" cy="4351338"/>
          </a:xfrm>
        </p:spPr>
        <p:txBody>
          <a:bodyPr/>
          <a:lstStyle/>
          <a:p>
            <a:r>
              <a:rPr lang="ru-RU" dirty="0"/>
              <a:t>Не обнаружено доказательств, подтверждающих наличие взаимодействия между 5-</a:t>
            </a:r>
            <a:r>
              <a:rPr lang="en-US" dirty="0"/>
              <a:t>HTTLPR </a:t>
            </a:r>
            <a:r>
              <a:rPr lang="ru-RU" dirty="0"/>
              <a:t>и стрессом в прогнозировании депрессии  в исследованиях </a:t>
            </a:r>
            <a:r>
              <a:rPr lang="en-US" i="1" dirty="0" err="1"/>
              <a:t>Munafo</a:t>
            </a:r>
            <a:r>
              <a:rPr lang="en-US" i="1" dirty="0"/>
              <a:t>, </a:t>
            </a:r>
            <a:r>
              <a:rPr lang="en-US" i="1" dirty="0" err="1"/>
              <a:t>Durrant</a:t>
            </a:r>
            <a:r>
              <a:rPr lang="en-US" i="1" dirty="0"/>
              <a:t>, Lewis &amp; Flint,2009; </a:t>
            </a:r>
            <a:r>
              <a:rPr lang="en-US" i="1" dirty="0" err="1"/>
              <a:t>Risch</a:t>
            </a:r>
            <a:r>
              <a:rPr lang="en-US" i="1" dirty="0"/>
              <a:t>, </a:t>
            </a:r>
            <a:r>
              <a:rPr lang="en-US" i="1" dirty="0" err="1"/>
              <a:t>Herrell</a:t>
            </a:r>
            <a:r>
              <a:rPr lang="en-US" i="1" dirty="0"/>
              <a:t>, </a:t>
            </a:r>
            <a:r>
              <a:rPr lang="en-US" i="1" dirty="0" err="1"/>
              <a:t>Lehner</a:t>
            </a:r>
            <a:r>
              <a:rPr lang="en-US" i="1" dirty="0"/>
              <a:t> et al., 2009</a:t>
            </a:r>
            <a:endParaRPr lang="ru-RU" i="1" dirty="0"/>
          </a:p>
          <a:p>
            <a:endParaRPr lang="ru-RU" dirty="0"/>
          </a:p>
          <a:p>
            <a:r>
              <a:rPr lang="ru-RU" dirty="0"/>
              <a:t>Более поздние мета-анализы обнаружили небольшой, но статистически значимый эффект</a:t>
            </a:r>
            <a:r>
              <a:rPr lang="ru-RU" i="1" dirty="0"/>
              <a:t> </a:t>
            </a:r>
            <a:r>
              <a:rPr lang="ru-RU" sz="2000" i="1" dirty="0"/>
              <a:t>(например, </a:t>
            </a:r>
            <a:r>
              <a:rPr lang="en-US" sz="2000" i="1" dirty="0" err="1"/>
              <a:t>Clarke,Flint</a:t>
            </a:r>
            <a:r>
              <a:rPr lang="en-US" sz="2000" i="1" dirty="0"/>
              <a:t>, Attwood &amp; </a:t>
            </a:r>
            <a:r>
              <a:rPr lang="en-US" sz="2000" i="1" dirty="0" err="1"/>
              <a:t>Munaf</a:t>
            </a:r>
            <a:r>
              <a:rPr lang="en-US" sz="2000" i="1" dirty="0"/>
              <a:t> o, 2010; </a:t>
            </a:r>
            <a:r>
              <a:rPr lang="en-US" sz="2000" i="1" dirty="0" err="1"/>
              <a:t>Sharpley</a:t>
            </a:r>
            <a:r>
              <a:rPr lang="en-US" sz="2000" i="1" dirty="0"/>
              <a:t>, </a:t>
            </a:r>
            <a:r>
              <a:rPr lang="en-US" sz="2000" i="1" dirty="0" err="1"/>
              <a:t>Palanisamy</a:t>
            </a:r>
            <a:r>
              <a:rPr lang="en-US" sz="2000" i="1" dirty="0"/>
              <a:t>, </a:t>
            </a:r>
            <a:r>
              <a:rPr lang="en-US" sz="2000" i="1" dirty="0" err="1"/>
              <a:t>Glyde,Dillingham</a:t>
            </a:r>
            <a:r>
              <a:rPr lang="en-US" sz="2000" i="1" dirty="0"/>
              <a:t> &amp; Agnew, 2014).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43601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Гипотеза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2257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Взаимодействие полиморфизма 5-HTTLPR со стрессом может быть связано не с депрессией как таковой, а скорее с адаптивными или неадаптивными стратегиями регуляции эмоций</a:t>
            </a:r>
          </a:p>
        </p:txBody>
      </p:sp>
    </p:spTree>
    <p:extLst>
      <p:ext uri="{BB962C8B-B14F-4D97-AF65-F5344CB8AC3E}">
        <p14:creationId xmlns:p14="http://schemas.microsoft.com/office/powerpoint/2010/main" val="397131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321" y="663170"/>
            <a:ext cx="10460064" cy="5182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Стратегии регуляции эмоций (</a:t>
            </a:r>
            <a:r>
              <a:rPr lang="en-US" sz="3600" dirty="0"/>
              <a:t>Gross and John</a:t>
            </a:r>
            <a:r>
              <a:rPr lang="ru-RU" sz="3600" dirty="0"/>
              <a:t>, </a:t>
            </a:r>
            <a:r>
              <a:rPr lang="en-US" sz="3600" dirty="0"/>
              <a:t>2003</a:t>
            </a:r>
            <a:r>
              <a:rPr lang="ru-RU" sz="3600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20" y="1181447"/>
            <a:ext cx="11820041" cy="5388836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b="1" dirty="0"/>
              <a:t>Переоценка</a:t>
            </a:r>
            <a:r>
              <a:rPr lang="ru-RU" sz="2000" b="1" dirty="0"/>
              <a:t> (</a:t>
            </a:r>
            <a:r>
              <a:rPr lang="ru-RU" sz="2000" b="1" dirty="0" err="1"/>
              <a:t>reappraisal</a:t>
            </a:r>
            <a:r>
              <a:rPr lang="ru-RU" sz="2000" b="1" dirty="0"/>
              <a:t>) </a:t>
            </a:r>
            <a:r>
              <a:rPr lang="ru-RU" sz="1800" i="1" dirty="0"/>
              <a:t>(</a:t>
            </a:r>
            <a:r>
              <a:rPr lang="ru-RU" sz="1800" i="1" dirty="0" err="1"/>
              <a:t>Giuliani</a:t>
            </a:r>
            <a:r>
              <a:rPr lang="ru-RU" sz="1800" i="1" dirty="0"/>
              <a:t> &amp; </a:t>
            </a:r>
            <a:r>
              <a:rPr lang="ru-RU" sz="1800" i="1" dirty="0" err="1"/>
              <a:t>Gross</a:t>
            </a:r>
            <a:r>
              <a:rPr lang="ru-RU" sz="1800" i="1" dirty="0"/>
              <a:t>, 2009; </a:t>
            </a:r>
            <a:r>
              <a:rPr lang="ru-RU" sz="1800" i="1" dirty="0" err="1"/>
              <a:t>Sheppes</a:t>
            </a:r>
            <a:r>
              <a:rPr lang="ru-RU" sz="1800" i="1" dirty="0"/>
              <a:t> &amp; </a:t>
            </a:r>
            <a:r>
              <a:rPr lang="ru-RU" sz="1800" i="1" dirty="0" err="1"/>
              <a:t>Gross</a:t>
            </a:r>
            <a:r>
              <a:rPr lang="ru-RU" sz="1800" i="1" dirty="0"/>
              <a:t>, 2011; </a:t>
            </a:r>
            <a:r>
              <a:rPr lang="ru-RU" sz="1800" i="1" dirty="0" err="1"/>
              <a:t>Szasz</a:t>
            </a:r>
            <a:r>
              <a:rPr lang="ru-RU" sz="1800" i="1" dirty="0"/>
              <a:t>, </a:t>
            </a:r>
            <a:r>
              <a:rPr lang="ru-RU" sz="1800" i="1" dirty="0" err="1"/>
              <a:t>Szentagotai</a:t>
            </a:r>
            <a:r>
              <a:rPr lang="ru-RU" sz="1800" i="1" dirty="0"/>
              <a:t>, &amp; </a:t>
            </a:r>
            <a:r>
              <a:rPr lang="ru-RU" sz="1800" i="1" dirty="0" err="1"/>
              <a:t>Hofmann</a:t>
            </a:r>
            <a:r>
              <a:rPr lang="ru-RU" sz="1800" i="1" dirty="0"/>
              <a:t>, 2011) </a:t>
            </a:r>
            <a:r>
              <a:rPr lang="ru-RU" sz="2000" dirty="0"/>
              <a:t>- способность сознательно пересмотреть своё отношение к стимулам, вызвавшим негативные эмоции. Считается адекватным способом эмоциональной регуляции.</a:t>
            </a:r>
          </a:p>
          <a:p>
            <a:pPr>
              <a:lnSpc>
                <a:spcPct val="170000"/>
              </a:lnSpc>
            </a:pPr>
            <a:endParaRPr lang="ru-RU" sz="1800" dirty="0"/>
          </a:p>
          <a:p>
            <a:pPr>
              <a:lnSpc>
                <a:spcPct val="170000"/>
              </a:lnSpc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570" y="3186659"/>
            <a:ext cx="3171940" cy="317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7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12" y="274978"/>
            <a:ext cx="11816862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Подавление негативных эмоций</a:t>
            </a:r>
            <a:r>
              <a:rPr lang="ru-RU" sz="3200" dirty="0"/>
              <a:t> (</a:t>
            </a:r>
            <a:r>
              <a:rPr lang="en-US" sz="3200" dirty="0"/>
              <a:t>suppression</a:t>
            </a:r>
            <a:r>
              <a:rPr lang="ru-RU" sz="3200" dirty="0"/>
              <a:t>) </a:t>
            </a:r>
            <a:r>
              <a:rPr lang="ru-RU" sz="2000" dirty="0"/>
              <a:t>(</a:t>
            </a:r>
            <a:r>
              <a:rPr lang="ru-RU" sz="2000" dirty="0" err="1"/>
              <a:t>Wells</a:t>
            </a:r>
            <a:r>
              <a:rPr lang="ru-RU" sz="2000" dirty="0"/>
              <a:t> </a:t>
            </a:r>
            <a:r>
              <a:rPr lang="ru-RU" sz="2000" dirty="0" err="1"/>
              <a:t>et</a:t>
            </a:r>
            <a:r>
              <a:rPr lang="ru-RU" sz="2000" dirty="0"/>
              <a:t> </a:t>
            </a:r>
            <a:r>
              <a:rPr lang="ru-RU" sz="2000" dirty="0" err="1"/>
              <a:t>al</a:t>
            </a:r>
            <a:r>
              <a:rPr lang="ru-RU" sz="2000" dirty="0"/>
              <a:t>., 1995)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28" y="1600541"/>
            <a:ext cx="1123188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2400" dirty="0"/>
              <a:t>Подавление эмоционально-экспрессивного поведения.</a:t>
            </a:r>
            <a:r>
              <a:rPr lang="en-US" sz="2400" dirty="0"/>
              <a:t> C</a:t>
            </a:r>
            <a:r>
              <a:rPr lang="ru-RU" sz="2400" dirty="0"/>
              <a:t>вязано с</a:t>
            </a:r>
            <a:r>
              <a:rPr lang="en-US" sz="2400" dirty="0"/>
              <a:t> </a:t>
            </a:r>
            <a:r>
              <a:rPr lang="ru-RU" sz="2400" dirty="0"/>
              <a:t>усилением негативных эмоций</a:t>
            </a:r>
            <a:r>
              <a:rPr lang="en-US" sz="2400" dirty="0"/>
              <a:t> </a:t>
            </a:r>
            <a:r>
              <a:rPr lang="en-US" sz="1400" dirty="0"/>
              <a:t>(Alloy, Abramson, Hogan et al., 2000; Butler, </a:t>
            </a:r>
            <a:r>
              <a:rPr lang="en-US" sz="1400" dirty="0" err="1"/>
              <a:t>Egloff</a:t>
            </a:r>
            <a:r>
              <a:rPr lang="en-US" sz="1400" dirty="0"/>
              <a:t>, Wilhelm, Smith, Erickson &amp; Gross, 2003; Robinson &amp; Alloy, 2003)</a:t>
            </a:r>
            <a:endParaRPr lang="ru-RU" sz="1400" dirty="0"/>
          </a:p>
          <a:p>
            <a:pPr>
              <a:lnSpc>
                <a:spcPct val="170000"/>
              </a:lnSpc>
            </a:pPr>
            <a:endParaRPr lang="ru-RU" sz="2000" dirty="0"/>
          </a:p>
          <a:p>
            <a:pPr marL="0" indent="0">
              <a:lnSpc>
                <a:spcPct val="170000"/>
              </a:lnSpc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15" y="3293651"/>
            <a:ext cx="4332850" cy="28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91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6857</TotalTime>
  <Words>1430</Words>
  <Application>Microsoft Office PowerPoint</Application>
  <PresentationFormat>Широкоэкранный</PresentationFormat>
  <Paragraphs>130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AdvTT2cba4af3.B</vt:lpstr>
      <vt:lpstr>AdvTT5843c571</vt:lpstr>
      <vt:lpstr>AdvTTec369687</vt:lpstr>
      <vt:lpstr>AdvTTec369687+20</vt:lpstr>
      <vt:lpstr>AdvTTf90d833a.I</vt:lpstr>
      <vt:lpstr>Arial</vt:lpstr>
      <vt:lpstr>Calibri</vt:lpstr>
      <vt:lpstr>Тема Office</vt:lpstr>
      <vt:lpstr>СТРАТЕГИИ РЕГУЛЯЦИИ СТРЕССА У ПРЕДСТАВИТЕЛЕЙ РАЗНЫХ ГРУПП АЛЛЕЛЬНЫХ ПОЛИМОРФИЗМОВ ГЕНА ТРАНСПОРТЕРА СЕРОТОНИНА</vt:lpstr>
      <vt:lpstr>Полиморфизм 5-HTTLPR – один из самых изучаемых маркеров серотонинергической системы</vt:lpstr>
      <vt:lpstr>Презентация PowerPoint</vt:lpstr>
      <vt:lpstr>Распределение в европеоидной выборке ~</vt:lpstr>
      <vt:lpstr>Презентация PowerPoint</vt:lpstr>
      <vt:lpstr>Наблюдается противоречивость результатов</vt:lpstr>
      <vt:lpstr>Гипотеза</vt:lpstr>
      <vt:lpstr>Стратегии регуляции эмоций (Gross and John, 2003)</vt:lpstr>
      <vt:lpstr>Подавление негативных эмоций (suppression) (Wells et al., 1995)</vt:lpstr>
      <vt:lpstr>Презентация PowerPoint</vt:lpstr>
      <vt:lpstr>Презентация PowerPoint</vt:lpstr>
      <vt:lpstr>Модель медиации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 мере роста уровня стрессовых событий показатели подавления мыслей имеют тенденцию к увеличению у носителей аллеля S (слева), тогда как баллы переоценки имеют тенденцию к увеличению у носителей генотипа LL (справа).</vt:lpstr>
      <vt:lpstr>Концептуальная диаграмма модели медиации (модель 7)  X – уровень стрессовых событий, Y - баллы депрессии (BDI-II), W –  5 –HTTLPR и M - регуляция эмоций.</vt:lpstr>
      <vt:lpstr>Презентация PowerPoint</vt:lpstr>
      <vt:lpstr>Выводы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CCDM</cp:lastModifiedBy>
  <cp:revision>70</cp:revision>
  <dcterms:created xsi:type="dcterms:W3CDTF">2022-03-22T10:25:32Z</dcterms:created>
  <dcterms:modified xsi:type="dcterms:W3CDTF">2023-09-22T13:50:54Z</dcterms:modified>
</cp:coreProperties>
</file>