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6" r:id="rId5"/>
    <p:sldId id="321" r:id="rId6"/>
    <p:sldId id="311" r:id="rId7"/>
    <p:sldId id="318" r:id="rId8"/>
    <p:sldId id="319" r:id="rId9"/>
    <p:sldId id="312" r:id="rId10"/>
    <p:sldId id="315" r:id="rId11"/>
    <p:sldId id="314" r:id="rId12"/>
    <p:sldId id="316" r:id="rId13"/>
    <p:sldId id="323" r:id="rId14"/>
    <p:sldId id="322" r:id="rId15"/>
    <p:sldId id="324" r:id="rId16"/>
    <p:sldId id="325" r:id="rId17"/>
    <p:sldId id="310" r:id="rId18"/>
    <p:sldId id="320" r:id="rId19"/>
    <p:sldId id="307" r:id="rId20"/>
    <p:sldId id="309" r:id="rId21"/>
    <p:sldId id="308"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B90D3"/>
    <a:srgbClr val="029C63"/>
    <a:srgbClr val="91A5DF"/>
    <a:srgbClr val="0E2D69"/>
    <a:srgbClr val="96628C"/>
    <a:srgbClr val="11A0D7"/>
    <a:srgbClr val="E61F3D"/>
    <a:srgbClr val="CD5A5A"/>
    <a:srgbClr val="FFD74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21501-8AC7-D24B-9BD4-4AB280FA19DE}" v="6" dt="2021-11-26T18:08:21.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5"/>
    <p:restoredTop sz="94694"/>
  </p:normalViewPr>
  <p:slideViewPr>
    <p:cSldViewPr snapToGrid="0" snapToObjects="1">
      <p:cViewPr varScale="1">
        <p:scale>
          <a:sx n="63" d="100"/>
          <a:sy n="63" d="100"/>
        </p:scale>
        <p:origin x="-876" y="-68"/>
      </p:cViewPr>
      <p:guideLst>
        <p:guide orient="horz" pos="3952"/>
        <p:guide orient="horz" pos="913"/>
        <p:guide pos="325"/>
        <p:guide pos="1209"/>
        <p:guide pos="2955"/>
        <p:guide pos="2071"/>
        <p:guide pos="3840"/>
        <p:guide pos="4702"/>
        <p:guide pos="5586"/>
        <p:guide pos="7333"/>
        <p:guide pos="647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x-none" smtClean="0"/>
              <a:t>31.05.2023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x-none" smtClean="0"/>
              <a:t>‹#›</a:t>
            </a:fld>
            <a:endParaRPr lang="x-none"/>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xmlns=""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xmlns=""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xmlns=""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xmlns=""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xmlns=""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xmlns=""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xmlns=""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xmlns=""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r>
              <a:rPr lang="ru-RU" sz="1200" dirty="0">
                <a:latin typeface="HSE Sans" panose="02000000000000000000" pitchFamily="2" charset="0"/>
              </a:rPr>
              <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xmlns=""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xmlns=""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xmlns=""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xmlns=""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xmlns=""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xmlns=""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xmlns=""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xmlns=""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xmlns=""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0">
            <a:extLst>
              <a:ext uri="{FF2B5EF4-FFF2-40B4-BE49-F238E27FC236}">
                <a16:creationId xmlns:a16="http://schemas.microsoft.com/office/drawing/2014/main" xmlns=""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xmlns=""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Oval 23">
            <a:extLst>
              <a:ext uri="{FF2B5EF4-FFF2-40B4-BE49-F238E27FC236}">
                <a16:creationId xmlns:a16="http://schemas.microsoft.com/office/drawing/2014/main" xmlns=""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 name="Oval 26">
            <a:extLst>
              <a:ext uri="{FF2B5EF4-FFF2-40B4-BE49-F238E27FC236}">
                <a16:creationId xmlns:a16="http://schemas.microsoft.com/office/drawing/2014/main" xmlns=""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Oval 29">
            <a:extLst>
              <a:ext uri="{FF2B5EF4-FFF2-40B4-BE49-F238E27FC236}">
                <a16:creationId xmlns:a16="http://schemas.microsoft.com/office/drawing/2014/main" xmlns=""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Oval 33">
            <a:extLst>
              <a:ext uri="{FF2B5EF4-FFF2-40B4-BE49-F238E27FC236}">
                <a16:creationId xmlns:a16="http://schemas.microsoft.com/office/drawing/2014/main" xmlns=""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Oval 34">
            <a:extLst>
              <a:ext uri="{FF2B5EF4-FFF2-40B4-BE49-F238E27FC236}">
                <a16:creationId xmlns:a16="http://schemas.microsoft.com/office/drawing/2014/main" xmlns=""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Oval 35">
            <a:extLst>
              <a:ext uri="{FF2B5EF4-FFF2-40B4-BE49-F238E27FC236}">
                <a16:creationId xmlns:a16="http://schemas.microsoft.com/office/drawing/2014/main" xmlns=""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Oval 36">
            <a:extLst>
              <a:ext uri="{FF2B5EF4-FFF2-40B4-BE49-F238E27FC236}">
                <a16:creationId xmlns:a16="http://schemas.microsoft.com/office/drawing/2014/main" xmlns=""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Oval 37">
            <a:extLst>
              <a:ext uri="{FF2B5EF4-FFF2-40B4-BE49-F238E27FC236}">
                <a16:creationId xmlns:a16="http://schemas.microsoft.com/office/drawing/2014/main" xmlns=""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Oval 38">
            <a:extLst>
              <a:ext uri="{FF2B5EF4-FFF2-40B4-BE49-F238E27FC236}">
                <a16:creationId xmlns:a16="http://schemas.microsoft.com/office/drawing/2014/main" xmlns=""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Oval 39">
            <a:extLst>
              <a:ext uri="{FF2B5EF4-FFF2-40B4-BE49-F238E27FC236}">
                <a16:creationId xmlns:a16="http://schemas.microsoft.com/office/drawing/2014/main" xmlns=""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Oval 40">
            <a:extLst>
              <a:ext uri="{FF2B5EF4-FFF2-40B4-BE49-F238E27FC236}">
                <a16:creationId xmlns:a16="http://schemas.microsoft.com/office/drawing/2014/main" xmlns=""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Oval 41">
            <a:extLst>
              <a:ext uri="{FF2B5EF4-FFF2-40B4-BE49-F238E27FC236}">
                <a16:creationId xmlns:a16="http://schemas.microsoft.com/office/drawing/2014/main" xmlns=""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Oval 42">
            <a:extLst>
              <a:ext uri="{FF2B5EF4-FFF2-40B4-BE49-F238E27FC236}">
                <a16:creationId xmlns:a16="http://schemas.microsoft.com/office/drawing/2014/main" xmlns=""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Oval 43">
            <a:extLst>
              <a:ext uri="{FF2B5EF4-FFF2-40B4-BE49-F238E27FC236}">
                <a16:creationId xmlns:a16="http://schemas.microsoft.com/office/drawing/2014/main" xmlns=""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Oval 44">
            <a:extLst>
              <a:ext uri="{FF2B5EF4-FFF2-40B4-BE49-F238E27FC236}">
                <a16:creationId xmlns:a16="http://schemas.microsoft.com/office/drawing/2014/main" xmlns=""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Oval 45">
            <a:extLst>
              <a:ext uri="{FF2B5EF4-FFF2-40B4-BE49-F238E27FC236}">
                <a16:creationId xmlns:a16="http://schemas.microsoft.com/office/drawing/2014/main" xmlns=""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0" name="Oval 46">
            <a:extLst>
              <a:ext uri="{FF2B5EF4-FFF2-40B4-BE49-F238E27FC236}">
                <a16:creationId xmlns:a16="http://schemas.microsoft.com/office/drawing/2014/main" xmlns=""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Текст 37">
            <a:extLst>
              <a:ext uri="{FF2B5EF4-FFF2-40B4-BE49-F238E27FC236}">
                <a16:creationId xmlns:a16="http://schemas.microsoft.com/office/drawing/2014/main" xmlns=""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xmlns=""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xmlns=""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xmlns=""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xmlns=""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xmlns=""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xmlns=""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xmlns=""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xmlns=""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xmlns=""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xmlns=""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xmlns=""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xmlns=""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xmlns=""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xmlns=""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xmlns=""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xmlns=""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x-none"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xmlns=""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xmlns=""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xmlns=""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xmlns=""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xmlns=""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xmlns=""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xmlns=""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xmlns=""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xmlns=""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xmlns=""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xmlns=""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xmlns=""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xmlns=""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xmlns=""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xmlns=""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xmlns=""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xmlns=""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xmlns=""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xmlns=""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xmlns=""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xmlns=""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xmlns=""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xmlns=""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xmlns=""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xmlns=""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xmlns=""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xmlns=""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xmlns=""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xmlns=""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xmlns=""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xmlns=""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xmlns=""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xmlns=""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xmlns=""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xmlns=""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xmlns=""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xmlns=""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xmlns=""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xmlns=""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xmlns=""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xmlns=""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xmlns=""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xmlns=""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xmlns=""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xmlns=""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xmlns=""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xmlns=""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xmlns=""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xmlns=""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xmlns=""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xmlns=""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xmlns=""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xmlns=""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xmlns=""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xmlns=""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xmlns=""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xmlns=""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xmlns=""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xmlns=""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xmlns=""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xmlns=""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xmlns=""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xmlns=""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xmlns=""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xmlns=""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xmlns=""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xmlns=""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xmlns=""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xmlns=""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xmlns=""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xmlns=""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xmlns=""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xmlns=""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x-none"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xmlns=""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xmlns=""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xmlns=""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xmlns=""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xmlns=""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xmlns=""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xmlns=""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xmlns=""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xmlns=""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xmlns=""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xmlns=""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x-none"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xmlns=""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xmlns=""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xmlns=""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xmlns=""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xmlns=""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757A51-BBC2-9047-B199-AE90EB17B4D4}"/>
              </a:ext>
            </a:extLst>
          </p:cNvPr>
          <p:cNvSpPr>
            <a:spLocks noGrp="1"/>
          </p:cNvSpPr>
          <p:nvPr>
            <p:ph type="title"/>
          </p:nvPr>
        </p:nvSpPr>
        <p:spPr>
          <a:xfrm>
            <a:off x="1027967" y="2404670"/>
            <a:ext cx="8013291" cy="1978323"/>
          </a:xfrm>
        </p:spPr>
        <p:txBody>
          <a:bodyPr/>
          <a:lstStyle/>
          <a:p>
            <a:r>
              <a:rPr lang="en-US" b="1" dirty="0"/>
              <a:t>Vegetative measures of the valence of emotional states</a:t>
            </a:r>
            <a:endParaRPr lang="ru-RU" dirty="0"/>
          </a:p>
        </p:txBody>
      </p:sp>
      <p:sp>
        <p:nvSpPr>
          <p:cNvPr id="3" name="Текст 2">
            <a:extLst>
              <a:ext uri="{FF2B5EF4-FFF2-40B4-BE49-F238E27FC236}">
                <a16:creationId xmlns:a16="http://schemas.microsoft.com/office/drawing/2014/main" xmlns="" id="{268EB560-A246-394A-858C-3B1CFBF03B46}"/>
              </a:ext>
            </a:extLst>
          </p:cNvPr>
          <p:cNvSpPr>
            <a:spLocks noGrp="1"/>
          </p:cNvSpPr>
          <p:nvPr>
            <p:ph type="body" sz="quarter" idx="10"/>
          </p:nvPr>
        </p:nvSpPr>
        <p:spPr/>
        <p:txBody>
          <a:bodyPr/>
          <a:lstStyle/>
          <a:p>
            <a:r>
              <a:rPr lang="en-US" dirty="0" smtClean="0"/>
              <a:t>Institute for Cognitive Neuroscience</a:t>
            </a:r>
            <a:endParaRPr lang="ru-RU" dirty="0"/>
          </a:p>
        </p:txBody>
      </p:sp>
      <p:sp>
        <p:nvSpPr>
          <p:cNvPr id="4" name="Текст 3">
            <a:extLst>
              <a:ext uri="{FF2B5EF4-FFF2-40B4-BE49-F238E27FC236}">
                <a16:creationId xmlns:a16="http://schemas.microsoft.com/office/drawing/2014/main" xmlns="" id="{83B3283F-BF0F-3744-BA57-1A19F8F76332}"/>
              </a:ext>
            </a:extLst>
          </p:cNvPr>
          <p:cNvSpPr>
            <a:spLocks noGrp="1"/>
          </p:cNvSpPr>
          <p:nvPr>
            <p:ph type="body" sz="quarter" idx="11"/>
          </p:nvPr>
        </p:nvSpPr>
        <p:spPr/>
        <p:txBody>
          <a:bodyPr/>
          <a:lstStyle/>
          <a:p>
            <a:r>
              <a:rPr lang="en-US" dirty="0"/>
              <a:t>I</a:t>
            </a:r>
            <a:r>
              <a:rPr lang="en-US" dirty="0" smtClean="0"/>
              <a:t>nternational </a:t>
            </a:r>
            <a:r>
              <a:rPr lang="en-US" dirty="0"/>
              <a:t>Laboratory of Social </a:t>
            </a:r>
            <a:r>
              <a:rPr lang="en-US" dirty="0" smtClean="0"/>
              <a:t>Neurobiology</a:t>
            </a:r>
            <a:endParaRPr lang="en-US" dirty="0"/>
          </a:p>
        </p:txBody>
      </p:sp>
      <p:sp>
        <p:nvSpPr>
          <p:cNvPr id="5" name="Текст 4">
            <a:extLst>
              <a:ext uri="{FF2B5EF4-FFF2-40B4-BE49-F238E27FC236}">
                <a16:creationId xmlns:a16="http://schemas.microsoft.com/office/drawing/2014/main" xmlns="" id="{CC6432FC-CD29-4D47-A915-D2737E0BEA33}"/>
              </a:ext>
            </a:extLst>
          </p:cNvPr>
          <p:cNvSpPr>
            <a:spLocks noGrp="1"/>
          </p:cNvSpPr>
          <p:nvPr>
            <p:ph type="body" idx="12"/>
          </p:nvPr>
        </p:nvSpPr>
        <p:spPr/>
        <p:txBody>
          <a:bodyPr/>
          <a:lstStyle/>
          <a:p>
            <a:r>
              <a:rPr lang="en-US" dirty="0" smtClean="0"/>
              <a:t>Moscow </a:t>
            </a:r>
          </a:p>
          <a:p>
            <a:r>
              <a:rPr lang="en-US" dirty="0" smtClean="0"/>
              <a:t>2023</a:t>
            </a:r>
            <a:endParaRPr lang="ru-RU" dirty="0"/>
          </a:p>
        </p:txBody>
      </p:sp>
      <p:sp>
        <p:nvSpPr>
          <p:cNvPr id="6" name="Текст 5">
            <a:extLst>
              <a:ext uri="{FF2B5EF4-FFF2-40B4-BE49-F238E27FC236}">
                <a16:creationId xmlns:a16="http://schemas.microsoft.com/office/drawing/2014/main" xmlns="" id="{B32B7800-48A3-394E-A464-7BA3AE15CECB}"/>
              </a:ext>
            </a:extLst>
          </p:cNvPr>
          <p:cNvSpPr>
            <a:spLocks noGrp="1"/>
          </p:cNvSpPr>
          <p:nvPr>
            <p:ph type="body" sz="quarter" idx="13"/>
          </p:nvPr>
        </p:nvSpPr>
        <p:spPr>
          <a:xfrm>
            <a:off x="1027968" y="4529667"/>
            <a:ext cx="10190366" cy="948107"/>
          </a:xfrm>
        </p:spPr>
        <p:txBody>
          <a:bodyPr>
            <a:normAutofit/>
          </a:bodyPr>
          <a:lstStyle/>
          <a:p>
            <a:r>
              <a:rPr lang="en-US" b="1" dirty="0" smtClean="0"/>
              <a:t>Student: </a:t>
            </a:r>
            <a:r>
              <a:rPr lang="en-US" dirty="0" err="1" smtClean="0"/>
              <a:t>Feruza</a:t>
            </a:r>
            <a:r>
              <a:rPr lang="en-US" dirty="0" smtClean="0"/>
              <a:t> </a:t>
            </a:r>
            <a:r>
              <a:rPr lang="en-US" dirty="0" err="1" smtClean="0"/>
              <a:t>Komilova</a:t>
            </a:r>
            <a:endParaRPr lang="en-US" dirty="0" smtClean="0"/>
          </a:p>
          <a:p>
            <a:r>
              <a:rPr lang="en-US" b="1" dirty="0" smtClean="0"/>
              <a:t>Academic Supervisor: </a:t>
            </a:r>
            <a:r>
              <a:rPr lang="en-US" dirty="0" smtClean="0"/>
              <a:t>Vladimir </a:t>
            </a:r>
            <a:r>
              <a:rPr lang="en-US" dirty="0" err="1" smtClean="0"/>
              <a:t>Kosonogov</a:t>
            </a:r>
            <a:r>
              <a:rPr lang="en-US" dirty="0" smtClean="0"/>
              <a:t>, Senior </a:t>
            </a:r>
            <a:r>
              <a:rPr lang="en-US" dirty="0"/>
              <a:t>Research Fellow, Institute for Cognitive </a:t>
            </a:r>
            <a:r>
              <a:rPr lang="en-US" dirty="0" smtClean="0"/>
              <a:t>Neuroscience</a:t>
            </a:r>
            <a:r>
              <a:rPr lang="en-US" dirty="0"/>
              <a:t>, National Research University “Higher School of Economics”</a:t>
            </a:r>
            <a:endParaRPr lang="ru-RU" dirty="0"/>
          </a:p>
        </p:txBody>
      </p:sp>
    </p:spTree>
    <p:extLst>
      <p:ext uri="{BB962C8B-B14F-4D97-AF65-F5344CB8AC3E}">
        <p14:creationId xmlns:p14="http://schemas.microsoft.com/office/powerpoint/2010/main" val="1452210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b="1" dirty="0" smtClean="0"/>
              <a:t>Participants</a:t>
            </a:r>
            <a:endParaRPr lang="ru-RU" b="1" dirty="0"/>
          </a:p>
        </p:txBody>
      </p:sp>
      <p:sp>
        <p:nvSpPr>
          <p:cNvPr id="4" name="Текст 3"/>
          <p:cNvSpPr>
            <a:spLocks noGrp="1"/>
          </p:cNvSpPr>
          <p:nvPr>
            <p:ph type="body" sz="quarter" idx="12"/>
          </p:nvPr>
        </p:nvSpPr>
        <p:spPr/>
        <p:txBody>
          <a:bodyPr>
            <a:normAutofit/>
          </a:bodyPr>
          <a:lstStyle/>
          <a:p>
            <a:pPr marL="285750" indent="-285750">
              <a:buFont typeface="Arial" panose="020B0604020202020204" pitchFamily="34" charset="0"/>
              <a:buChar char="•"/>
            </a:pPr>
            <a:r>
              <a:rPr lang="en-US" sz="1800" dirty="0" smtClean="0"/>
              <a:t>20 </a:t>
            </a:r>
            <a:r>
              <a:rPr lang="en-US" sz="1800" dirty="0" smtClean="0"/>
              <a:t>participants </a:t>
            </a:r>
            <a:r>
              <a:rPr lang="en-US" sz="1800" dirty="0" smtClean="0"/>
              <a:t>(</a:t>
            </a:r>
            <a:r>
              <a:rPr lang="ru-RU" sz="1800" dirty="0" smtClean="0"/>
              <a:t>13 </a:t>
            </a:r>
            <a:r>
              <a:rPr lang="en-US" sz="1800" dirty="0" smtClean="0"/>
              <a:t>females, </a:t>
            </a:r>
            <a:r>
              <a:rPr lang="en-US" sz="1800" dirty="0"/>
              <a:t>median age is </a:t>
            </a:r>
            <a:r>
              <a:rPr lang="ru-RU" sz="1800" dirty="0"/>
              <a:t>21</a:t>
            </a:r>
            <a:r>
              <a:rPr lang="en-US" sz="1800" dirty="0"/>
              <a:t>, M=23.15</a:t>
            </a:r>
            <a:r>
              <a:rPr lang="en-US" sz="1800" dirty="0" smtClean="0"/>
              <a:t>)</a:t>
            </a:r>
            <a:endParaRPr lang="en-US" sz="1800" dirty="0"/>
          </a:p>
          <a:p>
            <a:pPr marL="285750" indent="-285750">
              <a:buFont typeface="Arial" panose="020B0604020202020204" pitchFamily="34" charset="0"/>
              <a:buChar char="•"/>
            </a:pPr>
            <a:r>
              <a:rPr lang="en-US" sz="1800" dirty="0"/>
              <a:t>a</a:t>
            </a:r>
            <a:r>
              <a:rPr lang="en-US" sz="1800" dirty="0" smtClean="0"/>
              <a:t>ge </a:t>
            </a:r>
            <a:r>
              <a:rPr lang="en-US" sz="1800" dirty="0" smtClean="0"/>
              <a:t>18</a:t>
            </a:r>
            <a:r>
              <a:rPr lang="en-US" sz="1800" dirty="0" smtClean="0"/>
              <a:t>+</a:t>
            </a:r>
          </a:p>
          <a:p>
            <a:pPr marL="285750" indent="-285750">
              <a:buFont typeface="Arial" panose="020B0604020202020204" pitchFamily="34" charset="0"/>
              <a:buChar char="•"/>
            </a:pPr>
            <a:r>
              <a:rPr lang="en-US" sz="1800" dirty="0" smtClean="0"/>
              <a:t>no psychiatric or neurological diseases</a:t>
            </a:r>
          </a:p>
          <a:p>
            <a:pPr marL="285750" indent="-285750">
              <a:buFont typeface="Arial" panose="020B0604020202020204" pitchFamily="34" charset="0"/>
              <a:buChar char="•"/>
            </a:pPr>
            <a:r>
              <a:rPr lang="en-US" sz="1800" dirty="0" smtClean="0"/>
              <a:t>do not take psychotropic drugs </a:t>
            </a:r>
            <a:r>
              <a:rPr lang="en-US" sz="1800" dirty="0" smtClean="0"/>
              <a:t> </a:t>
            </a:r>
            <a:endParaRPr lang="en-US" sz="1800" dirty="0" smtClean="0"/>
          </a:p>
          <a:p>
            <a:endParaRPr lang="ru-RU" sz="1800" dirty="0"/>
          </a:p>
        </p:txBody>
      </p:sp>
      <p:sp>
        <p:nvSpPr>
          <p:cNvPr id="5" name="Текст 4"/>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6" name="Текст 5"/>
          <p:cNvSpPr>
            <a:spLocks noGrp="1"/>
          </p:cNvSpPr>
          <p:nvPr>
            <p:ph type="body" sz="quarter" idx="14"/>
          </p:nvPr>
        </p:nvSpPr>
        <p:spPr/>
        <p:txBody>
          <a:bodyPr/>
          <a:lstStyle/>
          <a:p>
            <a:r>
              <a:rPr lang="en-US" dirty="0"/>
              <a:t>International Laboratory of Social </a:t>
            </a:r>
            <a:r>
              <a:rPr lang="en-US" dirty="0" smtClean="0"/>
              <a:t>Neurobiology</a:t>
            </a:r>
            <a:endParaRPr lang="en-US" dirty="0"/>
          </a:p>
        </p:txBody>
      </p:sp>
      <p:sp>
        <p:nvSpPr>
          <p:cNvPr id="7" name="Текст 6"/>
          <p:cNvSpPr>
            <a:spLocks noGrp="1"/>
          </p:cNvSpPr>
          <p:nvPr>
            <p:ph type="body" sz="quarter" idx="15"/>
          </p:nvPr>
        </p:nvSpPr>
        <p:spPr/>
        <p:txBody>
          <a:bodyPr/>
          <a:lstStyle/>
          <a:p>
            <a:r>
              <a:rPr lang="en-US" dirty="0"/>
              <a:t>Vegetative measures of the valence of emotional states</a:t>
            </a:r>
            <a:endParaRPr lang="ru-RU" dirty="0"/>
          </a:p>
        </p:txBody>
      </p:sp>
    </p:spTree>
    <p:extLst>
      <p:ext uri="{BB962C8B-B14F-4D97-AF65-F5344CB8AC3E}">
        <p14:creationId xmlns:p14="http://schemas.microsoft.com/office/powerpoint/2010/main" val="1073132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b="1" dirty="0" smtClean="0"/>
              <a:t>Results &amp; Discussion</a:t>
            </a:r>
            <a:endParaRPr lang="ru-RU" b="1" dirty="0"/>
          </a:p>
        </p:txBody>
      </p:sp>
      <p:sp>
        <p:nvSpPr>
          <p:cNvPr id="4" name="Текст 3"/>
          <p:cNvSpPr>
            <a:spLocks noGrp="1"/>
          </p:cNvSpPr>
          <p:nvPr>
            <p:ph type="body" sz="quarter" idx="12"/>
          </p:nvPr>
        </p:nvSpPr>
        <p:spPr>
          <a:xfrm>
            <a:off x="585898" y="1957647"/>
            <a:ext cx="3373154" cy="3307704"/>
          </a:xfrm>
        </p:spPr>
        <p:txBody>
          <a:bodyPr>
            <a:normAutofit/>
          </a:bodyPr>
          <a:lstStyle/>
          <a:p>
            <a:pPr marL="285750" indent="-285750">
              <a:buFont typeface="Arial" panose="020B0604020202020204" pitchFamily="34" charset="0"/>
              <a:buChar char="•"/>
            </a:pPr>
            <a:r>
              <a:rPr lang="en-US" sz="1800" dirty="0"/>
              <a:t>negative emotions are reported to be accompanied by sensations in </a:t>
            </a:r>
            <a:r>
              <a:rPr lang="en-US" sz="1800" b="1" dirty="0"/>
              <a:t>the</a:t>
            </a:r>
            <a:r>
              <a:rPr lang="en-US" sz="1800" dirty="0"/>
              <a:t> </a:t>
            </a:r>
            <a:r>
              <a:rPr lang="en-US" sz="1800" b="1" dirty="0"/>
              <a:t>chest</a:t>
            </a:r>
            <a:r>
              <a:rPr lang="en-US" sz="1800" dirty="0"/>
              <a:t> </a:t>
            </a:r>
            <a:r>
              <a:rPr lang="en-US" sz="1800" dirty="0" smtClean="0"/>
              <a:t>significantly </a:t>
            </a:r>
            <a:r>
              <a:rPr lang="en-US" sz="1800" dirty="0"/>
              <a:t>more often than positive </a:t>
            </a:r>
            <a:r>
              <a:rPr lang="en-US" sz="1800" dirty="0" smtClean="0"/>
              <a:t>emotions;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the same for </a:t>
            </a:r>
            <a:r>
              <a:rPr lang="en-US" sz="1800" b="1" dirty="0" smtClean="0"/>
              <a:t>the</a:t>
            </a:r>
            <a:r>
              <a:rPr lang="en-US" sz="1800" dirty="0" smtClean="0"/>
              <a:t> </a:t>
            </a:r>
            <a:r>
              <a:rPr lang="en-US" sz="1800" b="1" dirty="0" smtClean="0"/>
              <a:t>whole body</a:t>
            </a:r>
            <a:r>
              <a:rPr lang="en-US" sz="1800" dirty="0" smtClean="0"/>
              <a:t> variable</a:t>
            </a:r>
          </a:p>
        </p:txBody>
      </p:sp>
      <p:sp>
        <p:nvSpPr>
          <p:cNvPr id="5" name="Текст 4"/>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6" name="Текст 5"/>
          <p:cNvSpPr>
            <a:spLocks noGrp="1"/>
          </p:cNvSpPr>
          <p:nvPr>
            <p:ph type="body" sz="quarter" idx="14"/>
          </p:nvPr>
        </p:nvSpPr>
        <p:spPr/>
        <p:txBody>
          <a:bodyPr/>
          <a:lstStyle/>
          <a:p>
            <a:r>
              <a:rPr lang="en-US" dirty="0"/>
              <a:t>International Laboratory of Social </a:t>
            </a:r>
            <a:r>
              <a:rPr lang="en-US" dirty="0" smtClean="0"/>
              <a:t>Neurobiology</a:t>
            </a:r>
            <a:endParaRPr lang="en-US" dirty="0"/>
          </a:p>
        </p:txBody>
      </p:sp>
      <p:sp>
        <p:nvSpPr>
          <p:cNvPr id="7" name="Текст 6"/>
          <p:cNvSpPr>
            <a:spLocks noGrp="1"/>
          </p:cNvSpPr>
          <p:nvPr>
            <p:ph type="body" sz="quarter" idx="15"/>
          </p:nvPr>
        </p:nvSpPr>
        <p:spPr/>
        <p:txBody>
          <a:bodyPr/>
          <a:lstStyle/>
          <a:p>
            <a:r>
              <a:rPr lang="en-US" dirty="0"/>
              <a:t>Vegetative measures of the valence of emotional states</a:t>
            </a:r>
            <a:endParaRPr lang="ru-RU" dirty="0"/>
          </a:p>
        </p:txBody>
      </p:sp>
      <p:sp>
        <p:nvSpPr>
          <p:cNvPr id="10" name="AutoShape 6"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8"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0"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 name="Рисунок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3549" y="1847115"/>
            <a:ext cx="7112883" cy="4398259"/>
          </a:xfrm>
          <a:prstGeom prst="rect">
            <a:avLst/>
          </a:prstGeom>
        </p:spPr>
      </p:pic>
      <p:sp>
        <p:nvSpPr>
          <p:cNvPr id="17" name="Скругленный прямоугольник 16"/>
          <p:cNvSpPr/>
          <p:nvPr/>
        </p:nvSpPr>
        <p:spPr>
          <a:xfrm>
            <a:off x="5112558" y="3104940"/>
            <a:ext cx="458950" cy="2039815"/>
          </a:xfrm>
          <a:prstGeom prst="roundRect">
            <a:avLst/>
          </a:prstGeom>
          <a:solidFill>
            <a:schemeClr val="accent4">
              <a:alpha val="16078"/>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9590505" y="3607357"/>
            <a:ext cx="458950" cy="1537397"/>
          </a:xfrm>
          <a:prstGeom prst="roundRect">
            <a:avLst/>
          </a:prstGeom>
          <a:solidFill>
            <a:schemeClr val="accent4">
              <a:alpha val="16078"/>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678934" y="1968029"/>
            <a:ext cx="7261924" cy="369332"/>
          </a:xfrm>
          <a:prstGeom prst="rect">
            <a:avLst/>
          </a:prstGeom>
          <a:solidFill>
            <a:schemeClr val="bg1"/>
          </a:solidFill>
        </p:spPr>
        <p:txBody>
          <a:bodyPr wrap="none">
            <a:spAutoFit/>
          </a:bodyPr>
          <a:lstStyle/>
          <a:p>
            <a:r>
              <a:rPr lang="en-US" dirty="0" smtClean="0">
                <a:latin typeface="HSE Sans"/>
              </a:rPr>
              <a:t>Frequency distribution of 2 emotion categories in 14 body parts</a:t>
            </a:r>
            <a:endParaRPr lang="ru-RU" dirty="0"/>
          </a:p>
        </p:txBody>
      </p:sp>
    </p:spTree>
    <p:extLst>
      <p:ext uri="{BB962C8B-B14F-4D97-AF65-F5344CB8AC3E}">
        <p14:creationId xmlns:p14="http://schemas.microsoft.com/office/powerpoint/2010/main" val="2899189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b="1" dirty="0" smtClean="0"/>
              <a:t>Limitations</a:t>
            </a:r>
            <a:endParaRPr lang="ru-RU" b="1" dirty="0"/>
          </a:p>
        </p:txBody>
      </p:sp>
      <p:sp>
        <p:nvSpPr>
          <p:cNvPr id="4" name="Текст 3"/>
          <p:cNvSpPr>
            <a:spLocks noGrp="1"/>
          </p:cNvSpPr>
          <p:nvPr>
            <p:ph type="body" sz="quarter" idx="12"/>
          </p:nvPr>
        </p:nvSpPr>
        <p:spPr>
          <a:xfrm>
            <a:off x="585898" y="1957647"/>
            <a:ext cx="7975298" cy="3307704"/>
          </a:xfrm>
        </p:spPr>
        <p:txBody>
          <a:bodyPr>
            <a:normAutofit/>
          </a:bodyPr>
          <a:lstStyle/>
          <a:p>
            <a:pPr marL="285750" indent="-285750">
              <a:buFont typeface="Arial" panose="020B0604020202020204" pitchFamily="34" charset="0"/>
              <a:buChar char="•"/>
            </a:pPr>
            <a:r>
              <a:rPr lang="en-US" sz="1800" dirty="0"/>
              <a:t>T</a:t>
            </a:r>
            <a:r>
              <a:rPr lang="en-US" sz="1800" dirty="0" smtClean="0"/>
              <a:t>he </a:t>
            </a:r>
            <a:r>
              <a:rPr lang="en-US" sz="1800" dirty="0"/>
              <a:t>number of emotion categories in two groups was not </a:t>
            </a:r>
            <a:r>
              <a:rPr lang="en-US" sz="1800" dirty="0" smtClean="0"/>
              <a:t>equal</a:t>
            </a:r>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a:t>T</a:t>
            </a:r>
            <a:r>
              <a:rPr lang="en-US" sz="1800" dirty="0" smtClean="0"/>
              <a:t>he </a:t>
            </a:r>
            <a:r>
              <a:rPr lang="en-US" sz="1800" dirty="0"/>
              <a:t>self-report measures of emotions cannot be considered as fully reliable, especially when it comes to reflecting the experience, that was gained long time </a:t>
            </a:r>
            <a:r>
              <a:rPr lang="en-US" sz="1800" dirty="0" smtClean="0"/>
              <a:t>ago.</a:t>
            </a:r>
          </a:p>
          <a:p>
            <a:pPr marL="285750" indent="-285750">
              <a:buFont typeface="Arial" panose="020B0604020202020204" pitchFamily="34" charset="0"/>
              <a:buChar char="•"/>
            </a:pPr>
            <a:endParaRPr lang="en-US" sz="1800" dirty="0" smtClean="0"/>
          </a:p>
        </p:txBody>
      </p:sp>
      <p:sp>
        <p:nvSpPr>
          <p:cNvPr id="5" name="Текст 4"/>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6" name="Текст 5"/>
          <p:cNvSpPr>
            <a:spLocks noGrp="1"/>
          </p:cNvSpPr>
          <p:nvPr>
            <p:ph type="body" sz="quarter" idx="14"/>
          </p:nvPr>
        </p:nvSpPr>
        <p:spPr/>
        <p:txBody>
          <a:bodyPr/>
          <a:lstStyle/>
          <a:p>
            <a:r>
              <a:rPr lang="en-US" dirty="0"/>
              <a:t>International Laboratory of Social </a:t>
            </a:r>
            <a:r>
              <a:rPr lang="en-US" dirty="0" smtClean="0"/>
              <a:t>Neurobiology</a:t>
            </a:r>
            <a:endParaRPr lang="en-US" dirty="0"/>
          </a:p>
        </p:txBody>
      </p:sp>
      <p:sp>
        <p:nvSpPr>
          <p:cNvPr id="7" name="Текст 6"/>
          <p:cNvSpPr>
            <a:spLocks noGrp="1"/>
          </p:cNvSpPr>
          <p:nvPr>
            <p:ph type="body" sz="quarter" idx="15"/>
          </p:nvPr>
        </p:nvSpPr>
        <p:spPr/>
        <p:txBody>
          <a:bodyPr/>
          <a:lstStyle/>
          <a:p>
            <a:r>
              <a:rPr lang="en-US" dirty="0"/>
              <a:t>Vegetative measures of the valence of emotional states</a:t>
            </a:r>
            <a:endParaRPr lang="ru-RU" dirty="0"/>
          </a:p>
        </p:txBody>
      </p:sp>
      <p:sp>
        <p:nvSpPr>
          <p:cNvPr id="10" name="AutoShape 6"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8"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0"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969764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b="1" dirty="0" smtClean="0"/>
              <a:t>Perspectives &amp; Appliance</a:t>
            </a:r>
            <a:endParaRPr lang="ru-RU" b="1" dirty="0"/>
          </a:p>
        </p:txBody>
      </p:sp>
      <p:sp>
        <p:nvSpPr>
          <p:cNvPr id="4" name="Текст 3"/>
          <p:cNvSpPr>
            <a:spLocks noGrp="1"/>
          </p:cNvSpPr>
          <p:nvPr>
            <p:ph type="body" sz="quarter" idx="12"/>
          </p:nvPr>
        </p:nvSpPr>
        <p:spPr>
          <a:xfrm>
            <a:off x="585898" y="1957647"/>
            <a:ext cx="7975298" cy="3307704"/>
          </a:xfrm>
        </p:spPr>
        <p:txBody>
          <a:bodyPr>
            <a:normAutofit/>
          </a:bodyPr>
          <a:lstStyle/>
          <a:p>
            <a:pPr marL="285750" indent="-285750">
              <a:buFont typeface="Arial" panose="020B0604020202020204" pitchFamily="34" charset="0"/>
              <a:buChar char="•"/>
            </a:pPr>
            <a:r>
              <a:rPr lang="en-US" sz="1800" dirty="0" smtClean="0"/>
              <a:t>Set hypothesis for the future psychophysiological experiments</a:t>
            </a:r>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Input for the syste</a:t>
            </a:r>
            <a:r>
              <a:rPr lang="en-US" sz="1800" dirty="0" smtClean="0"/>
              <a:t>m of emotion-inducing texts</a:t>
            </a:r>
            <a:endParaRPr lang="en-US" sz="1800" dirty="0" smtClean="0"/>
          </a:p>
        </p:txBody>
      </p:sp>
      <p:sp>
        <p:nvSpPr>
          <p:cNvPr id="5" name="Текст 4"/>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6" name="Текст 5"/>
          <p:cNvSpPr>
            <a:spLocks noGrp="1"/>
          </p:cNvSpPr>
          <p:nvPr>
            <p:ph type="body" sz="quarter" idx="14"/>
          </p:nvPr>
        </p:nvSpPr>
        <p:spPr/>
        <p:txBody>
          <a:bodyPr/>
          <a:lstStyle/>
          <a:p>
            <a:r>
              <a:rPr lang="en-US" dirty="0"/>
              <a:t>International Laboratory of Social </a:t>
            </a:r>
            <a:r>
              <a:rPr lang="en-US" dirty="0" smtClean="0"/>
              <a:t>Neurobiology</a:t>
            </a:r>
            <a:endParaRPr lang="en-US" dirty="0"/>
          </a:p>
        </p:txBody>
      </p:sp>
      <p:sp>
        <p:nvSpPr>
          <p:cNvPr id="7" name="Текст 6"/>
          <p:cNvSpPr>
            <a:spLocks noGrp="1"/>
          </p:cNvSpPr>
          <p:nvPr>
            <p:ph type="body" sz="quarter" idx="15"/>
          </p:nvPr>
        </p:nvSpPr>
        <p:spPr/>
        <p:txBody>
          <a:bodyPr/>
          <a:lstStyle/>
          <a:p>
            <a:r>
              <a:rPr lang="en-US" dirty="0"/>
              <a:t>Vegetative measures of the valence of emotional states</a:t>
            </a:r>
            <a:endParaRPr lang="ru-RU" dirty="0"/>
          </a:p>
        </p:txBody>
      </p:sp>
      <p:sp>
        <p:nvSpPr>
          <p:cNvPr id="10" name="AutoShape 6"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8"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0"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data:image/png;base64,iVBORw0KGgoAAAANSUhEUgAABeAAAAOiCAYAAAAYAndZAAAAAXNSR0IArs4c6QAAIABJREFUeF7s3QncHdMB9/ETESHWIKi2FFG0lqhWrUGFotJagoitloYoRexbQyltVGrfGqWoraGW1Bq7aKillKKUWkoqbSm1hFTez/+873neeU5m7pyZO+c+97nzm8/Hp+WZO8v3nJk5858zZ/rMnj17tmFCAAEEEEAAAQQQQAABBBBAAAEEEEAAAQQQQACBSgX6EMBX6snCEEAAAQQQQAABBBBAAAEEEEAAAQQQQAABBBCwAgTwVAQ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gTw1AEEEEAAAQQQQAABBBBAAAEEEEAAAQQQQAABBCIIEMBHQGWRCCCAAAIIIIAAAggggAACCCCAAAIIIIAAAggQwFMHEEAAAQQQQAABBBBAAAEEEEAAAQQQQAABBBCIIEAAHwGVRSKAAAIIIIAAAggggAACCCCAAAIIIIAAAgggQABPHUAAAQQQQAABBBBAAAEEEEAAAQQQQAABBBBAIIIAAXwEVBaJAAIIIIAAAggggAACCCCAAAIIIIAAAggggAABPHUAAQQQQAABBBBAAAEEEEAAAQQQQAABBBBAAIEIAgTwEVBZJAIIIIAAAggggAACCCCAAAIIIIAAAggggAACBPDUAQQQQAABBBBAAAEEEEAAAQQQQAABBBBAAAEEIggQwEdAZZEIIIAAAggggAACCCCAAAIIIIAAAggggAACCBDAUwcQQAABBBBAAAEEEEAAAQQQQAABBBBAAAEEEIggQAAfAZVFIoAAAggggAACCCCAAAIIIIAAAggggAACCCBAAE8dQAABBBBAAAEEEEAAAQQQQAABBBBAAAEEEEAgggABfARUFokAAggggAACCCCAAAIIIIAAAggggAACCCCAAAE8dQABBBBAAAEEEEAAAQQQQAABBBBAAAEEEEAAgQgCBPARUFkkAggggAACCCCAAAIIIIAAAggggAACCCCAAAIE8NQBBBBAAAEEEEAAAQQQQAABBBBAAAEEEEAAAQQiCBDAR0BlkQgggAACCCCAAAIIIIAAAggggAACCCCAAAIIEMBTBxBAAAEEEEAAAQQQQAABBBBAAAEEEEAAAQQQiCBAAB8BlUUigAACCCCAAAIIIIAAAggggAACCCCAAAIIIEAATx1AAAEEEEAAAQQQQAABBBBAAAEEEEAAAQQQQCCCAAF8BFQWiQACCCCAAAIIIIAAAggggAACCCCAAAIIIIAAATx1AAEEEEAAAQQQQAABBBBAAAEEEEAAAQQQQACBCAIE8BFQWSQCCCCAAAIIIIAAAggggAACCCCAAAIIIIAAAh0RwP/1r381RxxxhPnPf/7TdIkuvPDCZvz48WaFFVZoelksAIHeKnDmmWeam2++2W7+17/+dXP88cebeeedt9vu/Pa3vzXnnnuu/W+f//znzYQJE8zAgQN76y7b7X777bfN2LFjzWuvvWb//fvf/77Zdtttu+3To48+ao466ij73zrxfNGJ5dpulXL27Nnm4YcfNpMmTTLPPvusmTlzpt3ExRdf3Ky88srmsMMOMwsssECpzday//73v9vj95FHHjFvvvmmmTVrVrflb7311mbIkCFm7rnnLrUOftQzAp1+7ukZVdba2wW4ZvX2Emy8/SHt0aoFdB395S9/aa666qrMNnAz67z99tvN6aefbj799NNKl//RRx+Zk046ybYvNA0fPtwcdNBBzWxqW/7Wv+//yU9+Yr761a+25bayUQgggAACCCQFCOC9+tCJgRpVHoGiAiE3PD1506ubI4VRL730ktlpp52K7l7m/J0ewH/wwQdm8uTJNuRdffXVUx16slwrK8g2XpDC8Isuushcf/31qVu57rrrmuOOO87079+/8F7MmDHDnHbaaebxxx/P/e1yyy1nDj74YPPlL385d15miC8Qck4jgI9fDlWvIaRcq15n3ZbHNauzSzykPVq1wAsvvGA7WqhjV1YnlLLrfPnll+2y//Wvf9lFVLl8AviypcLvmhXQ/ZM6fgwdOtR84QtfaHZx/B4BBBDoWAECeK9oCeA7tq6zYwUEQm54euqm9/XXX7e97Z966qnKe/d0agCvEGjq1KnmrLPOMv/+979No95CPVWuBapnr5412fMtbUe22WYbc8ABBxTeR/UI05sqb731VvBvFfKrt/3GG29s+vTpE/w7ZqxWIPScRgBfrXvspYWWa+zt6PTlc83q7BIOaY9WKfDee++ZcePG2TZmjID8lFNOMQ899FDXJhPAFy89esAXN4v1i48//tjccsst5pJLLrFvVTKKQCxplosAAp0i0JEB/FZbbWXUi7DMpIvHKqusUvr1/zLr5DcItJtAyA1PT9z0xu7d06kBfJGblZ4o13ar/7G2R0PNnHzyyeb3v/+9XYWuN3pF/Nvf/ra95qh+a/rMZz5TaBP0UOXYY4816rXnJr3hsPvuu9se7v369bPD0GhomiuuuMLcd9999tV3TXrorAcyK664YqF1MnM1AkXOaQTw1Zi3YilFyrUV29PJ6+Ca1cmla0xIe7QqAb0leM4555g77rija5FVBeTqCHHjjTea8847r+v6q5VUtXwtqy7nnSJt2qrqBstJF6BdQs1AAAEEigl0ZACfNm5zMRbmRqDeAq284Ski3Q43F72xscnNSpFaFm9e/wHPZpttZnug9+3bt6mVXn311WbixIldy9huu+3M6NGjU8d4TwsBNthgA3PMMceYeeaZp6nt4MfFBdrhnFZ8q/lFngDlmifE3xEIE2hVe1QPyBWO/+53v+u2YVUF5C+++KJ9UO6GnnErqWr5BPCMAR92RFU7V2+8J6pWgKUhgAACxQQI4It5MTcCtRBo1Q1PUcx2CDV6Y2OTAL5oTYszf8gbFkXXrDFqNZ6s6/3+ta99zQ5FM2DAgMxFqTe8goabbrrJzqPe93pt+Itf/GLR1TN/kwLtcE5rchf4eYoA5Uq1QKAagVa0R9955x37UVT3dlpyy6sIyNWzXh9H/cMf/mDmmmsu+4/7OHoVy3fbW5fzDm3aao6tKpbSG++JqthvloEAAgiUFSCALyvH7xDoYIFW3PCU4WuHm4ve2NjkZqVMbav+NzECeI1TqwBe43Bq+uEPf2g/gpU3Pfvss+bII480CgY0HXTQQXY4HKbWCrTDOa21e1yPtVGu9Shn9jK+QMz2qN4Ie+aZZ2z4/tprr9mdmX/++e2wbQrlNTUbkGsdV111lfnlL39pl7feeuuZeeed19x9992VLD9ZAnU579CmjX/cha6hN94The4b8yGAAAIxBAjgY6iyTAR6uUDMG55maNrh5qI3Nja5WWmm1lX32xgB/M0332zHyNU0cOBAc9ppp5kvfOELuRutcePHjh1r9KFITXvuuafZZZddcn/HDNUKtMM5rdo9YmkSoFypBwhUIxCrParr8TXXXGNuuOGGrt7oSyyxhB2O7a677jK6tmpqNoDXw+6jjz7a/Pe//zVa/k9/+lNz/fXXV7Z8Anhjv2Pz1a8yBE01R1yxpfTGe6Jie8jcCCCAQLUCBPABnsmLi2uIvf/++0bj7upDPfr/iy++uO3VsP3225vPfvazcyxVPSD0ATw16B555BHz5ptv2gafPsKnD+6tvfbatvehftunT5+Arfq/s6jX48MPP2yHEvjLX/5it6V///5m+eWXt9uibdK4vmn7oB4YyalMI7fMhVf7/cc//tFMnjzZPPfcc+af//yn3Qz1OlFwtOmmm5pNNtnELLjggg0dkmGWPiTovryeZqLXPeW8zjrr2A8eppVR1spUdiqvKVOmmAceeMD2kgkpO/3u7LPP7hrmYbHFFjM/+9nPzOc///mg8k2O66wPJKqBqf1sZtIYl9OmTbP2rr6oDg4ePNh861vfMt/4xjds/QmpC0U+fCaLP/3pT/Z4UZ1xZa5164ZEH4zUeNj6YKT+mz8l15W1/8k6oHmSv9GxpR6+ChsvueQSa/DJJ5/YOrHxxhubbbbZxoaXIQFpVp3X8X3dddeZ+++/3/acSta5kGO7TEjeKOTx/5bl5t9cFilXLTPr3Ob2/ytf+YrZYost7PAmeee2tDLTOmSrc5zKTceiPiCq84WWqeNZ+xBr/HLtn44VnbufeOIJM2PGDLt+1VMdy1q39i/r3O2Xa6Pjt8z3S9SLTh92U92VgQJ41eW8KXYA34rz/EMPPWSPuZdeesno3KZzlz6i/p3vfGeOOqFy1Bi8Oq/qGNa1UnVUZahzj+pRo2F7kp5V1Pky57Qy19v33nvP3HPPPTZQ+tvf/mb3W9MiiyxirYYNG2avi7JrNGW1IVTvbrnlFnPvvfd2XRtdG0SuWn6oa16d9f9e9tqctR7VWfWG1b6ojeLaaZpf+6TrxVprrWU233xz28ZKO5+VKVd/e5LX6ZdffrmrJ67KbLnlljNbb711UJll1dnkeVTLXGONNczIkSNtO0D7lLz+h5yTmj1Huu30r1lq88hbw4Jcdtll9jhXz2S/fVv0mqX1VW0sA22f2jhJX51jBg0aZD9yrXqj/ck71ooeB25+tat0TlQ7NVlv9Hfdo+hcp2vVuuuu2/CYbFXbusr2aBmzZD3X73Xfsd9++xm11UPawCHr1BBxGvdd9zqqC4ceeqj55je/Wdny/W3IahPqvkh1Y9KkSfY6qHOda0OVOZ9ovVVdW0LPU7pO7bDDDmaZZZaxx9oRRxxh5KspGcD7BkXun/73v/+ZM844w9x66612uWW/j5N1DOmNQ50j1J7UvaRry6655pr2vD5kyJDUe6CY1yy37CL3TDpWTjzxxK63RrK2z917+X+Xz3333WfbJa795tolaktr+bLXeYsJAQQQ6DQBAviAEvVvPHfddVcb9rrXFZOL2HHHHc33vve9bjdmCmwUijz++OMN16bGmS46+nieGoCNJjX2H3vsMbsdClKyppVXXtkcd9xxNnjUMAWasnpzlGlwFgkEQrdZ26iGoXpkbrXVVpnBWloDxzXEdPORNSk423nnne0/eaGdPpZ00UUX2QBDDaWsSWWnsGHMmDF2PGU36SZevWnc8BBqfG+55Za5tU4hicZx1vASmnRzvM8+++T+LmuGUPsivX9Cb3oV+vz4xz+2N4R5kxpeMlpttdW6HUNlQg2/ManG3CmnnNLVYE9uiyuXMgG8ejM9/fTT5oILLujqReXvZ1b9SM7XGwP4N954wz5UcvW0UfnqIYt6XH/uc5/LnM0vMx1PenVb/7jxUtN+rFBK57cVVlghr4oV+rvCON2M5dXdRufu2AF8oR1KzBxrCJrQc03s87xCJh3XChjV8/D88883d955Z+Z53J37Vl111YakVdX5Mue0ItdbhVuXX365DVwaHTva2UUXXdT84Ac/MOuvv37mQzK/HaRQSUH1hRde2BXqp8Fp2QpKFDzmPYArUpebvTYn16U6q5BXx3qj9lTyN3qwePjhh9twNTmVKVf3e22Hgp8809Ayc8tV6POLX/zCflwyqx2TvEZdfPHFXb1z8wL4Ks6Rbjv94Ozkk0+2weWVV145x3YnOzSEtkW0nhjGqjMKAPPa+Fr/QgstZA488ED74L+q40EP/HV+y2unOme1r/fdd1/bFk3bhtht69BrRJH2aJFzh5vX3fOknf/K3A/526AwV8edzsGaFLwfcsghNmCtYvlp+5wWwO+0007GHUtZTkXO01VfW9w2hVyndZ5SUK2OWhpuLy2A1/J0HtWwQpp0n6e2v8LtvOkf//iHOeyww+zDV026dunBWdEp7RhSfTjhhBPMW2+9lbm40LZsldcstzFF7pnUNldHrrQcJLlzfgCvtojO5/onr12i40Qdw/bee+9oD/GLlivzI4AAAlUIEMAHKCZvPNVDSBc+hSr+lPYhO/WczLvg+stRL5Vx48ZlDiOg9d92223mnHPOsb148iaFUurd9/Of/9zO2hMBvLZZvTQbhZRp+6GGzwEHHJB68fUbOHrwod7NujEPmRTA77XXXpk3QSpjheCNGkv+emSrcZV1k6VJPUQUDD7//PMN7f3lJMd1bvYDibJXbwt9dDGvwaPt0I2t1vnKK6803OaQm171tFFQE1omWqF6h8ldvV3SGoZZZduoB7xCNd0kKzzzJwXCepClm72iAbzKWa+9Kohq9IDGrVMPxHRs+6GN/t7bAng9AMx6oJFVRrrx1wMpHSdpU7JOqaeees7qVe2Qyb3aHfqGSaNlFj3HumVpG/ShteSDgHYM4LV/CgauvfZau+ly1oMk9YhuZmq387wCDwVNegCe9nE9f1+XXnppey5YaqmlUhmqrPNlgtrQAF7nOgUuIQ/G3I4q2Nhuu+3sg960t5CS69aHfnVO/dWvfhV03tM5/dRTT7VvOlUxVXFtdtvh6qyujyHn8OT263yuh8vJN9PKlKuWqYf0Cr71+9DtUJmNGjXKqFNIWplpuQq1FA6rV3bIpAdXCqzUO1FTVgBf5TnSbZcfHiqk1htlaR4Kjw8++GDTt2/fbm+76fw/YcKE1LeAYhirg406uaTdE2R5q9z2339/+6ZOsyF8mfVru5K9sf3tjNm2jtUeDanb/jw63nSu11s6/lsJVQTk+uCq7v90n+ZfW6pYfto++8eQela/++67QfVT5xDVS4WmWfUyxrVF+6F6rB7VeuAWMuntR3Usc9+w8Yeg0VuTCtK1XE26B9aDr7zjTb3T1QbQlLw3CNmm5DzNHEN57eSqr1luu5PXrrx7Jt3Xqf1fJIDX/ac6tIW26d126ZqkIZxivUlXtGyZHwEEEGhWgAA+QDB54+lm1w2X6zGmGwBdhNTbWaGR61WtXpMKX134qAbvRhttZEaMGGFfodWrtLogqaFwxRVX2Bsed6OhAEc30GlBXXI8QdeQVs/5PfbYw74irUnbo95vbpnaJtcLuycCeA0foQcGbv/UwFAArhusJZdc0jaK1HB88sknzcSJE7v1OFUooLcC/BvMZANHtvrHvVapsYzVI129HzWpN4PCgmQPoUZDwqTd1KhBouWqd7aG79EQJur9de6553bbXpWvHgaoXmhKDiXjh8Rp1c8Px5odf1IhjBov7mGNHDXkioYocq/3yUe9dDSUgB/SZ60/L4BXfVNDVuG0JpW5/NRzRb1tVOZZ9V83DWqM+w2uIuPqpgUhujlXDySVoXqj6AGBeugrqNP2FA3gk+WnfVLY517v1o2BQj/1Zkz2qkz2gkr+vuoAvuyy88pVy017sKJwbffdd7fDCOncpuND86n3usIfd+zruFNopYeZ/pRct+qpfqN/tGwdU/qNlq16oKG3dOwlbdPeQAo4xc8xi7ZXQbo7Zty5W68/69ytbdM2aFilX//61/YNCDc1OneH1K8y21v0N/61Ket4K7rcVp7n3fGm4ds0XJnq29SpU+2wX65XnB4k6pjXNdOdf9x1Qce/ys0/fyuA1htH/hSrzhc5p4UE8DrvKOxOPnCQlR4269yka5CuMerpp16CGv/YDUvTKBhMrjt5bKrHnsw0jEmj62LZV/n9cqjy2qxlJ0My/buz0nVP7Qd3ndLwHrJKjhet+bPeaitSrn5P2azt0AN9DWGYvKY0KrO0wMO/Tum4Uc9tv93l3LMC+BjnyKxh09S+1flfDzhVv3XuV1tXD0A0hVyzYhjrONKHNXWN0+TaVmpfqW2lf3fHml93mgn3XNnISyGYhhbRlHaPof8uM12r/DLOGpojZts6Vnu06LUqb/5mA/LkeUrlosBS939uanb5WdufdQy5urHbbrt1DYPp3ydqmbpm6vqR9jA+1rXFv1fQdrjrit40cm0+XYP00CQt9PUDeH8omWWXXdY+iNf5L2vSduh4evDBB+0soaF92vKyjiH//kvb+eqrr9r74+QD80YdSmJds8rcM2nfQ9olms8/9l27XmXthsTNusbpbQe1IZgQQACBThDoyAC+TME06jXjB/DqKaFwXKFFowt5MnzUTa/CePWWTXsC714nUzDlQh814vWalwtytS6/caVt0VP+tNdZs3ootTqAV2NJvcJdT3JddBUIpz1c0D6qEaSn5Lph0aSHB+o17Pea9cMszasx5BXcZo3Dr7Ds0ksv7Sq2tJtLPwBXw3Xbbbe1r8GlDVnjN0r9Hut+sJoV8LiNUqCoV9tdD/TQYWvS6mJafdGNgIIYvx6m1UEts2wAn9xvuamXmL5JkDZp3Wr8qReiK3M1qP0ek0VCDb8xqQatGteNPlAZEpCmPZBTj1DVcffAJ7mPej1cvYvVaG5Un3tLAO+XgY4PhXt68JTWCzOtV7TKVcep/50Hv8zylq2HlzqXuDcbQm6y8q4PCtp0jLgejY3Ose585fdczXrIElK/8rav2b/756us82vR9bTyPN/oIYfCKF2f3QNn7Yce+vzoRz8yK6200hy7paBEdUgP4rLOdzHrfJFzWsiNrn8MNTo3aX/9t/SyApi0855eD1ePybQxrdXrUr0/XagQ8vA5r85VfW32A5dGDwfdtvnBs0I1te0UEiWnIuXqBxPqkas3/5LD2SWX7fdqz7L1h8BrVBd0XlAIpB6gySmtjRTrHJkWHspX7SH/m0XJbQwJ4GMY+201HQtqK2b1svXPTWWHt3D77pdvVmcVN3/auT+tnRWrbR2zPZp37ij692YCcv/Bl4Jc1Y1k+6iZ5Tfal7RjKO8+UZ1kNJSgu/cMafNrG6q6tuiBmtqD7pqtt191Tk07/2W90ZP2EVa1udWWUycOtSXzQlz/niV02Jq08kg7hlQOWfdfqjPqBKUHeq6zSloGEPOaVeaeSfse0i7RtTv5TTTVHb3pnNWr3W+XZV1nix7XzI8AAgi0gwAB/P8rhSIBfEhPrmTDuNGrnslK4IeQaT20k0OT6Ld5w6homeqdo4u6m1oZwPs3zKHDROhGQT1QXWiZZu43cELG+fPH99MY8+oRnbxh0oMC3Rjp9UZNCo01bEajG0A/PNX49ertrclvMOX1NlXvC4VFaoTpIYUaxkU+GpusU359UVCqOpN1g+jXQS0rpDGedvwkG2Xafo3H2OiDOiobOatHiF4v1Svm/kOuIqGG35gM6R0dEpD6QVTesBUy9MPJtMZkbwng/Zv+tJtL/+Lm9xTMuhnyyyzkXKuHahp6SpOGBFIvp2bGgk+OHapl5oUq7hhPPnDNGjYqpH7FbBik9YgNKb+8bWqn87w/7Je2PW8cawWP7oFv2rksZp0vck7Lu9FVz38FFy+88IItMj1sVG/GrIfdrlz9cDI5vIebxz/vhXzYTsOH6FrmJnUwyBp+Kq+O6e9VX5v18EHXeoU6mvIejqddz7Ouj6Hl6rcP0oa1SbPxAwr/+qae7Qql3FAyIdep5Acj3TrTjp1Y50jfLKRNp+3MC+BjGSev2SFDBepNEz2UUltHD4vVcUZvBJaZ/B6+oT3q/XNZWnAZq20dsz1axrDRb5oJyJMPWrLOwc0sv9F2pwXwIe3+5JscOu78BzOxri1lzlP+uU8eafXY3+a061rSMvm2sh7Wa5l+J5HQeuYfQyHDTvlvAqRlADGvWWXumeSR1y7RPH691BtN+jZBo0ltew2fqrfk9SaE3kBlGJrQGsh8CCDQzgIE8P+vdIoE8AcddJAdI6/RpFc9dTHXFHKj6pblj1vn95BJLrfRECrJbfNvWlsZwPthSEgI6rY9ORZfWhDtN3DUq1ahvYYayJr8RkCaRTI0CL0BVCNSAZzGetcNtBoLblgTbUtyXxqNt+zfVOU1GPNOLsn6ole2FearMdNoCq0veTe9yUZZXg/4vP1wfw8NNTR/cvvU+FUv9EZvreg3IQGpH0SFhDZ+QJlWn3tDAO/3Ygk9B8nWr1dpDyH8GwD1WBo6dGjD6uGXR9qNWNn6VeTc7d8YpX04OaR+hW5r0fnSwvdGPcmLLL+dzvP+DX1IHW10Lotd54uc0/JudJM9/lR+oW9P+dedtPOTf5wlHzJn1RX/nJb3ICSvzlV9bdZ4w/qQnP5Xx4dx1L6sAAAgAElEQVTaDyHfkEiGZ1lBTWi5+m2+0DKTVfL67m+Hv9yQ65SWmewAoH/3y8zfryrPkf6yFV7qwX1yjP20OpLXFoll7NfvkIe1eXU89O/qrawhvzQkkd4AU5ivMs4b49rf5rRe+LHa1jHbo6FuofOVDcinT59uH+qpTBq1e8suP2/7/WMo9MGMOonobWo3ZKrffol1bfGPzZDrigySYbn+PavdF1rn1OlLb1o/8cQTljj0fJlVHv4xpCFMdX3JC/T9B2T+8RnzmlXmnkn7n9cu0Tx+vczrAZ9Xz/k7Aggg0JsFOjKAV69mDbFRZFLvZo1dnDbESPLiEhLkqZeLXq1yr16n9bLO2rYPP/zQvoqndWpK/lYNbr1a78Z2DR0b3A8QWhnAa+xdDc3hPpRTpAecbhT06rFeZdfk/9Zv4PhfW88yzmv4JntDVjGkhbbDDx/TwjnNl+yhr7qmfVZDpczkN3hCX+FTGKOg/s4777SrLdsD3m9Y6/VLvSKtYQvcuP9F9ys01NByk43JgQMH2p7RjYaf0W9CAtKQxmbafqlhr2PBvV7q1+feEMD757bQOiUPnYf0IWh9Z0BT2kPPZJmFDllRxi2r3vlvyGQdp2m/98/dacdNSP0qekyEzO8P66XfNBquK2SZyXlaeZ4PuZ6GBKTJ7W9U72LX+SLntLxzT/JtkKJvT2kYAL0e7yY/0CjzoKvq+h7j2ly0rmv+ZP3K6rwRWq7JhwpF3+BJlpn/2+Ryi3xk2T8H+gF8zHOkb6Z2vIauSxviKOv4TSuPWMb+g0e12dTxQsOx6a2/rA/jlqlzVf0m5KFYjLZ17PZoVT5uOXn3CWnr00M8tXFuv/12++dGQwKVWX7IPvrOoeOY+/eXGi5VgfR8881nVxvr2uJ31EkbEiltv/02R1YA73eMyBr2Kbm80LZno/Lwj6HQBwv+OSWkvRNSL0KuWWXumbTuvHaJ277kwxD9N3VW07fr3HfVQvaDeRBAAIFOEOjIAL7ZXlZ+wYZeXNzv/BuUZipKMsQp2yjW+vUaly7AmloZwPuvoDdj4Zdr2Zv7Rg3fsjeAefvlPwTJ6jWWfLW7SM+ytPX7PkXCxGRDrGwAn/bRM7edektBvdH1cbUhQ4bk9nBzvwsNNTR/Xq+4ELO0c0nyfNDozRl/+RpjWg+UVC6a/GWXCZJDPYosu5Gbf24LvalwFnkBe5kyK7Jvecepf1MX0gM/ucy8m5yy56y87W70dw2voeByypQpXbNVGb5roa08z+u7KPqAdKOpaLjRqF7GrvOhx7D2t1FbxH9wGvJGWNIwL5gr2g7Ssqus77GuzSHHloI1jXuuThWq63qY6sZLbjaATwZbIdvSaJ5kCJVcrnrBTpgwoeEHCLOusf51KuY5ssixkHTIu27EMtY2+B+edtulhwb6kOXmm29u2zoafi+vd3qz5Z/1e3WA0Uek1Vv+gQceMOoc4aa0Nk7Z47bReTd2e7Rqu6LXEK1fwbve2FAni7y3y8osP2Qf/WOoyP1w1lBsMa8tyWO3yENjvz5lBfC+R9qwhv4bqiFDH+aVRej2+csJ7QCVt/4y16y882jWOkPbBi+//LIdIs+9ZeGWpweXuo6qQ8/6669vh+dqx4eXeeb8HQEEEAgVIIAPkAq9uLhF+TeyAavInCV5E60PPo0dO7ZrbPIiDavkPrQygE/7qnpZDz/si3GT4PdiDe1VH7JPyVcL04a28ccpLRKYp63f74FepL4ke9aVDeC1TbrxU89z3fQ1mjRMhF6hlrd6jmXdqBa5QS/TmAypUyHHUtq+5t2AlgmSQz2KLLuRW15Il3ccJO3SemWWKbMi+1Zk+zRv0eFsktufNuRTSP3K28Yif9dYqRoD3L2Npd8qGNBbVksttVSRRTWct93O80XDjUYBfOw6H3oMqwAatUVChldrVIh5PfaKtoO0rirre8xrs3PR8EX6+LnCSv2jsfT1AEbhe9bUbACfrKvNHpDJB4bJ5YYO5aL1+wGQ324o8yZEcr8anSOLHAtZy0wrj1jG2gYFXerZef3113e93ZZWjup0sOGGG9o2jr5xU3UYrxBRH3xXj18NhahvGOn/6xrgHhalbVerAvjY7dFmjx3/90WvIclwUQ9f9Ba0PiaaNRVdfuj++cdQkTZMVhge89qS7BVdpEOLfz1otJ/Jjk1pQ9L5Y8U3+3Fk/9pXtEd9XkeOZF2o8ppVpv2d1y7x663uLfVxW71ZmDUpfP/Sl75kvvOd79hjKO8NqNBjg/kQQACBdhEggA8oiaI3nlUG8MlxPZsJAkJCwzINwjybKoMZP5Aue3NfpJdOlQG8/2qh/2po0Q965VXd2PUltLGmBwsaV/biiy+2YUbepJ7/Gosy7UOaRW7QQ7cvuT0hdSrkWErbx7w3WMoEyaEeRZbdqgBeRv5NU5kyK7JveXWvynAp7aYrpH7lbWPo3+WiIcs0tqub9EBXQzosuuiioYsJmq/dzvNFr2WtCuDT6nzoMZx3o1t1SOJf+/Ku9SHnvCIPgf3l5Z0/gypqxkzqkaePEN511102UC0ytVMAnwyOih4DyX1O/jZmAO+fI4scC8ntzbtuVBnAp4VzCr91fKgOuQ8gN6pDGoLvkEMOMWuttVbTQbzWPXXqVHP++ecHta/87WpVAB+7PVrkmA2Zt8jxo3qrUFEfX9WkIYj0kcm+fftmrqrI8kO2181TVQCfPDZjXluKhM1JhyL7mffwJzm+feiY+XllkrxexQjgY1yz8s6jWftctG2g8rjsssvsB8LzrrcK3/WxVt3/pw0RnFcO/B0BBBBoRwEC+IBSKXpxaaah2WhzmglvQkLDMg3CPJu8IScC+DNnKevRaD/98X6rDOC1I8kPB/njyyf/Fjq+fyO/vEZno9+G1JeijTXdKL755pvmnnvusT3iX3rppcweY+qlojHSBw8e3G0zi9ygF90+rSikToXYpNn6y/aH0igTJId6FFl2zAA++WZF2k1JmTIrsm9555tmA/jrrrvOBiGa0oK5kPqVt415f9dxpu+E6KPDyV5GGgrhgAMOMHrzoOqp3c7zRa9lMQP4vDofegyrzGL2gM97wy7vWh9yzmsmgI91bQ7pkafey+q1rMBU32RRfbntttsyj3P9IbRcywZQecdw2eX63+qoOoBvdI4MNfP3Pe+6UdYizzjt73pbQkHsvffea/785z9nBkwhvaTz1h/yhqGGd9DbWGussYatv/oIpNpW6vWrqVUBfOz2aJ5V0b8XuYZU2elK29nMfUeRYLrRcZQctqrZAL7RtaVsD/gi++l/ZDx5f+X/LXTM/Lz6VFUAn/aR71jXrLzzaNY+l2kbaFl6M+exxx6z94M6ZzbqFd/oewp5ZcHfEUAAgXYTIIAPKJGiFxe/odnsUCJuE9VgPvTQQ43Gki7aSAsZUqTMK8t5NnfccYcZP3683V49vQ79wE5AsQSFpWnL6Ykx4N12JBvqujHSK+Mab1A3UvrgkcaW1aRy3nLLLUMYMufxw75tttnGBnAhU8g3A8o21tz63auTanip52FyXFLNo3FTNVRGMjAscoNeZvtCAtJknS/yar8/BvxBBx1kb7TS6ob+m//3tHIL9SgSUjdy82+kOm0MeP/Dz71tDHiFZwoGNZarG3ZA55lRo0aZXXfdNdq4mu12ni8Snui4ahTAx67zocewtrPR9dYPThkDPv9Kp2Fm9OHZ5Ji0yy23nB0ObdVVV7UP0RRY9uvXr9vCQgLd0HJNBlBFxkDO27tYY8DHPEeGmvn7nnetj2WcVwbq3alOBxp7XR+19zsdNNPbVsu+6KKL7NA3blKor2Fu9JBID4wWWWQRs8ACC3TrZR/SQSikHVS0bR27PZpXFkX/XuQa0s4BfEg70tkkx4BPtm1jXluSx+7AgQPtkJVad97k3w/nDbWT7OWuY0L3pTpG3nrrLaO3WjRkU9rQoHnbkfX3ZH0vcu+r+yLti3qHa/I7Y8W8ZuWdR7P2NS8HCDF0Q2hpuMS7777btnWSQ2cl75dDlsc8CCCAQDsLEMAHlE7Ri4s/1EgVvZm1mf6F2f9KfaNdSd6MhYwBHzoWX17PR11M9dEVDUOiqZkecP7+xbhJ8BuaRQJWfZztrLPOsh/bUtnssMMOc3xc1B/nXSH7wQcfbMfqPPLII20QnzZ2dEA1nWMWNV40BIV6w6Y15BotM3nD2swY8EW2W2PvnnTSSV0PmNIa40Vu0Ms0JkPqVPJ8UCQwSd4AqDGpHsp6yOCmkBvjvGMgq+dUVQG83wtVH03S8e0HVGnl7o8tnHaOKVNmRfYtrz76H9ws8vDUt0k7bkLqV942Zv1d5y49ODvvvPO6el0qkNFDty222KLpoQ4abVe7neeLhCfar0bXsdh1vsg5La8tkrzOFzk3ycD/kK4faOStO61+VFnfq742K4Q544wzjMYH1qSQRG8lbb311g2PFX87mh2CJvnwStcF9U5WgNrslCzPtO9tZC0/702ImOfIIsdCcvvzrhuxjIuWkR70/OxnPzNqC2hKaweELlNtRgWH+si2pi9/+ct2eDEd940m/wFKq3rAx26PhrqFzlfkGtLOAXxoG8Y/9tZdd11bn9z427GuLep0pHsffbi2yPnP7+iWF8D747zvs88+dliT5Hmy6EPrRnXJv/aFjivv5wfJjlN+b/2qr1l559Gs/S3TNsg7DnWvrIeLGtZLdUNTkU5kecvn7wgggEBPChDAB+gXvbj4F0nd6OlDeKusskrA2hrPkrxAJp/iN/qV37s6JFBNvn6YtWw/UEsbUiLZu0DLUQNHvZrVq6zZqezNfV7D2u/NqbEdhwwZ0nBzdVN+9tlnm5tuusnO16ghl1y+6wGl3lGXXHKJ/a0L5RuNHxlql2w0p318KG05fkM1pL74IYTqxu2332704dlnnnnGftl+//33z93svBCoyA16mcZkSJ3yhykJ6SXtnxPSer7lDVGThvfss892PbjR32MH8H49D61T2jb/XJAW3pcpsyoDeL9+6XsEurHTuS1v8gORtBvfkPqVt56sv0+bNs0+wHK9hjRshm5sdSNd9Qf//G1ot/N83jne3/5GAXzsOl/knJbXFkk+5NM+hr5J5Z+f0sL7vHWn1cuq63uV12b1IE6+URjaUcIPSJoN4P3zxje/+U07Prg+RNfMpG8/6Fsqrne/C5zylunXIT+gjXmOLHIsJPcj77oRy1jfttF5V22cZZZZxhxzzDG5Hwz0r9llO6Uk31IsElwmjyEZtiqA17pitkfz6nXRvxe5huhcoge1LigMWdcvfvELo7LQpI4YOhe5sFv/W3aoOP8YCg2V/WPEP1/Eurb4D/R23HFHO35+Xpsl+WFVGeYF8Jon2bFI5mq7q8OC7r80hZ4jQ8rXv/bpTWedH/LGMdc9k+ZTAO33+vZ7/Vd9zco7j2btd0jbQA9MdH/83HPP2bfXf/SjH+W+6RDSqSWkLJgHAQQQaDcBAviAEgm5uPiLUcNcFxjXIFMIcvTRR+c2qnTTpPl006+Q+lvf+pb9RxdiTf5NVcjNmob4UE9o1ws966KdbNCHvIrnb0taAO/f2Gs/FMTq6+Z5DSwFuHolUiGfAoG9997brLzyyl3UZW/u8xrW/n7pdXT1XmjUcNJvFHYpiNLUqNdJMqySh3qZaF81TFCRG6mAqmt71id7SWl8Q/k3urnXq4/qhefqbtkAXj29XMNWH1TVMvV2QKMpr9dekRv0Mo3JkDrlB/AhD5X0YTb1FHfjrqY9ZPEb13kNdp0jdBN37bXXdpHGDuC1ouQNgv49pE5pW9WT5aqrrura1rRwsEyZVRnAa+P8GzsdL9tuu23D85XOrXqlWeP+aso6f4bUr5Dj2p/Hfy1Z52LdxGnM31ZM7XaezzvH+yZ5b3LFrPNFzml5bRH/4ane4NLD/7xesXqDQe0O9/Am7dyTt+60elZ1fa/y2uxv22abbWYD67wH3/71sdkA3u8gETo2uDunKtTQR5U1dI7aSJ/97GdtUfhv24XUBW2LHuK5HtpaTlpAG+scWeRYSNa3vOtGLONkoBz6oUU/gA95gJ92bCX3OfQNBz080lCHOt7d1MoAPmZ7tOrrXNFrSNH1x1q+fwzpnkLDbKnDQ9akBwgKol0HorTOXbGuLX7bQceRwnR1fsia0upxSACfrH9aj9rkF1xwgdHbt6HHb2g5+9cXndd1Ldb9Qtbkf8zX76gT+5qVdx7N2u6QtkGZB49+AB96jQ4tI+ZDAAEEekqAAD5APuTi4i/Gb/Dr73p9avTo0ZlBrl79VVDuGscKcdRYVgDqJj/IUuNqr732MiNGjEgNVZ9//nn7lD85xmlWoOoPI9DoocE777xjh9BI3qhlNWD8RrcaImoQNuqZqQ+zqOe5CyzTAtyyN/d5DV81CPUhxRtuuMGy5xmrrNWwckO95DXk/B6VGq5GDcAZM2bYRmdoj9uAqmuHovj5z39uA363L/vtt19moKg6oKA8pL7kNdb8h1B59V+vUqv+63jTlGbh31xstdVWtrdg2sOcvO1L8wupU34An3dsq+eHjmP37Yas+uEPMdUoiFEdUtirhxzJcRJDA3iVcfK8krTIc0u7wWt0DtK23njjjfZGR/VRkx6kaRv8nuV5604rs6oDeH1ET+cnLVeTykHBnB7EpdUzBV0XX3yxHcbEPbTKemgXUr9CjuvkPH5oFhrgFV1P3vztdJ7PO8f7+5IXwMes80XOaSFtkeS+aD81nIkeDms86LRJ5XbCCSd0PTzOCgpC1u0vv+r6XuW12e/JvsQSS9g2R9b4wzqPKXzX9TT5sbjQAL7Rtcq/VqrTgTpw6AN8aVPatx7S2nX+g5V11lnHhk4K2PxJ5zGNKe7aPe7vaQFtrHNkrABe+xLD2D/nNfLVNshYbUt1dtFU5A0yv7z8nuw77bST7cGb1bFFbfbTTz+9q53aqHzLHrd5592Y7dG861PRv+ftS9Hl+fPHWr5/DLl6lnU+UZlMmjRpjqE+NByX/zAy1rVF4aweALvhlHS/pzell1pqqTmY1d7Vw4Lf/e533f4WEsD7Nnooofs2HZd5HV6Klrd/DOn3urZov9xD0uQy09qRfo/82NesMu1v7UOybbDQQgvZcfxVhn47Nfmds5Br3NSpU+012XUeDH2jr2hZMT8CCCDQagEC+ADxMjeeWmzWx1J0UV1jjTXMvPPOa3u6K3jXV8CvvPJK+//dlBXiKKhVr2kXEGl+PVVXuD948GDbaFJjW72P1UPH/7J4VgCf9tAguVz1mlYgfs8993Rtq/6bQif9kxUsugBOjSYXUCnUVuNHHwZUY0TLUQCpsFI3gPqQoAvrNK8uvOrtn5xi3SRoHVnGejVSxhrzWo25J5980r7W+PLLL3dtmsLInXfeuWGPWb9Hpftx0Y9aBlRfM336dNsL/o033rCzy1M3it/97nfta9OqL7qhvu6666y9c3fLLtMDXr9N66Wi+rT77rvbAFb1X5Pq3Z/+9KdujtpGjV2t3tXJKS2kVkCg/dF+aNgN17u/TGMypE4lzwfJ+q99S9YP7b9C8ksvvbTrQVLeGyB+SKD92WWXXWzd1/GlstF5RecKvfqu40kP6lwDNSuA98fL1I2AHlwsvfTS1iv5obYQt7RzmytbjUWr40NlpfnU691tq8qyUUAcsm6/zlcdwGv5/nAu7nyl7zosv/zy1kzHv+qtzrFPP/1012bpxkIPF3Se8KeQ+hVyTCfn0cM1BSvu3KqhzhTG5PXk9dejt1Ma9TrL2652Os8XDTfyAvis63kVdb7IOS2kLeI/ENa2q4e0rkt66K3ziMpKr/6rJ7PO+ck2wnbbbWfbEv5bUiHrbkV9r+ranPYGkb6/su+++9pvuLjrk87jOs4VUuk494eZyBqur0i5pn1QU/56aK1/llxySdue0DlHbY20c2pa78q05eqBgXrKu33UdioA0xtKyfOYK8usIVJinCNjBvAxjP1AWWZ6E2GPPfawbXw31KIrN72xlux9ro4zajMUPVdrPf7bILpG6SGPhvBQPVZ9cR+BVVivwPLdd9+d4zSuoHX77bdvWds6Vns07/pU9O9FryHtsnz/GHLtQ9eWVC9iPYzVw8xXX33VHvc6lt2k4FQdYdLemop1bdG5WOc0bYubdM3ScTR06FB7HOk89fjjj89xv+XmDwngNa//9o77fdk3UbLKPS2A17xZbXo9/EyeG9LerI19zSrT/tY++Z33vvKVr9g3rdXWSA6n5L89JgvdKyvrcNc4nbN0P6p2SfJ+VG1TtatVL5gQQACB3i5AAB9QgmVuPN1iNayInuD6IXjeavN6rfm9ahstT4GQAjb1stbUaNw4/6aq0XJ18dTN6m9+8xt7M9Co57cuqgqq9VGVIuMkNup9XjbMCm1YK9g7/vjju3oG5pWZ/q7hgtTwcGM5Zv3G78mg+ULH9A/ZDn+etDchspYjc4WoCh0a1ZeQxlpaUBuy/ZtvvrkN4NPGwUy+9p1clm401Ah3r3iGbJ+/LSF1Knk+0DiSajjqgVHeJFeFW3oAlzUEUNoNTqPlbrjhhjYQ/tWvfmVnywrg/Vc5k8tUL0u5ubAg1M1/SyVv//V3nTMU/OvhW1VvLcQI4NN6mIbsn3rRauiXVVddNXX2kPoVsh43T9pD0yK/T86bVXeKLK9dzvOh53i3byEBvOaNUee13NBzWmhbxH+bLqQMdX7SB0h1TU+7foWuO7muquu7W3ZV12Y/DAxxUgCgwEDhQKOOB0XKVfPqWFbPQXXGKDLlvaFT9JqinqAaMk0PaDRlBfAxzpExA/hYxmkPhELKT+0UdaQpGyilhZZ569UxrvLVG44atz6rzVD2uA0978Zoj+bte9G/h+5L0eW6+WMt3z+GFGJPnjy521utWdus9ouGoPJ7Lyfnj3Ft0fKz3sDJ2lb1jld9dh2LQgN4vzOKlp/2Taay5ep+5x9D6hjx0ksvdXtjNWsdjd4AiHnNCm37+9vtj+Of/HvyW09pD0FDnFs9pGLINjEPAggg0IwAAXyAXpkbz+RiX3/9dTNhwoRuT7ezVqtgTr1idtttt9wQV73czz33XNsjPWtSbyc18tUAc6+9Ngrg1ajXmPHaXjf8S9qyXdCk3utjx47NDeC1DC1br5SdddZZ3Xr6Z227bkwOPvjgzKFqYt8kaLt0c6WbYvW8aDSp3NTDUL3V8j6y45Zz9dVX24cSbqr6FUh/e9VQ1ZAlyV4W/jzaD/WOc/VGfy/bA94tWw1eNY7Vyy5vUpignvn6RkCWY6MbXvX0V3ivqUxjMqROJc8HstHwDnp7QD14sh4uuYdVGvs979sHIcd1Miy75ZZb7HlAU6MQNevhmv/BxSJuIXXKlbkCB50rdLOTNRVZt1tGjADeLVshxRlnnNHtDZe0bVd5bLLJJrbnsB54Zk0h9SvvGEn+XcMaHX744fajVs1OVQTw7XKeLxpuhAbw2r+q67y7zvhvtbnyTJ7TirRF9Kr+5Zdfbntu+281+XVF19of/OAH9mPZWeenIut2y6+6vie3u6prs44h9axLvsWWdizp2qgexnojSSGXhqXSNmjK6j0Zeq1y61MIpfO5Psge0mlDva3VRtID80aThnbQ0Cd6KzLrGqVzmNqeeutMw0GoU4WmvI+EVnmOjB3Aa39iGOuaraGJNJxFXgcT1SN11FA7q+yHNl1Z67jW23D6J+8YV5tOve31FoyGTFP7U1PaRzrLHrdFzrsh59Ei7dFmr3/+74vsS5l1x1q+fwyp7T1w4EDbq90d02nbq17LakvkfS9Ev6362pKsz7pXzTv/qTe03orWfOrkpik0gPfHnNdvQz/8WqSc/WNIHbN0DGo7s+6tXTtSb6VkDRmnbYh1zSrT/nZtPg0zmXzL3Vn5HXx0ntLDa5VdcvjMLFs9uNC1dtllly3Cz7wIIIBAWwsQwAcUT5kbT3+xCp/VG3jKlCnmkUceMW+++WZXg1kXWt1IqVeVe90uYLPsLG65uvhpO/Xqli7i6hWrEPMb3/iGDfKLNvbUa0rbqhs299Rey9Fy1Yt3vfXWs8tNNjLyxj53+6SLrnoS6rVYfRFd26xJ263Gn24INt10UzNkyJCGHwttxU2CM1aIrAcYybLTzYEaVCo33ZirkVtk8oPDVoxvp/qihwnaF71urhtHueuVZQ3joptvPVTxQ2a9CeBeyXf7WKSxpvVqvFT1FNfwO83Wf/Xg0g2kHj5pH9yUHMKnyPa534fUqTQbHQs6vrVN+rvCE1c/dLOt+ux6mIfUkbTjWr/TMCE69nQMqpwUliX3s1GIqmXqIYh6y6vsXePX/4BbUbesc5v2X/Vq7bXXtg8G3PY22v+i69ayYgbwWr5uGBQy6Vz4xBNP2NBNIYvKXA8TdM7WEEF5HxjWskLqV0j9cPOkfY+gyO+T81YVwLfDeb7o9a5IAJ+87vrX8zJ13nmFnNPKtEV0fdXQVjpX6sbdBbuqrxoKTL3e86612sYy6666vqe1q6q4NiuUVZCjjxDqOuWM9OBUw3Xp4Zp68rlrvB9yNXp4HlKu/n7pDTm1NXS91IMBd41z9UvltcUWW5gvfvGLuQ903bJ1nnZWehira7DOY2p/6tqv4bU0JJ3W5TpV6Ld5AXyV58hWBPDOo2pj56sy07eR1PHGXWNdPVL4PWzYsKBrRZHzuMpVdTdZrq49rbf01ClhtdVW66or2j5958QNYae3dFWnirSD0rav6Hm3yvZoEa+QeYvuS8gyk/PEWn5aAK/hpnRPp3sutf0VxLtjX0MlKYAuci5x+1HVtcW303VDDyI1hKO2VW0wHUPaRt2jqOOLtl+99YsG8FpXXv0vWpZp82dd+/TfFUDfdddddnjQ5P1XaDtZ64txzSrT/k5eX/QAUg8DdS/kHgjqHkAdv/SmcHLS+ff++++3ZVzVNa6KcmMZCCCAQCsEOiKAbwVUb19HrMZebzcHD9QAACAASURBVHfpye1PfsArxiuQPblvrBsBBBBAAAEEepeAP0RD1WMj9y4NthYBBDpNIPmtJT2g0odRm30bJe0hQtEHmZ3mzP4ggAACCKQLEMDXpGYQwLdfQSeHoNHQJHqVvMzHuNpvz9giBBBAAAEEEOgpAfW0dL2c9U0KvaUT8pHl5Af1/LejempfWC8CCCBQhYA/BI2+yTRy5MgqFt1tGbHf/qp8g1kgAggggEDLBAjgW0bdsysigO9Zf3/tenVTN8caPkNjnfuvALfX1rI1CCCAAAIIINBbBPwPvYeMc6xwSmPFa4gETRp3V9/AKfuh0N5ixXYigEA9BJJDFup7PRoeRUOJVj0RwFctyvIQQACBzhEggO+csmy4JwTw7VPQ/pfgY70C2T57zJYggAACCCCAQKsE/J6eCpv0sdnBgwenboLG49Z4vAqk3NjlIaF9q/aH9SCAAALNCGgc/FNPPdV+LFlTzDePCeCbKSl+iwACCHS2AAF8Z5dv194RwPdcQevDd/rwqD5C85///MdMnjzZfnxWkz7AozFW9RE3JgQQQAABBBBAoAoBDSdz9NFHd/sY6C677GI222wz+/FVfcT7k08+sR9n/fWvf23uu+8++3FDTUsssYT56U9/GqV3aBX7xjIQQACBRgJPPPGE+cc//mEWXnhh88Ybb9h7L33UVdMCCyxgxo8fbz/sGmMigI+hyjIRQACBzhAggO+McszdCwL4XKJoMyTHVPVXsvHGG5sjjjjCDkPDhAACCCCAAAIIVCGgt+0mTpxorr/++q5gPWS5CqyOOeYYs9Zaa4XMzjwIIIBA2wnccccdNmRPm3beeWez11572YeQMSYC+BiqLBMBBBDoDAEC+M4ox9y9IIDPJYo2Q3LMweRKVl55ZTNu3DgzaNCgaOtmwQgggAACCCBQTwENLXPrrbeaCy+80Lz//vu5CKuvvroZO3as+dznPpc7LzMggAAC7Srw6KOPmqOOOmqOzdtwww3N4YcfbvSR6VgTAXwsWZaLAAII9H4BAvjeX4ZBe0AAH8QUZSaNO3j66aebadOm2VfBl1pqKbP55pubESNGRG0ARtkZFooAAggggAACvUpA7RCNfXzbbbeZl19+2bzzzjt2++eee27zmc98xqy99tpm2LBhdoz4WL1CexUYG4sAAr1aYPr06fabFk8//bR9A0gfW91+++3teS72W8cE8L266rDxCCCAQFQBAviovCwcAQQQQAABBBBAAAEEEEAAAQQQQAABBBBAoK4CBPB1LXn2GwEEEEAAAQQQQAABBBBAAAEEEEAAAQQQQCCqAAF8VF4WjgACCCCAAAIIIIAAAggggAACCCCAAAIIIFBXAQL4upY8+40AAggggAACCCCAAAIIIIAAAggggAACCCAQVYAAPiovC0cAAQQQQAABBBBAAAEEEEAAAQQQQAABBBCoqwABfF1Lnv1GAAEEEEAAAQQQQAABBBBAAAEEEEAAAQQQiCpAAB+Vl4UjgAACCCCAAAIIIIAAAggggAACCCCAAAII1FWAAL6uJc9+I4AAAggggAACCCCAAAIIIIAAAggggAACCEQVIICPysvCEUAAAQQQQAABBBBAAAEEEEAAAQQQQAABBOoqQABf15JnvxFAAAEEEEAAAQQQQAABBBBAAAEEEEAAAQSiChDAR+Vl4QgggAACCCCAAAIIIIAAAggggAACCCCAAAJ1FSCAr2vJs98IIIAAAggggAACCCCAAAIIIIAAAggggAACUQUI4KPysnAEEEAAAQQQQAABBBBAAAEEEEAAAQQQQACBugoQwNe15NlvBBBAAAEEEEAAAQQQQAABBBBAAAEEEEAAgagCBPBReVk4AggggAACCCCAAAIIIIAAAggggAACCCCAQF0FCODrWvLsNwIIIIAAAggggAACCCCAAAIIIIAAAggggEBUAQL4qLwsHAEEEEAAAQQQQAABBBBAAAEEEEAAAQQQQKCuAgTwdS159hsBBBBAAAEEEEAAAQQQQAABBBBAAAEEEEAgqgABfFReFo4AAggggAACCCCAAAIIIIAAAggggAACCCBQVwEC+LqWPPuNAAIIIIAAAggggAACCCCAAAIIIIAAAgggEFWAAD4qLwtHAAEEEEAAAQQQQAABBBBAAAEEEEAAAQQQqKsAAXxdS579RgABBBBAAAEEEEAAAQQQQAABBBBAAAEEEIgqQAAflZeFI4AAAggggAACCCCAAAIIIIAAAggggAACCNRVgAC+riXPfiOAAAIIIIAAAggggAACCCCAAAIIIIAAAghEFSCAj8rLwhFAAAEEEEAAAQQQQAABBBBAAAEEEEAAAQTqKkAAX9eSZ78RQAABBBBAAAEEEEAAAQQQQAABBBBAAAEEogoQwEflZeEIIIAAAggggAACCCCAAAIIIIAAAggggAACdRUggK9rybPfCCCAAAIIIIAAAggggAACCCCAAAIIIIAAAlEFCOCj8rJwBBBAAAEEEEAAAQQQQAABBBBAAAEEEEAAgboKEMDXteTZbwQQQAABBBBAAAEEEEAAAQQQQAABBBBAAIGoAgTwUXlZOAIIIIAAAggg0Fjgrmdmmdf//WmlTCsu2des98W+lS6ThfVegVkvPm9mPnR/pTsw14D5zXwjRlW6TBaGAAIIIIAAAggggEAnChDAd2Kpsk8IIIAAAggg0CsEzp/ysZn0yCdRtvV7m8xjRq7bL8qyWWjvEfjkj4+Zdw4bE2WD+62+pllkwoVRls1CEUAAAQQQQAABBBDoFAEC+E4pSfYDAQQQQAABBHqVwPszZ5tvn/5BtG1eaL4+5reHDIi2fBbcOwTePfFIM/OBe6Jt7EInjDf9N9g42vJZMAIIIIAAAggggAACvV2AAL63lyDbjwACCCCAAAK9UiB2AD9//z7mpkM7O4C//vrrzYEHHmjOPvtss91223XVg3/961/mt7/9rdlhhx3Mwgsv3PXfs+bvlRUocKPfHXeEmTn13sC5i8+20InjTf/1CeCz5F577TUzZcoUs/POO5t5553XzvbRRx+ZE044wTz22GPmggsuMCussEJxeH6BAAIIIIAAAggg0GsECOB7TVGxoQgggAACCCDQSQIE8M2XZlqg/p///MeG8v/73//MOeecYwYOHEgATwDffGUrsYS//e1vZsyYMWaNNdawgTsBfAlEfoIAAggggAACCHSAAAF8BxQiu4AAAggggAACvU+AAD5Omb399tvmgAMOsAv3A/g4a2zvpdIDvufK569//avZb7/9zFprrdUtgO+5LWLNCCCAAAIIIIAAAj0hQADfE+qsEwEEEEAAAQRqL0AAH6cKEMB3dyWAj1PPQpZKAB+ixDwIIIAAAggggEDnCxDAd34Zs4cIIIAAAggg0IYCvSWATw7zss4665iLLrrI3Hrrreadd94xG2ywgdl7772N/vtcc801h/IHH3xgbr/9dnPdddeZP/zhD/bvX/va1+x42JtttpmZZ5555viNxsz+5S9/ae666y6jAPNzn/uc2XDDDe1v1lxzzW7r8Yegcf+eXOiXvvSlrnG2s+Y/+OCDzdixY03fvn27bc/s2bPNL37xC3PiiSean/3sZ3Yb3KRx5q+66ipz8803m6effrprO/faay+zyiqrmD59+rRFresNAXwyqD7mmGPMAw88YC677DLz4IMPWtctt9zS1rPPf/7zqaZ+ndGY6ptuuqlRWaT9RuX67LPPmokTJ9r6OWvWLFuX99lnH7PEEktk9lr/+9//bm688UZz9913m9///vd2W9y6Ro0aZQYPHtxV7meccYY57bTTum3vxhtvbN/KmG+++bqNAb/88subs846y4wfP36OeuYW8PHHH5uTTz7ZXHPNNebiiy+22+umovvfFhWTjUAAAQQQQAABBGokQABfo8JmVxFAAAEEEECgfQR6WwCvYV0efvhhG1x++ctfNp988ol5/PHHLahC03333dfMPffcXcAvv/yyOfbYY819991nFllkEaMgXOOyP/PMM+a///2v2XrrrW2gOGjQoK7fKNRUGP7666+bVVdd1Sy22GLmvffes+tZYIEFbGg5cuTIrpDTD9QVpipU/fOf/2yXqXVqGUcffbRZdtlljT//q6++avbff3+7bAWgCl+Tk8aTP/TQQ80rr7zS7WOZ+njmUUcdZdejgHi55ZYz77//ftd26m+77bZbN4+eqnm9KYBXED3//PPbkFnlr/H7VY9UHxR0K7xeffXVuygVpOthkB6QuHlUHno44h6KjBs3zgb47oGIfnPTTTfZOquHSMn16N9Vbvfcc499UJQctz1ZN7UtWo+OAdUB/U7/rtB93XXXtdunh0iTJ0+29V31X3VEDwOOO+44079//zk+wvrHP/7R7LnnnkYh/Y9//GMzYED3Dyi7uqplqa4uuuiipsz+91Q9ZL0IIIAAAggggECdBQjg61z67DsCCCCAAAII9JhAbwvgBaVexSeddJINsxX+PfnkkzZQfOGFF2wo+M1vftN6KjTXf580aZLZY489bIitIFzTW2+9ZQNG/U2Bo+bTxynVW16B/UMPPWQmTJhg1ltvPRuaaj36b+qhrrD+vPPOM8sss4xdVtpHWBsNQePP36hXsZbvQtHhw4fb7VSPffU21kde9SBCAe32229v/7u2U6HvqaeeahTQ602BjTbaqMfql1txbwrgFWbrLQc9mNGHS1X+elij+qIe8d/73vdsHenXr5/dPdW/0aNH2/9/yimnmE022cS+IfHpp5/a3vOqqwrJzz//fPtWgiaVmz6M+uGHH3b7jeqf5lPd06Qg3gXwqrM/+MEPzPPPP29++tOfmmHDhnW9iaHt028uvPBCW9cV+Ctg15Q1BM1HH300RwDvHva8+OKLdlkrrbRSt7pzyy232P3X8vW/simz/z1eIdkABBBAAAEEEECghgIE8DUsdHYZAQQQQAABBHpeoLcF8CuuuGK3INMJqoe7QtAtttjCBqXqTa7wU0OGKETXMByLL754N/Dp06fbEFth4yWXXGKGDBliXHCuXvLnnntuV2CvH+q/aQgY9cBXb3b1TtbUbACvZdx///12aBl/GBoF6m5YEA1Ds9VWW9l16v8rmD3iiCPM97///Tl6uU+bNs0GvFk9mVtd83pbAJ+0dlYKzRU6q4f82WefbRZeeGEbrKu+aX6V03bbbTfHsD+ufriy1fIUlqunuoZ70bAxyaGCkg+OkgG8hk/SgxX1vlfPeX/oJLd9ejCV/PBvkQBe23bFFVeYI488co5haFxgrzc83PFSZv/9IZZaXRdZHwIIIIAAAgggUFcBAvi6ljz7jQACCCCAAAI9KtDbAni/97HD+/e//217B7/55pu2566G51DIqX/UW3jXXXdNdXZBtsJsLVvhp3rKK9DX8nbYYQfb473RWOpVBPCud7PGAVfwv+SSS9rtdful7dJ/1xAj6u2sHtgK7X/1q191Gw7F7aR6MuvhwowZM+wDiy984Qs9Ws96UwCvIYzSzP72t7/ZhxoadsUF3P/4xz/sAxAF0a58fGj3O9UjBfeaVDaqqxdccIGtq/7keponA/i8AnRBu4YwaiaAVw97DeWk3v/uYZbW7ZavYWxOP/10s+CCC5oy+68HF0wIIIAAAggggAACrRcggG+9OWtEAAEEEEAAAQRMbwvgs8J01zv38ssvNzfccINZbbXVbA9x9++ut7pf5HfccYcdgiYZ7GvMbPUA1pjamjQ+t4a92Xzzze24827oEbesKgJ49a53vaL1UdWhQ4faxbte/NrGww8/3H6g1YWef/rTn+z2aOgcf9LwJ27ccnlk7X+rDoHeFMD7AbYzShtWyPU619801r9fN/RbN0b70ksvbQN3Tfvtt58d6z8ZlCfLQt8b0BsR2267bbcx4JPzaLz/d9991wbjjz76qK0rGiPefWRVY9drKtoD3g3DpB73ekDlhs1RvTzssMO6PdAqs/9pDxxaVQ9ZDwIIIIAAAgggUGcBAvg6lz77jgACCCCAAAI9JtDbAnj1INYwH/5UNoBXyLjNNtt0G2tbw74oWNSHVDXchgvitU71QFePZ32E1Q0BUkUAr2W7sd532mknG7ZrUiiv7bj44ovNBhts0C1QdR95zas8BPB5Qv/371k9yN2v0wJ4V39C1qCAPjSAzwrN9WFXBeHXXnut3d7kpKFn9PevfvWrTfWA1zJdD3z3wMuF8k888US3seHL7D8BfEhtYR4EEEAAAQQQQKB6AQL46k1ZIgIIIIAAAgggkCvQ2wL4M88804wYMWKO/SobwLse8BoSxPUwTy5cvZcVxqt3sUJJBZCaNBa8eihrqiqAdx/AVOCv4Uw07I2GwdGQKBpfXEOfaHr99dftQwB9vLUdhpfJrWTGmE7tAf/UU0/Zj57qjQs3LnyeR17Qr9+75eqDwu4jrBpOSG9m6KGQ3srYcMMN7RsQGhJG//zzn/9M7VlftAe81v/qq6+a/fff3w6Po2Fo/v73v9thadZZZ51uPfLL7H+eD39HAAEEEEAAAQQQiCNAAB/HlaUigAACCCCAAAINBXpbAJ8VlLux0tUDWKG0egO7j5dmDVujnu4aYuPEE0+0oaKGoWk0aViX6667zn4oNTk2d1UBvNbtxqRXL+e55prLfkRWY9Jr29w49Mlx6vXBzJ4eXibkEOvUAN49DFEP8azx3H0fV1c1lFDWb9yDoWQ9c3VDgf9xxx1nBgwY0G3R+piwQvKlllqq6R7w7uOqU6ZMsXVSb2do+Bn/47Rl9j+kvjAPAggggAACCCCAQPUCBPDVm7JEBBBAAAEEEEAgV6C3BfDrrbee7WmskDE56aOpo0ePNltttZXtsatw0o2frt+cdtppZvHFF+/2m+nTp9uPYaoXrwuy9f9POukk27P4mGOO6Rpmxv0wbciaKgN49wFMjTmv8cSvueYac8kll5ghQ4Z0bXvywYF6yCugVy/55KRez/qbnBTWqod0T06dGsDrLYSTTz7ZDhE0fvx4M2rUqDk+2Dtt2jRbl9Zcc0378Vx9hNSN95/2m+TbHC6AV9m5bxqkDcOkOnHllVeaI444oukx4F09ccePHjj95S9/MS+88II577zzzDLLLNNVlcrsv3uToyfrI+tGAAEEEEAAAQTqKEAAX8dSZ58RQAABBBBAoMcFelsAL7BddtnFDsWx2GKLGQWPTz75pA2ZNUyGer9rmAxN6imu/z5p0iQ7TIiCav1G01tvvWWDev1NHzjVfPqYqf67gmsNNaO/a3x4F27/97//tf/tsssus73m1TtdvdIbBfAK+S+88EIzePDgrrJOm9/90Y21fe+999r/pN7tp59+ullwwQW71RV9YFUPDxSKHnLIIWb33Xfv6hH95ptvmp/85Cd239Qj+qijjprjQUKrK16nBvBy1EOZAw44wJIqAB8+fLj1Vt1U+Sg41wOiZJ3RsEZjxowxH374oTnllFPMJptsYt94UPlfdNFFth6rvrkAvn///l1vdOy4445m3LhxZpFFFrHrVGD/u9/9zj4AUI/0rI+wqu5raCN3DLig/7HHHkvtie+OBT3M0XbtsMMO9gGC/6HZMvvf6vrH+hBAAAEEEEAAAQSMIYCnFiCAAAIIIIAAAj0g0NsCeAWVGiNdAbQ+aqkQ8fHHHzcLLLCADToVEiZ7g2s+hYYKQBVY6jf/+9//zDPPPGMDzq233tr2YB40aFCX/m233WYDToWZ+uiqeo/rN/roqdatMeh/+MMfdgWZaYF6shezxtFeccUVbRCu/20UwGsj3N/1/5NjzfvVQz2rFfgqIHXbqR7JjfatB6qYXWUnB/AK2m+66Sbby131Q+Wt8tADINVNTfvss499aOSGjfF/ozHdBw4caOu16uVmm21mfvOb39jvEqgHuib3sEUPh1xd1n9XvZw1a5b9MLCGodEQN8lvA7ghb+655x47dvwqq6xijwk91NExkxXAaxvdME46vpIfAk7WozL731P1kPUigAACCCCAAAJ1FiCAr3Pps+8IIIAAAggg0GMCvS2AVyC5/fbb22Fo1OtXkz5UqYBTwaIbJz0Jqt67N954o51fvXU1bbDBBjZI11Av6q3sB4oKMjWkx0MPPWSefvppG/CrN7o+vKpwNPmbrEBdYap6oqs3u0JVjes+dOjQ3ADefQBTv1Hv+ZVWWimzfqiX8rXXXmtuvvnm3O3ssUrW4QG8XBVCq9wuvfRSc9ddd9mHIgrJVc/09oXeylAPd7+eqSf8xIkT7YdVFaKr97p60ys013A2yQBev33ttddsEH7rrbfaB0QK+1WHNa8eFOmBjY4Nf6x2PQjQtxA0rIzm09/1v40CeK1PY7/rDRHVQYXxSyyxRGo1KrP/PVkfWTcCCCCAAAIIIFBHAQL4OpY6+4wAAggggAACPS7QGwN41yO4x/HYgGCB3tADPnhnWjCje6ijtyY01BATAggggAACCCCAAALNChDANyvI7xFAAAEEEEAAgRICBPAl0PhJYQEC+P9PNnPmTHPqqaea5557zg5bs/rqq3fzVE94jfuvHuf6AO/mm29e2JsfIIAAAggggAACCCDgCxDAUycQQAABBBBAAIEeEIgdwC80Xx/z20MGNL1nrkewPyRH0wtmAS0RePfEI83MB+6Jtq6FThxv+q+/cbTlV71gDQGj4V/08Vz1cl944YXtKhS+a7gkfWNgtdVWazjsS9XbxPIQQAABBBBAAAEEOluAAL6zy5e9QwABBBBAAIE2Fjh/ysdm0iOfRNnC720yjxm5br+ml00A3zRhjy7gkz8+Zt45bEyUbei3+ppmkQkXRll2rIXOmDHDfpRVY7+7D6r27dvXfoTVje0+fvx4O3Y8EwIIIIAAAggggAACVQgQwFehyDIQQAABBBBAAIGSAnc9M8u8/u9PS/46/WcrLtnXrPfFvpUskwC+EsYeXcisF583Mx+6v9JtmGvA/Ga+EaMqXWarFuZ/HFgf3V111VXN8OHD7cd+F1tssVZtCutBAAEEEEAAAQQQqIEAAXwNCpldRAABBBBAAAEEEEAAAQQQQAABBBBAAAEEEGi9AAF8681ZIwIIIIAAAggggAACCCCAAAIIIIAAAggggEANBAjga1DI7CICCCCAAAIIIIAAAggggAACCCCAAAIIIIBA6wUI4FtvzhoRQAABBBBAAAEEEEAAAQQQQAABBBBAAAEEaiBAAF+DQmYXEUAAAQQQQAABBBBAAAEEEEAAAQQQQAABBFovQADfenPWiAACCCCAAAIIIIAAAggggAACCCCAAAIIIFADAQL4GhQyu4gAAggggAACCCCAAAIIIIAAAggggAACCCDQegEC+Nabs0YEEEAAAQQQQAABBBBAAAEEEEAAAQQQQACBGggQwNegkNlFBBBAAAEEEEAAAQQQQAABBBBAAAEEEEAAgdYLEMC33pw1IoAAAggggAACCCCAAAIIIIAAAggggAACCNRAgAC+BoXMLiKAAAIIIIAAAggggAACCCCAAAIIIIAAAgi0XoAAvvXmrBEBBBBAAAEEEEAAAQQQQAABBBBAAAEEEECgBgIE8DUoZHYRAQQQQAABBBBAAAEEEEAAAQQQQAABBBBAoPUCBPCtN2eNCCCAAAIIIIAAAggggAACCCCAAAIIIIAAAjUQIICvQSGziwgggAACCCCAAAIIIIAAAggggAACCCCAAAKtFyCAb705a0QAAQQQQAABBBBAAAEEEEAAAQQQQAABBBCogQABfA0KmV1EAAEEEEAAAQQQQAABBBBAAAEEEEAAAQQQaL0AAXzrzVkjAggggAACCCCAAAIIIIAAAggggAACCCCAQA0ECOBrUMjsIgIIIIAAAggggAACCCCAAAIIIIAAAggggEDrBQjgW2/OGhFAAAEEEEAAAQQQQAABBBBAAAEEEEAAAQRqIEAAX4NCZhcRQAABBBBAAAEEEEAAAQQQQAABBBBAAAEEWi9AAN96c9aIAAIIIIAAAggggAACCCCAAAIIIIAAAgggUAMBAvgaFDK7iAACCCCAAAIIIIAAAggggAACCCCAAAIIINB6AQL41puzRgQQQAABBBBAAAEEEEAAAQQQQAABBBBAAIEaCBDA16CQ2UUEEEAAAQQQQAABBBBAAAEEEEAAAQQQQACB1gsQwLfenDUigAACCCCAAAIIIIAAAggggAACCCCAAAII1ECAAL4GhcwuIoAAAggggAACCCCAAAIIIIAAAggggAACCLRegAC+9easEQEEEEAAAQQQQAABBBBAAAEEEEAAAQQQQKAGAgTwNShkdhEBBBBAAAEEEEAAAQQQQAABBBBAAAEEEECg9QIE8K03Z40IIIAAAggggAACCCCAAAIIIIAAAggggAACNRAggK9BIbOLCCCAAAIIIIAAAggggAACCCCAAAIIIIAAAq0XIIBvvTlrRAABBBBAAAEEEEAAAQQQQAABBBBAAAEEEKiBAAF8DQqZXUQAAQQQQAABBBBAAAEEEEAAAQQQQAABBBBovUBtA/innnrKjBgxwrzwwguZ6g8++KBZf/31u/195syZZvLkyWbixIlm6tSppl+/fmbTTTc1Y8aMMRtttJGZa665Wl+KrBEBBBBAAAEEEEAAAQQQQAABBBBAAAEEEECg7QRqG8DfdNNN5jvf+U7DAvEDeIXv48ePNz/84Q/NggsuaIYMGWI++eQTM23aNPvvp5xyitlvv/3M3HPP3XYFzQYhgAACCCCAAAIIIIAAAggggAACCCCAAAIItFagtgH8z3/+czN27Fhz4403mm9/+9tB6ldffbUZPXq0GTp0qDn33HPNsssua2bPnm0effRRc+CBB5rp06ebX//613P0mg9aODMhgAACCCCAAAIIIIAAAggggAACCCCAAAIIdJRALQP4jz76yBx66KHmzjvvNJMmTTKrr756bqG+/fbbZu+997a93W+44Qaz9tprd/vNHXfcYYe0+WPwbgAAIABJREFU2XPPPW0v+f79++cukxkQQAABBBBAAAEEEEAAAQQQQAABBBBAAAEEOleglgG8wvTddtvNvP/++7bH+tJLL51bwo899pgZPny4GTZsmO39riFnktOMGTPMqFGjzAcffGCuvPJK2zueCQEEEEAAAQQQQAABBBBAAAEEEEAAAQQQQKC+ArUM4J977jmz4447mq9//evm4IMPNmeeeaa57rrrbC3QuPAHHXSQ7RXfp0+frppxzTXXmJEjR5px48bZf5J/00wffvihOeSQQ8yFF15o0j7eWt8qxp4jgAACCCCAAAIIIIAAAggggAACCCCAAAL1FKhlAH///febjTbayKy55pq2x/qAAQPMoEGDzCuvvGKef/5527tdY8TvscceXR9UdWPGT5gwwQbtadNJJ51kP9B6xRVXmF122aWeNYq9RgABBBBAAAEEEEAAAQQQQAABBBBAAAEEELACtQzg1Ut9v/32s8PEaDiZLbfc0sw111xm1qxZ5vrrrzdHHHGE+fjjj22Q/o1vfMNChYTrIfNQ7xBAAAEEEEAAAQQQQAABBBBAAAEEEEAAAQTqIVC7AP7TTz+1vduvuuoqM3bsWLPzzjt3G05m9uzZZuLEiWb06NHmu9/9rjnnnHPM/PPPTwBfj+OBvUQAAQQQQAABBBBAAAEEEEAAAQQQQAABBCoTqF0AHyKnYWh22mknO/zM1VdfbQYPHtySAF4femVCAAEEEEAAAQQQQAABBBBAAAEEEEAAAQQQ+P8Ca621Vq/lIIBPKbp//etfdgz36dOnG318daWVVrIfV9WwNRdccIHZd999UwvcDUGj0F4BftGJAL6oGPMjgAACCCCAAAIIIIAAAggggAACCCCAQKcLEMD3shLWMDTvvfee/diqxn73pxkzZphRo0YZ/a8L4PW/I0eONOPGjbP/9OnTp9vPPvzwQ/txVgX1Dz74oFl//fV7mQqbiwACCCCAAAIIIIAAAggggAACCCCAAAIIIFClQO16wL/yyis2XFcAf+2115qVV155Ds+nnnrKjBgxwqywwgrm8ssvN4svvrhR7/Thw4ebYcOG2Q+3KrxPTm+88YbtNa+Pt1555ZX2A69MCCCAAAIIIIAAAggggAACCCCAAAIIIIAAAvUVqF0A//7775sDDjjAXHrppeaiiy4y++yzT7fe7LNmzTI/+clPzPHHH2//UW/3vn37mrffftvsvffeZtq0aeaGG24wa6+9drdac8cdd9jQfs899zTjx483/fv3r2+tYs8RQAABBBBAAAEEEEAAAQQQQAABBBBAAAEETO0CeJW5C8sXXXRR25t9yy23tEPRzJw504byxx57rPnSl75ke7+vuOKKXdVEY7uPHj3aDB061Jx11llm+eWXN7NnzzaPPvqoOfDAA82rr75qP9qqvzMhgAACCCCAAAIIIIAAAggggAACCCCAAAII1FuglgG8ernrY6rHHHOMHYpmzTXXNIsttph54YUXjIaoWWONNcz5559v1l133W61Q73nTznlFPuPhqAZMmSI+eSTT2yveP27/rs+1Dr33HPXu1ax9wgggAACCCCAAAIIIIAAAggggAACCCCAAAL17AGvclfPdY31fvbZZ5spU6bY4F1B/I477miHmhk0aFBq9VAv+cmTJ5uJEyeaqVOnmn79+plNN93UjBkzxmy00UapH3WlniGAAAIIIIAAAggggAACCCCAAAIIIIAAAgjUT6CWPeDrV8zsMQIIIIAAAggggAACCCCAAAIIIIAAAggggECrBQjgWy3O+hBAAAEEEEAAAQQQQAABBBBAAAEEEEAAAQRqIUAAX4tiZicRQAABBBBAAAEEEEAAAQQQQAABBBBAAAEEWi1AAN9qcdaHAAIIIIAAAggggAACCCCAAAIIIIAAAgggUAsBAvhaFDM7iQACCCCAAAIIIIAAAggggAACCCCAAAIIINBqAQL4VouzPgQQQAABBBBAAAEEEEAAAQQQQAABBBBAAIFaCBDA16KY2UkEEEAAAQQQQAABBBBAAAEEEEAAAQQQQACBVgsQwLdanPUhgAACCCCAAAIIIIAAAggggAACCCCAAAII1EKAAL4WxcxOIoAAAggggAACCCCAAAIIIIAAAggggAACCLRagAC+1eKsDwEEEEAAAQQQQAABBBBAAAEEEEAAAQQQQKAWAgTwtShmdhIBBBBAAAEEEEAAAQQQQAABBBBAAAEEEECg1QIE8K0WZ30IIIAAAggggAACCCCAAAIIIIAAAggggAACtRAggK9FMbOTCCCAAAIIIIAAAggggAACdRCY9eLz5oOrLzMfPzzVzP7wg0p2uc98A8w8X1/fDBi5u5l78EqVLJOFIIAAAgggUBcBAvi6lDT7iQACCCCAAAIIIIAAAggg0NECCt/fOWgfM3vmzCj72ad/f7PImRMJ4aPoslAEEEAAgU4VIIDv1JJlvxBAAAEEEEAAAQQQQAABBGol8O7Jx5qZ994ZdZ/7b7yZWei4H0ddBwtHAAEEEECgkwQI4DupNNkXBBBAAAEEEEAAAQQQQACB2gr8c/jGlQ07k4Wo4WgWv/ne2hqz4wgggAACCBQVIIAvKsb8CCCAAAIIIIAAAggggAACCLShwIxha7dkqwZNeaQl62ElCCCAAAIIdIIAAXwnlCL7gAACCCCAAAIIIIAAAgggUHsBAvjaVwEAEEAAAQTaUIAAvg0LhU1CAAEEEEAAAQQQQAABBBBAoKgAAXxRMeZHAAEEEEAgvgABfHxj1oAAAggggAACCCCAAAIIIIBAdAEC+OjErAABBBBAAIHCAgTwhcn4AQIIIIAAAggggAACCCCAAALtJ0AA335lwhYhgAACCCBAAE8dQAABBBBAAAEEEEAAAQQQQKADBAjgO6AQ2QUEEEAAgY4TIIDvuCJlhxBAAAEEEEAAAQQQQAABBOooQABfx1JnnxFAAAEE2l2AAL7dS4jtQwABBBBAAAEEEEAAAQQQQCBAgAA+AIlZEEAAAQQQaLEAAXyLwVkdAggggAACCCCAAAIIIIAAAjEECOBjqLJMBBBAAAEEmhMggG/Oj18jgAACCCCAAAIIIIAAAggg0BYCBPBtUQxsBAIIIIAAAt0ECOCpEAgggAACCCCAAAIIIIAAAgh0gAABfAcUIruAAAIIINBxAgTwHVek7BACCCCAAAIIIIAAAggggEAdBQjg61jq7DMCCCCAQLsLEMC3ewmxfQgggAACCCCAAAIIIIAAAggECBDAByAxCwIIIIAAAi0WIIBvMTirQwABBBBAAAEEEEAAAQQQQCCGAAF8DFWWiQACCCCAQHMCBPDN+fFrBBBAAAEEEEAAAQQQQAABBNpCgAC+LYqBjUAAAQQQQKCbAAE8FQIBBBBAAAEEEEAAAQQQQACBDhAggO+AQmQXEEAAAQQ6ToAAvuOKlB1CAAEEEEAAAQQQQAABBBCoowABfB1LnX1GAAEEEGh3AQL4di8htg8BBBBAAAEEEEAAAQQQQACBAAEC+AAkZkEAAQQQQKDFAgTwLQZndQgggAACCCCAAAIIIIAAAgjEECCAj6HKMhFAAAEEEGhOgAC+OT9+jQACCCCAAAIIIIAAAggggEBbCBDAt0UxsBEIIIAAAgh0EyCAp0IggAACCCCAAAIIIIAAAggg0AECBPAdUIjsAgIIIIBAxwkQwHdckbJDCCCAAAIIIIAAAggggAACdRQggK9jqbPPCCCAAALtLkAA3+4lxPYhgAACCCCAAAIIIIAAAgggECBAAB+AxCwIIIAAAgi0WIAAvsXgrA4BBBBAAAEEEEAAAQQQQACBGAIE8DFUWSYCCCCAAALNCRDAN+fHrxFAAAEEEEAAAQQQQAABBBBoCwEC+LYoBjYCAQQQQACBbgIE8FQIBBBAAAEEEEAAAQQQQAABBDpAgAC+AwqRXUAAAQQQ6DgBAviOK1J2CAEEEEAAAQQQQAABBBBAoI4CBPB1LHX2GQEEEECg3QUI4Nu9hNg+BBBAAAEEEEAAAQQQQAABBAIECOADkJgFAQQQQACBFgsQwLcYnNUhgAACCCCAAAIIIIAAAgggEEOAAD6GKstEAAEEEECgOQEC+Ob8+DUCCCCAAAIIIIAAAggggAACbSFAAN8WxcBGIIAAAggg0E2AAJ4KgQACCCCAAAIIIIAAAggggEAHCBDAd0AhsgsIIIAAAh0nQADfcUXKDiGAAAIIIIAAAggggAACCNRRgAC+jqXOPiOAAAIItLsAAXy7lxDbhwACCCCAAAIIIIAAAggggECAAAF8ABKzIIAAAggg0GIBAvgWg7M6BBBAAAEEEEAAAQQQQAABBGIIEMDHUGWZCCCAAAIINCdAAN+cH79GAAEEEEAAAQQQQAABBBBAoC0ECODbohjYCAQQQAABBLoJEMBTIRBAAAEEEEAAAQQQQAABBBDoAAEC+A4oRHYBAQQQQKDjBAjgO65I2SEEEEAAAQQQQAABBBBAAIE6ChDA17HU2WcEEEAAgXYXIIBv9xJi+xBAAAEEEEAAAQQQQAABBBAIECCAD0BiFgQQQAABBFosQADfYnBWhwACCCCAAAIIIIAAAggggEAMAQL4GKosEwEEEEAAgeYECOCb8+PXCCCAAAIIIIAAAggggAACCLSFAAF8WxQDG4EAAggggEA3AQJ4KgQCCCCAAAIIIIAAAggggAACHSBAAN8BhcguIIAAAgh0nAABfMcVKTuEAAIIIIAAAggggAACCCBQRwEC+DqWOvuMAAIIINDuAgTw7V5CbB8CCCCAAAIIIIAAAggggAACAQIE8AFIzIIAAggggECLBQjgWwzO6hBAAAEEEEAAAQQQQAABBBCIIUAAH0OVZSKAAAIIINCcAAF8c378GgEEEEAAAQQQQAABBBBAAIG2ECCAb4tiYCMQQAABBBDoJkAAT4VAAAEEEEAAAQQQQAABBBBAoAMECOA7oBDZBQQQQACBjhMggO+4ImWHEEAAAQQQQAABBBBAAAEE6ihAAF/HUmefEUAAAQTaXYAAvt1LiO1DAAEEEEAAAQQQQAABBBBAIECAAD4AiVkQQAABBBBosQABfIvBWR0CCCCAAAIIIIAAAggggAACMQQI4GOoskwEEEAAAQSaEyCAb86PXyOAAAIIIIAAAggggAACCCDQFgIE8G1RDGwEAggggAAC3QQI4KkQCCCAAAIIIIAAAggggAACCHSAAAF8BxQiu4AAAggg0HECBPAdV6TsEAIIIIAAAggggAACCCCAQB0FCODrWOrsMwIIIIBAuwsQwLd7CbF9CCCAAAIIIIAAAggggAACCAQIEMAHIDELAggggAACLRYggG8xOKtDAAEEEEAAAQQQQAABBBBAIIYAAXwMVZaJAAIIIIBAcwIE8M358WsEEEAAAQQQQAABBBBAAAEE2kKAAL4tioGNQAABBBBAoJsAATwVAgEEEEAAAQQQQAABBBBAAIEOECCA74BCZBcQQAABBDpOgAC+44qUHUIAAQQQQAABBBBAAAEEEKijAAF8HUudfUYAAQQQaHcBAvh2LyG2DwEEEEAAAQQQQAABBBBAAIEAAQL4ACRmQQABBBBAoMUCBPAtBmd1CCCAQJrArBefNx9cfZn5+OGpZvaHH1SC1Ge+AWaer69vBozc3cw9eKVKlslCEEAAAQQQQAABBNpXgAC+fcuGLUMAAQQQqK8AAXx9y549RwCBNhFQ+P7OQfuY2TNnRtmiPv37m0XOnEgIH0WXhSKAAAIIIIAAAu0jQADfPmXBliCAAAIIIOAECOCpCwgggEAPC7x78rFm5r13Rt2K/htvZhY67sdR18HCEUAAAQQQQAABBHpWgAC+Z/1ZOwIIIIAAAmkCBPDUCwQQQKCHBf45fOPKhp3J2hUNR7P4zff28J6yegQQQAABBBBAAIGYAgTwMXVZNgIIIIAAAuUECODLufErBBBAoDIBbpQqo2RBCCCAAAIIIIBArQVoV9a6+Nl5BBBAAIE2FSCAb9OCYbMQQKA+Atwo1aes2VMEEEAAAQQQQCCmAO3KmLosGwEEEEAAgXICBPDl3PgVAgggUJkAN0qVUbIgBBBAAAEEEECg1gK0K2td/Ow8AggggECbChDAt2nBsFkIIFAfAW6U6lPW7CkCCCCAAAIIIBBTgHZlTF2WjQACCCCAQDkBAvhybvwKAQQQqEyAG6XKKFkQAggggAACCCBQawHalbUufnYeAQQQQKBNBQjg27Rg2CwEEKiPADdK9Slr9hQBBBBAAAEEEIgpQLsypi7LRgABBBBAoJwAAXw5N36FAAIIVCbAjVJllCwIAQQQQAABBBCotQDtyloXPzuPAAIIINCmAgTwiYK5++67za677mrGjBljjj/++NQimzlzppk8ebKZOHGi+T/s3X2sXdWZH/5lx+bKRNB0kiidjBqkiIoqfREREWjkCLsFMv0jbqdTVJzQECFSwBORKC9D2l8IqOVFGiYBhZSZpPJUygtg1Kb1FEtVISO5EtbACDTqqBoFDaomTIcmIi0pEXavTfBP54RLueCLzzl37/1d+6yPJVQl7L2etT/Pk3We/fTM8ZEjR8r27dvLJZdcMr1n165dZevWrZWm2rYIEKhVwItSrZmxLwIECBAgQIDAuAT0lePKl90SIECAQBsCBvCv5PnP/uzPpsP3yVD9X/7Lf3nKAfxk+H7nnXeWm2++uZx11lnl/PPPLydOnCiPPfbY9D/fcccd5frrry/btm1ro3o8JQECnQh4UeqE0SIECBAgQIAAgeYF9JXNlwAAAgQIEKhQwAC+lPLiiy+WG2+8sfz2b//2NEUbDeAPHDhQrr322nLxxReXe++9t5xzzjnl5MmT5Yknnig33HBD+eEPf1juu+++snPnzgpTbUsECNQq4EWp1szYFwECBAgQIEBgXAL6ynHly24JECBAoA2B5gfwkwH6Aw88UD7zmc+UD33oQ+U73/nOKQfwzz//fLnmmmum33Y/ePBgufDCC9dVyMMPP1wuv/zycvXVV0+/Jb+ystJGBXlKAgQ2LeBFadOEFiBAgAABAgQIECil6CuVAQECBAgQqE+g+QH8H//xH5e9e/dOf8f97//9vz8dwp/qG/BPPvlk2bNnT7n00kun336f/OTMa/8899xz5aMf/Wg5evRouf/++6ffjveHAAECswh4UZpFyTUECBAgQIAAAQKnE9BXnk7IvydAgAABAsMLND2An3yr/brrris//vGPy7e//e0y+R34D37wg6ccwD/44IPTQf0tt9wy/WfLli3rsnXs2LHpt+i/8Y1vlEcffdTP0AxfyyISGK2AF6XRps7GCRAgQIAAAQJVCegrq0qHzRAgQIAAgalAswP4l156qXzlK18pX/3qV6c/O/N3/+7fnf4FrBsN4O++++7y2c9+ttx1113TQfup/tx6663Tv6B1st6VV16pxAgQIDCTgBelmZhcRIAAAQIECBAgcBoBfaUSIUCAAAEC9Qk0O4D/L//lv5SPf/zjZd++feVzn/tc2bZt25sO4GcZrs9yTX0lYEcECKQFvCilMyA+AQIECBAgQGA5BPSVy5FHT0GAAAECyyXQ5AD+L/7iL8rHPvaxcvbZZ09/MuZd73rXNKtv9g34WYbrs1yzXOXjaQgQ6ELAi1IXitYgQIAAAQIECBDQV6oBAgQIECBQn0BzA/jJb7XfeOON5aGHHir/7t/9u/KBD3zg1aykB/CTv+jVn1LOePbPy9mH/3PZ8f3/VrasrnZCcnJlpRz763+zvLD7V8rxd//VTta0CIGuBN7zhX1dLfWm6zzzm78zSBxBCBAgQIAAAQIEMgL6yoy7qAQIECDQv8AFF1zQf5CeIjQ1gD958mR54IEHyvXXXz/9/fdPfOIT6/4y1TcbwE++KT+57+tf//r0L2491Z+1b8AfOHCgXHHFFXOnzAD+58P3d/32b5UtJ07M7TfLDSe3by8/+vXfMISfBcs1gwl4URqMWiACBAgQIECAwFIL6CuXOr0ejgABAk0LGMCPJP2Tb79P/gLVyTB9lj+/8iu/Uu67777y9re/vTz44INl79695ZZbbpn+s2XLlnVLvHbtRx99tOzcuXOWEK55ncALt32xrB5+pFeXld2XlbNvur3XGBYnMI+A/1PhebRcS4AAAQIECBAgsJGAvlJtECBAgACB+gSa+gb8//2//7fcfvvt5Q//8A9PmYkXXnihPPbYY+W8884r55xzTnnPe95T7rzzzvKX//JfLpNvp+/Zs6dceuml5d577y1nnXXWujWeffbZcuWVV5bjx4+X+++/f3q/P/ML/HjP7nLy2NH5b5zjji07zizveOjwHHe4lEC/Al6U+vW1OgECBAgQIECgFQF9ZSuZ9pwECBAgMCaBpgbwp0vMm/0EzfPPP1+uueaa6YD+4MGD5cILL1y33MMPP1wuv/zycvXVV0+H9isrK6cL59+fQkDDqCxaFFD3LWbdMxMgQIAAAQIEuhfQV3ZvakUCBAgQILBZAQP41wi+2QB+ctnkt92vvfbacvHFF5d77rmnvPe97y2T35V/4oknyg033FCeeeaZ6TWTf+/PYgIaxsXc3DVuAXU/7vzZPQECBAgQIECgFgF9ZS2ZsA8CBAgQIPD/BAzg5xjAv/jii+WOO+6Y/jP5CZrzzz+/nDhxYvqt+Ml/nvz3k7+oddu2bWpsQQEN44Jwbhu1gLofdfpsngABAgQIECBQjYC+sppU2AgBAgQIEHhVwAB+jgH85NLV1dVy6NChsn///jL5xvz27dvLJZdcUvbt21d27dpVtm7dqrw2IaBh3ASeW0croO5HmzobJ0CAAAECBAhUJaCvrCodNkOAAAECBKYCBvAKoSoBDWNV6bCZgQTU/UDQwhAgQIAAAQIEllxAX7nkCfZ4BAgQIDBKAQP4UaZteTetYVze3HqyjQXUveo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Mdrf/AAAgAElEQVQ/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AT9BowbqEtAw1pUPuxlGQN0P4ywKAQIECBAgQGDZBfSVy55hz0eAAAECYxTwDfgxZm2J96xhXOLkerQNBdS94iBAgAABAgQIEOhCQF/ZhaI1CBAgQIBAtwIG8N16Wm2TAhrGTQK6fZQC6n6UabNpAgQIECBAgEB1AvrK6lJiQwQIECBAwE/QqIG6BDSMdeXDboYRUPfDOItCgAABAgQIEFh2AX3lsmfY8xEgQIDAGAV8A36MWVviPWsYlzi5Hm1DAXWvOAgQIECAAAECBLoQ0Fd2oWgNAgQIECDQrYABfLeeVtukgIZxk4BuH6WAuh9l2myaAAECBAgQIFCdgL6yupTYEAECBAgQ8BM0aqAuAQ1jXfmwm2EE1P0wzqIQIECAAAECBJZdQF+57Bn2fAQIECAwRgHfgB9j1pZ4zxrGJU6uR9tQQN0rDgIECBAgQIAAgS4E9JVdKFqDAAECBAh0K2AA362n1TYpoGHcJKDbRymg7keZNpsmQIAAAQIECFQnoK+sLiU2RIAAAQIE/ASNGqhLQMNYVz7sZhgBdT+MsygECBAgQIAAgWUX0Fcue4Y9HwECBAiMUcA34MeYtSXes4ZxiZPr0TYUUPeKgwABAgQIECBAoAsBfWUXitYgQIAAAQLdChjAd+tptU0KaBg3Cej2UQqo+1GmzaYJECBAgAABAtUJ6CurS4kNESBAgAABP0GjBuoS0DDWlQ+7GUZA3Q/jLAoBAgQIECBAYNkF9JXLnmHPR4AAAQJjFPAN+DFmbYn3rGFc4uR6tA0F1L3iIECAAAECBAgQ6EJAX9mFojUIECBAgEC3Agbw3XpabZMCGsZNArp9lALqfpRps2kCBAgQIECAQHUC+srqUmJDBAgQIEDAT9CogboENIx15cNuhhFQ98M4i0KAAAECBAgQWHYBfeWyZ9jzESBAgMAYBXwDfoxZW+I9axiXOLkebUMBda84CBAgQIAAAQIEuhDQV3ahaA0CBAgQINCtgAF8t55W26SAhnGTgG4fpYC6H2XabJoAAQIECBAgUJ2AvrK6lNgQAQIECBDwEzRqoC4BDWNd+bCbYQTU/TDOohAgQIAAAQIEll1AX7nsGfZ8BAgQIDBGAd+AH2PWlnjPGsYlTq5H21BA3SsOAgQIECBAgACBLgT0lV0oWoMAAQIECHQrYADfrafVNimgYdwkoNtHKaDuR5k2myZAgAABAgQIVCegr6wuJTZEgAABAgT8BI0aqEtAw1hXPuxmGAF1P4yzKAQIECBAgACBZRfQVy57hj0fAQIECIxRwDfgx5i1Jd6zhnGJk+vRNhRQ94qDAAECBAgQIECgCwF9ZReK1iBAgAABAt0KGMB362m1TQpoGDcJ6PZRCqj7UabNpgkQIECAAAEC1QnoK6tLiQ0RIECAAAE/QaMG6hLQMNaVD7sZRkDdD+MsCgECBAgQIEBg2QX0lcueYc9HgAABAmMU8A34MWZtifesYVzi5Hq0DQXUveIgQIAAAQIECBDoQkBf2YWiNQgQIECAQLcCBvDdelptkwIaxk0Cun2UAup+lGmzaQIECBAgQIBAdQL6yupSYkMECBAgQMBP0KiBugQ0jHXlw26GEVD3wziLQoAAAQIECBBYdgF95bJn2PMRIECAwBgFfAN+jFlb4j1rGJc4uR5tQwF1rzgIECBAgAABAgS6ENBXdqFoDQIECBAg0K2AAXy3nlbbpICGcZOAbh+lgLofZdpsmgABAgQIECBQnYC+srqU2BABAgQIEPATNGqgLgENY135sJthBNT9MM6iECBAgAABAgSWXUBfuewZ9nwECBAgMEYB34AfY9aWeM8axiVOrkfbUEDdKw4CBAgQIECAAIEuBPSVXShagwABAgQIdCtgAN+tp9U2KaBh3CSg20cpoO5HmTabJkCAAAECBAhUJ6CvrC4lNkSAAAECBPwEjRqoS0DDWFc+7GYYAXU/jLMoBAgQIECAAIFlF9BXLnuGPR8BAgQIjFHAN+DHmLUl3rOGcYmT69E2FFD3ioMAAQIECBAgQKALAX1lF4rWIECAAAEC3QoYwHfrabVNCmgYNwno9lEKqPtRps2mCRAgQIAAAQLVCegrq0uJDREgQIAAgXZ/gubkyZPlj//4j8vXvva18r3vfa/84Ac/KLt27SpXXHFFueqqq8pb3/rWU5bH6upqOXToUNm/f385cuRI2b59e7nkkkvKvn37pvdv3bpVWW1CQMO4CTy3jlZA3Y82dTZOgAABAgQIEKhKQF9ZVTpshgABAgQITAWa/Ab8ZPj+4IMPlk9+8pPlf//v/13e//73l7e//e3lT//0T6eD+A996EPlX/2rf1X+2l/7a+vKZDJ8v/POO8vNN99czjrrrHL++eeXEydOlMcee2z6n++4445y/fXXl23btimvBQU0jAvCuW3UAup+1OmzeQIECBAgQIBANQL6ympSYSMECBAgQOBVgSYH8JNvvu/du7ccPXq0/Jt/82/K3/k7f6ds2bKlvPjii+W3fuu3yr/4F/+ifO5znyu33357WVlZeRXrwIED5dprry0XX3xxuffee8s555xTJsP8J554otxwww3lhz/8YbnvvvvKzp07ldiCAhrGBeHcNmoBdT/q9Nk8AQIECBAgQKAaAX1lNamwEQIECBAg0O4AfjIwnwzWv/SlL5WvfOUr5TOf+cx0+L7259lnny1XXnll+elPf1omA/dzzz13+q+ef/75cs0110y/7X7w4MFy4YUXriujhx9+uFx++eXl6quvnn5L/rWDe/U2u4CGcXYrVy6PgLpfnlx6EgIECBAgQIBAUkBfmdQXmwABAgQInFqguW/AHzt2rNx9993lkUceKV/+8pfLBRdcsE7mf/2v/zUdwH//+9+fDtonPzMz+fPkk0+WPXv2lEsvvXT67ffJT8689s9zzz1XPvrRj06/VX///fdPvx3vz/wCGsb5zdwxfgF1P/4cegICBAgQIECAQA0C+soasmAPBAgQIEBgvUBzA/jTFcDaz9P80i/9UvnWt75VfvEXf3F6y+Q34yc/W3PLLbdM/3ntt+Yn/34y2J98m/4b3/hGefTRR/0MzemgN/j3GsYF4dw2agF1P+r02TwBAgQIECBAoBoBfWU1qbARAgQIECDwqoAB/CsUx48fL4cPHy433XTT9NvvX//618tHPvKRVwftk2/Nf/azny133XXXdNB+qj+33nrr9C9o/c53vjP9Fr0/8wtoGOc3c8f4BdT9+HPoCQgQIECAAAECNQjoK2vIgj0QIECAAIH1As0P4F/7zfUJzeSnY+65557y4Q9/uGzduvVVrVmG67NcowDfXEDDqEJaFFD3LWbdMxMgQIAAAQIEuhfQV3ZvakUCBAgQILBZgeYH8P/n//yf8rnPfa78+Z//eZn8jvsf/dEflV/4hV8ot912W/mn//Sflm3btk2NZxmuz3LNZhO27PdrGJc9w57vVALqXl0QIECAAAECBAh0IaCv7ELRGgQIECBAoFuB5gfwr+V8+eWXy+///u+X3/iN3yj//b//9/Kv//W/nv7uuwF8t0X3ZqtpGIezFqkeAXVfTy7shAABAgQIECAwZgF95ZizZ+8ECBAgsKwCBvCnyOy///f/vvyjf/SPyuWXX172799f/tJf+kvTv1z1+uuvn/42/HXXXXfKelj7BvyBAwfKFVdcMXfNPPnkk3Pfs2w3vOcL+wZ5pGd+83cGiSMIgVkE1P0sSq4hQIAAAQIECBA4nYC+8nRC/f/7M57983L24f9cdnz/v5Utq6udBDy5slKO/fW/WV7Y/Svl+Lv/aidrWoQAAQJjE7jgggvGtuVX92sAf4rUPfXUU9MB+lvf+tZy//33T38X/sEHH5x+G/6WW26Z/rNly5Z1d772t+QfffTRsnPnzrmLwgC+FA3j3GXjhiUQUPdLkESPQIAAAQIECBCoQEBfmU3CZPj+rt/+rbLlxIleNnJy+/byo1//DUP4XnQtSoBA7QIG8LVn6DX7+7M/+7PyhS98obzwwgvld3/3d8u73/3uN+z++9//fvnH//gfl3e9613TAfw73/nOMhmO79mzp1x66aXl3nvvLWeddda6+5599tly5ZVXluPHj786tB8RSzVb9X8yWU0qbGRAAXU/ILZQBAgQIECAAIElFtBXZpP7wm1fLKuHH+l1Eyu7Lytn33R7rzEsToAAAQLdCjT3Dfif/vSn5ZOf/GT59re/Xb773e+WX/u1X1snevLkyenPzlx77bXlU5/6VLnzzjvLyspKef7558s111xTHnvssXLw4MFy4YUXrrvv4Ycfnv5kzdVXX/3qPd2mqo3VNIxt5NlTrhdQ9yqCAAECBAgQIECgCwF9ZReKi6/x4z27y8ljRxdfYIY7t+w4s7zjocMzXOkSAgQIEKhFoLkB/AT+937v98rHPvax8r73va987WtfKx/4wAemPymzurpa/u2//bflpptumubnvvvuW/dTMpPfdp8M5i+++OJyzz33lPe+971lMrB/4oknyg033FCeeeaZMrlm8u/9WUxAw7iYm7vGLaDux50/uydAgAABAgQI1CKgr8xmgn/WX3QCBAjUKtDkAP6ll14qd999d5n8pamTb8S///3vL29/+9vLn/7pn5Yf/OAH0998v+uuu8o//If/cN1vvb/44ovljjvumP4z+Qma888/v5w4cWL6rfjJf57895O/qHXbtm215rv6fWlYqk+RDfYgoO57QLUkAQIECBAgQKBBAX1lNun8s/6iEyBAoFaBJgfwk2S8/PLL5fHHH5/+Dvz3vve96eB9Moif/CTNVVddVd7znvecMmeTb8kfOnRo+jM1R44cKdu3by+XXHJJ2bdvX9m1a1fZunVrrbkexb40LKNIk012LKDuOwa1HAECBAgQIECgUQF9ZTbx/LP+ohMgQKBWgWYH8LUmpPV9aVhar4A2n1/dt5l3T02AAAECBAgQ6FpAX9m16Hzr8Z/Py9UECBBoRcAAvpVMj+Q5NSwjSZRtdiqg7jvltBgBAgQIECBAoFkBfWU29fyz/qITIECgVgED+Foz0+i+NCyNJr7xx1b3jReAxydAgAABAgQIdCSgr+wIcsFl+C8I5zYCBAgsuYAB/JIneGyPp2EZW8bstwsBdd+FojUIECBAgAABAgT0ldka4J/1F50AAQK1ChjA15qZRvelYWk08Y0/trpvvAA8PgECBAgQIECgIwF9ZUeQCy7Df0E4txEgQGDJBQzglzzBY3s8DcvYMma/XQio+y4UrUGAAAECBAgQIKCvzNYA/6y/6AQIEKhVwAC+1sw0ui8NS6OJb/yx1X3jBeDxCRAgQIAAAQIdCegrO4JccBn+C8K5jQABAksuYAC/5Ake2+NpWMaWMfvtQkDdd6FoDQIECBAgQIAAAX1ltgb4Z/1FJ0CAQK0CBvC1ZqbRfWlYGk1844+t7hsvAI9PgAABAgQIEOhIQF/ZEeSCy/BfEM5tBAgQWHIBA/glT/DYHk/DMraM2W8XAuq+C0VrECBAgAABAgQI6CuzNcA/6y86AQIEahUwgK81M43uS8PSaOIbf2x133gBeHwCBAgQIECAQEcC+sqOIBdchv+CcG4jQIDAkgsYwC95gsf2eBqWsWXMfrsQUPddKFqDAAECBAgQIEBAX5mtAf5Zf9EJECBQq4ABfK2ZaXRfGpZGE9/4Y6v7xgvA4xMgQIAAAQIEOhLQV3YEueAy/BeEcxsBAgSWXMAAfskTPLbH07CMLWP224WAuu9C0RoECBAgQIAAAQL6ymwN8M/6i06AAIFaBQzga81Mo/vSsDSa+MYfW903XgAenwABAgQIECDQkYC+siPIBZfhvyCc2wgQILDkAgbwS57gsT2ehmVsGbPfLgTUfReK1iBAgAABAgQIENBXZmuAf9ZfdAIECNQqYABfa2Ya3ZeGpdHEN/7Y6r7xAvD4BAgQIECAAIGOBPSVHUEuuAz/BeHcRoAAgSUXMIBf8gSP7fE0LGPLmP12IaDuu1C0BgECBAgQIECAgL4yWwP8s/6iEyBAoFYBA/haM9PovjQsjSa+8cdW940XgMcnQIAAAQIECHQkoK/sCHLBZfgvCOc2AgQILLmAAfySJ3hsj6dhGVvG7LcLAXXfhaI1CBAgQIAAAQIE9JXZGuCf9RedAAECtQoYwNeamUb3pWFpNPGNP7a6b7wAPD4BAgQIECBAoCMBfWVHkAsuw39BOLcRIEBgyQUM4Jc8wWN7PA3L2DJmv10IqPsuFK1BgAABAgQIECCgr8zWAP+sv+gECBCoVcAAvtbMNLovDUujiW/8sdV94wXg8QkQIECAAAECHQnoKzuCXHAZ/gvCuY0AAQJLLmAAv+QJHtvjaVjGljH77UJA3XehuNgaLz39VDl64Fvl+ONHysljRxdb5HV3bdlxZjnjop3lzL1XlW3nntfJmhYhQIAAAQIECMwioK+cRam/a/j3Z2tlAgQIjFnAAH7M2VvCvWtYljCpHum0Aur+tES9XDAZvv/k058oJ1dXe1l/y8pKedtX9xvC96JrUQIECBAgQOBUAvrKbF3wz/qLToAAgVoFDOBrzUyj+9KwNJr4xh9b3WcK4IXbvlhWDz/Sa/CV3ZeVs2+6vdcYFidAgAABAgQIrAnoK7O1wD/rLzoBAgRqFTCArzUzje5Lw9Jo4ht/bHWfKYAf79nd2c/ObPQEk5+jecdDhzMPKCoBAgQIECDQnIC+Mpty/ll/0QkQIFCrgAF8rZlpdF8alkYT3/hjq/tMAXDPuItKgAABAgQI9Cegv+nPdpaV+c+i5BoCBAi0J2AA317Oq35iDUvV6bG5ngTUfU+wp1mWe8ZdVAIECBAgQKA/Af1Nf7azrMx/FiXXECBAoD0BA/j2cl71E2tYqk6PzfUkoO57gjWAz8CKSoAAAQIECMQE9JUx+mlg/ll/0QkQIFCrgAF8rZlpdF8alkYT3/hjq/tMAXDPuItKgAABAgQI9Cegv+nPdpaV+c+i5BoCBAi0J2AA317Oq35iDUvV6bG5ngTUfU+wp1mWe8ZdVAIECBAgQKA/Af1Nf7azrMx/FiXXECBAoD0BA/j2cl71E2tYqk6PzfUkoO57gjWAz8CKSoAAAQIECMQE9JUx+mlg/ll/0QkQIFCrgAF8rZlpdF8alkYT3/hjq/tMAXDPuL826ktPP1WOHvhWOf74kXLy2NFONrRlx5nljIt2ljP3XlW2nXteJ2tahAABAgQIjEVAf5PNFP+sv+gECBCoVcAAvtbMNLovDUujiW/8sdV9pgC4Z9zXok6G7z/59CfKydXVXjayZWWlvO2r+w3he9G1KAECBAjUKqC/yWaGf9ZfdAIECNQqYABfa2Ya3ZeGpdHEN/7Y6j5TANwz7mtRX7jti2X18CO9bmJl92Xl7Jtu7zWGxQkQIECAQE0C+ptsNvhn/UUnQIBArQIG8LVmptF9aVgaTXzjj63uMwXAPeO+FvXHe3Z39rMzGz3J5Odo3vHQ4eyDik6AAAECBAYU0N8MiH2KUPyz/qITIECgVgED+Foz0+i+NCyNJr7xx1b3mQLgnnFfi8o/6y86AQIECCyngM/XbF75Z/1FJ0CAQK0CBvC1ZqbRfWlYGk1844+t7jMFwD3jbgCfdRedAAECBJZbQH+TzS//rL/oBAgQqFXAAL7WzDS6Lw1Lo4lv/LHVfaYAuGfcDeCz7qITIECAwHIL6G+y+eWf9RedAAECtQoYwNeamUb3pWFpNPGNP7a6zxQA94y7AXzWXXQCBAgQWG4B/U02v/yz/qITIECgVgED+Foz0+i+NCyNJr7xx1b3mQLgnnE3gM+6i06AAAECyy2gv8nml3/WX3QCBAjUKmAAX2tmGt2XhqXRxDf+2Oo+UwDcM+4G8Fl30QkQIEBguQX0N9n88s/6i06AAIFaBQzga81Mo/vSsDSa+MYfW91nCoB7xt0APusuOgECBAgst4D+Jptf/ll/0QkQIFCrgAF8rZlpdF8alkYT3/hjq/tMAXDPuBvAZ91FJ0CAAIHlFtDfZPPLP+svOgECBGoVMICvNTON7kvD0mjiG39sdZ8pAO4ZdwP4rLvoBAgQGFLgpaefKkcPfKscf/xIOXnsaCeht+w4s5xx0c5y5t6ryrZzz+tkzWVaRH+TzSb/rL/oBAgQqFXAAL7WzDS6Lw1Lo4lv/LHVfaYAuGfcDeCz7qITIEBgKIHJ8P0nn/5EObm62kvILSsr5W1f3W8I/zpd/U0v5TbzovxnpnIhAQIEmhIwgG8q3fU/rIal/hzZYfcC6r5701lW5D6LUn/X8O/P1soECBCoQeCF275YVg8/0utWVnZfVs6+6fZeY4xtcZ+v2Yzxz/qLToAAgVoFDOBrzUyj+9KwNJr4xh9b3WcKgHvGfS0q/6y/6AQIEOhb4Md7dnf2szMb7XXyczTveOhw348yqvV9vmbTxT/rLzoBAgRqFTCArzUzje5Lw9Jo4ht/bHWfKQDuGXcD+Ky76AQIEBhKwOfsUNLr43DPuOtvsu6iEyBAoHYBA/jaM9TY/jSMjSXc404F1H2mELhn3L2gZt1FJ0CAwFACPmeHkjaAz0ifOqq6rykb9kKAAIF6BAzg68mFnRhEqoFGBTTqmcRzz7gbwGfdRSdAgMBQAj5nh5I2gM9IG8DX5G4vBAgQqF3AAL72DDW2P416Ywn3uFMBdZ8pBO4ZdwP4rLvoBAgQGErA5+xQ0gbwGWkD+Jrc7YUAAQK1CxjA156hxvanUW8s4R7XAD5YA86bIL7/j6csvugECBAYQMDn7ADIpwjBPeO+FpV/1l90AgQI1CpgAF9rZhrdl4al0cQ3/tjqPlMA3DPuXlCz7qITIEBgKAGfs0NJr4/DPeOuv8m6i06AAIHaBQzga89QY/vTMDaWcI87FVD3mULgnnH3gpp1F50AAQJDCficHUraAD4jfeqo6j6XjZeefqocPfCtcvzxI+XksaOdbGTLjjPLGRftLGfuvapsO/e8Tta0CAECbQoYwLeZ92qfWsNSbWpsrEcBdd8j7psszT3jbgCfdRedAAECQwn4nB1K2gA+I20AX5P7ZPj+k09/opxcXe1lW1tWVsrbvrrfEL4XXYsSaEPAAL6NPI/mKTXqo0mVjXYooO47xJxjKe5zYPVwKf8eUC1JgACBigSc85lkcM+4r0Xln/F/4bYvltXDj/QafGX3ZeXsm27vNYbFCRBYXgED+OXN7SifTMMyyrTZ9CYF1P0mARe8nfuCcB3dxr8jSMsQIECgUgHnfCYx3DPuBvBZ9x/v2d3Zz85s9CSTn6N5x0OHsw8qOgECoxUwgB9t6pZz4xrG5cyrp3pzAXWfqRDuGXcvqFl30QkQIDCUgM/ZoaTXx+GecdffcM8KiE6AQO0CBvC1Z6ix/WkYG0u4x50KqPtMIXDPuHtBzbqLToAAgaEEfM4OJW0An5E+dVR1n8kG94y7qAQIzC5gAD+7lSsHEPDBOQCyENUJqPtMSrhn3A3gs+6iEyBAYCgBn7NDSRvAZ6QN4LnXJGAvBAjULmAAX3uGGtufRr2xhHvcqYC6zxQC94y7AXzWXXQCBAgMJeBzdihpA/iMtAE895oE7IUAgdoFDOBrz1Bj+9OoN5Zwj2sAH6wB500Q3//HUxZfdAIECAwg4HN2AORThOCecV+Lyj/jzz3jLioBArMLGMDPbuXKAQR8cA6ALER1Auo+kxLuGXcvqFl30QkQIDCUgM/ZoaTXx+GecdffcM8KiE6AQO0CBvC1Z6ix/WkY8wl/6emnytED3yrHHz9STh472smGtuw4s5xx0c5y5t6ryrZzz+tkzWVaRN1nssk94+4FNesuOgECBIYS8Dk7lLQBfEb61FHVfSYb3DPuohIgMLuAAfzsVq4cQMAH5wDIbxJiMnz/yac/UU6urvaykS0rK+VtX91vCP86XXXfS7mddlHupyXq9QL+vfJanAABAnEB53wmBdwz7mtR+Wf8uWfcRSVAYHYBA/jZrVw5gIAPzgGQ3yTEC7d9sawefqTXTazsvqycfdPtvcYY2+LqPpMx7hl3L6hZd9EJECAwlIDP2aGk18fhnnHX33DPCohOgEDtAgbwtWeosf1pGLMJ//Ge3Z397MxGTzL5OZp3PHQ4+6CVRVf3mYRwz7h7Qc26i06AAIGhBHzODiVtAJ+RPnVUdZ/JBveMu6gECMwuYAA/u5UrBxDwwTkA8puE4J/x5849I5CNqu6z/qITIECgbwHnfN/CBsAZ4TePqu4zWT5eh5MAACAASURBVOGecReVAIHZBQzgZ7dy5QACPjgHQDaAzyKfIrq6z6SEe8Z9LSr/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5gAF97hhrbn0Y9m3D+GX/u3DMC2ajqPusvOgECBPoWcM73LWwAnxE2gOdeo4A9ESBQu4ABfO0Zamx/GvVswvln/Llzzwhko6r7rL/oBAgQ6FvAOd+3sAF8RtgAnnuNAvZEgEDtAgbwtWeosf1p1LMJ55/x5849I5CNqu6z/qITIECgbwHnfN/CBvAZYQN47jUK2BMBArULGMDXnqHG9qdRzyacf8afO/eMQDaqus/6i06AAIG+BZzzfQsbwGeEDeC51yhgTwQI1C7Q7AD+5ZdfLo8//nj53d/93fK9732v/OAHPyjnnHNOufTSS8sNN9xQ/vbf/ttly5Ytb8jf6upqOXToUNm/f385cuRI2b59e7nkkkvKvn37yq5du8rWrVtrz3nV+9OoZ9PDP+PPnXtGIBtV3Wf9RSdAgEDfAs75voUN4DPCBvDcaxSwJwIEahdocgD/0ksvlbvvvrvceuut5ac//Wl5//vfX975zneW5557rvzRH/1ROeuss8odd9xRrr/++rJt27ZXczgZvt95553l5ptvnl5z/vnnlxMnTpTHHntsw3tqL4Da9qdRz2aEf8afO/eMQDaqus/6i06AAIG+BZzzfQsbwGeEDeC51yhgTwQI1C7Q5AD+4YcfLpdffnl53/veV772ta+VD3zgA9Nvu0++Ff+f/tN/Kp/85CfL8ePHy4EDB8rFF1/8ag4n//naa6+d/nf33nvv9BvzJ0+eLE888cT0W/M//OEPy3333Vd27txZe96r3Z9GPZsa/hl/7twzAtmo6j7rLzoBAgT6FnDO9y1sAJ8RNoDnXqOAPREgULtAcwP4yWD9n/2zfzb9Bvx3v/vd8mu/9mvrcjQZqE9+XmYyaP/n//yfT78l/5a3vKU8//zz5Zprrpl+2/3gwYPlwgsvXHff2lD/6quvnn5LfmVlpfbcV7k/jXo2Lfwz/ty5ZwSyUdV91l90AgQI9C3gnO9b2AA+I2wAz71GAXsiQKB2geYG8JNB+uc///ny1FNPTX///bzzzntDjia/7f7BD36wXHfdddNB/Y4dO8qTTz5Z9uzZM/2N+Mm33yc/QfPaP5Ofr/noRz9ajh49Wu6///7pt+P9mV9Aoz6/WZd38O9Sc/a1uM9u1eWV3LvUnH8t/vObuYMAAQJjEnDOZ7LFPeO+FpV/xp97xl1UAgRmF2huAD8LzSOPPFI+9KEPrRvAP/jgg2Xv3r3llltumf7z+r+g9dixY+Uzn/lM+cY3vlEeffRRP0MzC/QprvHBuSBcR7fx7whyzmW4zwnW0eXcO4JccBn+C8K5jQABAiMRcM5nEsU9424Azz0rIDoBArULGMC/LkOTv2j1xhtvLPfcc8/0p2gmPzsz+TP5JvxnP/vZctddd00H7af6M/m5mslf0Pqd73ynXHnllbXnvsr9aRizaeGf8efOPSOQjarus/6iEyBAoG8B53zfwqden3vG3QCee1ZAdAIEahcwgH9Nhia///7AAw+U66+/fvoXs377298uv/RLvzS9Ypbh+izX1F4Q6f1pGLMZ4J/x5849I5CNqu6z/qITIECgbwHnfN/CBvAZ4TePqu4zWeGecReVAIHZBQzgX7GaDN//w3/4D9NvuU/+fPOb3yy7du16VXKW4fos18yemjav9MGZzTv/jD937hmBbFR1n/UXnQABAn0LOOf7FjaAzwgbwHOvUcCeCBCoXcAAvpTy0ksvlfvuu286fJ/85aq/8zu/U/7e3/t7637nfZbh+izX1F4Q6f1p1LMZ4J/x5849I5CNqu6z/qITIECgbwHnfN/CBvAZYQN47jUK2BMBArULND+An/zlqV/5ylfKnXfeWd797neXr3/969Nvvr/+L1md/OWqk5+mmfz766677pR5XRvAHzhwoFxxxRVz5/7JJ5+c+55lu+E9X9g3yCM985u/M0icsQXhn8kYd+4ZgWxUdZ/1F50AAQJ9Czjn+xY+9frcM+5rUfln/Lln3EUlMLTABRdcMHTIzuI1PYB/7rnnyuc+97npb73v3LmzTIbsf+Nv/I1T4j744INl79695ZZbbpn+8/oB/WSQP/nLWSdrPProo9P15v1jAF+KD855q6bb6/l36znratxnler2Ou7des67Gv95xVxPgACBcQk45zP54p5xN4DnnhUQnUAbAgbwI8zzX/zFX5RPfvKT5fd+7/fKxz72sek34P/KX/krGz7JZDi+Z8+ecumll5Z77713+lM1r/3z7LPPliuvvLIcP3683H///eWcc84ZoUp+y/5PVbM54J/x5849I5CNqu6z/qITIECgbwHnfN/Cp16fe8Z9LSr/jD/3jLuoBAjMLtDkN+B/9KMfTX9GZjJ8v+GGG8rtt9/+hoH66wmff/75cs0115THHnusHDx4sFx44YXrLnn44YfL5ZdfXq6++urpMH9lZWX2LLjyVQEfnNli4J/x5849I5CNqu6z/qITIECgbwHnfN/CBvAZ4TePqu4zWeGecReVAIHZBZobwP/sZz8rd911V7nxxhvLr//6r0+H5W9961tnEpv8tvu1115bLr744nLPPfeU9773veXkyZPliSeemA7yn3nmmTK5ZvLv/VlMwAfnYm5d3cW/K8n51uE+n1dXV3PvSnKxdfgv5uYuAgQIjEXAOZ/JFPeM+1pU/hl/7hl3UQkQmF2guQH8U089Nf0LUv/rf/2vp1WafEv+7rvvLjt27Jhe++KLL5Y77rhj+s/kJ2jOP//8cuLEiem34if/efLfT/6i1m3btp12bRecWsAHZ7Yy+Gf8uXPPCGSjqvusv+gECBDoW8A537ew96mM8JtHVfeZrHDPuItKgMDsAs0N4P/jf/yP5R/8g38wk9DrB/CTm1ZXV8uhQ4fK/v37y5EjR8r27dvLJZdcUvbt21d27dpVtm7dOtPaLtIw1lgDGpdMVrhzzwhko6r7rL/oBAgQ6FvAOd+3sPepjLABPPcaBeyJAIHaBZobwNeekNb3p1HPVgD/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1l90AgQI9C3gnO9b2AA+I2wAz71GAXsiQKB2AQP42jPU2P406tmE88/4c+eeEchGVfdZf9EJECDQt4Bzvm9hA/iMsAE89xoF7IkAgdoFDOBrz1Bj+9OoZxPOP+PPnXtGIBtV3Wf9RSdAgEDfAs75voUN4DPCBvDcaxSwJwIEahcwgK89Q43tT6OeTTj/jD937hmBbFR1n/UXnQABAn0LOOf7FjaAzwgbwHOvUcCeCBCoXcAAvvYMNbY/jXo24fwz/ty5ZwSyUdV9zv+lp58qRw98qxx//Eg5eexoJxvZsuPMcsZFO8uZe68q2849r5M1LUKAwLgFnPOZ/HHPuK9F5Z/x555xn0TVV+bsRR6XgAH8uPK19Lv1wZlNMf+MP3fuGYFsVHWf8Z+8JP3k058oJ1dXe9nAlpWV8rav7jeE70XXogTGJeCcz+SLe8bdAJ57ViATXV+ZcRd1nAIG8OPM29LuWsOYTS3/jD937hmBbFR1n/F/4bYvltXDj/QafGX3ZeXsm27vNYbFCRCoX8A5n8kR94y7ATz3rEAmur4y4y7qOAUM4MeZt6XdtYYxm1r+GX/u3DMC2ajqPuP/4z27O/vZmY2eYPJzNO946HDmAUUlQKAaAed8JhXcM+4G8NyzApno+sqMu6jjFDCAH2felnbXGsZ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pZ21w7wbGr5Z/y5c88IZKOq+4w/94y7qARaFHDeZLLOPeNuAM89K5CJ7rzJuIs6TgED+HHmbWl37QDPppZ/xp8794xANqq6z/hzz7iLSqBFAedNJuvcM+4G8NyzApnozpuMu6jjFDCAH2felnbXDvBsavln/Llzzwhko6r7jD/3jLuoBFoUcN5kss49424Azz0rkInuvMm4izpOAQP4ceZtaXftAM+mln/Gnzv3jEA2qrrP+HPPuItKoEUB500m69wz7gbw3LMCmejOm4y7qOMUMIAfZ96WdtcO8Gxq+Wf8uXPPCGSjqvuMP/eMu6gEWhRw3mSyzj3jbgDPPSuQie68ybiLOk4BA/hx5m1pd+0Az6aWf8afO/eMQDaqus/4c8+4i0qgRQHnTSbr3DPuBvDcswKZ6M6bjLuo4xQwgB9n3gbZ9dM/erk88AcnyuNP/6wcO36yk5g7zthSLjr3LeUjv7y9nPuurW9Y0wHeCfPCi/BfmG5TN3LfFN/CN3NfmK6TG/l3wjj3ItznJnMDAQILCjhvFoTb5G3c/x+g99lNFtOIblf3mWRxz7iLOk4BA/hx5q33XU+alU9981hZfamfUCvbSrnn4zveMIR3gPfjPeuq/GeV6vY67t16zroa91ml+rmOfz+up1uV++mE/HsCBLoScN50JTnfOtx/7uV9dr66GfvV6j6TQe4Zd1HHKWAAP8689b7rWw+ulsN/0tP0/ZXd737ftvKlX11Z9ywO8N5T+6YB+Gf8uXPPCGSjqvuMP/eMu6gEWhRw3mSyzv3n7t5nM/WXiqruM/LcM+6ijlPAAH6ceet91x/+8tHOfnZmo81Ofo7m0OfPNIDvPZuzB/ABOrtVl1dy71Jz9rW4z27Vx5X8+1A9/ZrcT2/kCgIEuhFw3nTjOO8q3H8u5n123soZ9/XqPpM/7hl3UccpYAA/zrz1vutL7nix9xiTAL///73VAH4Q6dmC+ACdzanrq7h3LTrbetxnc+rrKv59yb75utwz7qISaFHAeZPJOvefu3ufzdRfKqq6z8hzz7iLOk4BA/hx5q33XWtYeieuMoAP0ExauHPPCGSjqvuMP/eMu6gEWhRw3mSyzt0APlN52ajqPuPPPeMu6jgFDODHmbfed20A3ztxlQF8gGbSwp17RiAbVd1n/Lln3EUl0KKA8yaTde4G8JnKy0ZV9xl/7hl3UccpYAA/zrz1vmsD+N6JqwzgAzSTFu7cMwLZqOo+48894y4qgRYFnDeZrHM3gM9UXjaqus/4c8+4izpOAQP4ceat910bwPdOXGUAH6CZtHDnnhHIRlX3GX/uGXdRCbQo4LzJZJ27AXym8rJR1X3Gn3vGXdRxChjAjzNvve/aAL534ioD+ADNpIU794xANqq6z/hzz7iLSqBFAedNJuvcDeAzlZeNqu4z/twz7qKOU8AAfpx5633XBvC9E1cZwAdoJi3cuWcEslHVfcafe8ZdVAItCjhvSnn6Ry+XB/7gRHn86Z+VY8dPdlIGO87YUi469y3lI7+8vZz7rq1vWJO7AXwnhTayRdR9JmHcM+6ijlPAAH6ceet91wbwvRNXGcAHaCYt3LlnBLJR1X3Gn3vGXVQCLQq0ft5Mhu+f+uaxsvpSP9lf2VbKPR/f8YYhfOvua9reZ/upu1pXVfeZzHDPuIs6TgED+HHmrfdda1h6J64ygA/QTFq4c88IZKOq+4w/94y7qARaFGj9vLn14Go5/Cc9Td9fKajd79tWvvSrK+vKq3V3A/gWT5tS1H0m79wz7qKOU8AAfpx5633XBvC9E1cZwAdoJi3cuWcEslHVfcafe8ZdVAItCrR+3nz4y0c7+9mZjepn8nM0hz5/pgH8KYC8z7Z16rR+3qSyzT0lL+4YBQzgx5i1AfasYRkAucIQPkAzSeHOPSOQjaruM/7cM+6iEmhRoPXzxvtUtur5Z/2Hjt76eTO091o87il5cccoYAA/xqwNsGcNywDIFYbwAZpJC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uKOWcAAfszZ63HvGpYecSteWuOSSQ537hmBbFR1n/HnnnEXlUCLAq2fN96nslXPP+s/dPTWz5uhvQ3gU+LijlnAAH7M2etx7xqWHnErXlrjkkkOd+4ZgWxUdZ/x555xF5VAiwKtnzfep7JVzz/rP3T01s+bob0N4FPi4o5ZwAB+zNnrce8alh5xK15a45JJDnfuGYFsVHWf8eeecReVQIsCrZ833qeyVc8/6z909NbPm6G9DeBT4m+M+9LTT5WjB75Vjj9+pJw8drSTjW3ZcWY546Kd5cy9V5Vt557XyZoWKcUAXhWcUkDD0mZhaFwyeefOPSOQjaruM/7cM+6iEmhRoPXzxvtUtur5Z/2Hjt76eTO0twF8Snx93Mnw/Sef/kQ5ubray4a2rKyUt311vyF8R7oG8B1BLtsyGpZly+hsz6Nxmc2p66u4dy0623rcZ3Pq6yr+fcm++brcM+6iEmhRoPXzxvtUtur5Z/2Hjt76eTO0twF8Snx93Bdu+2JZPfxIr5tZ2X1ZOfum23uN0criBvCtZHrO59SwzAm2JJdrXDKJ5M49I5CNqu4z/twz7qISaFGg9fPG+1S26vln/YeO3vp5M7S3AXxKfH3cH+/Z3dnPzmz0RJOfo3nHQ4freOCR78IAfuQJ7Gv7Gpa+ZOteV+OSyQ937hmBbFR1n/HnnnEXlUCLAq2fN96nslXPP+s/dPTWz5uhvQ3gU+Lr46r7OvIw6y4M4GeVauw6DUtjCX/lcR3gmbxz554RyEZV9xl/7hl3UQm0KND6eeN9Klv1/LP+Q0dv/bwZ2tsAPiVuAF+H/GK7MIBfzG3p79KwLH2KT/mAGpdM3rlzzwhko6r7jD/3jLuoBFoUaP288T6VrXr+Wf+ho7d+3gztbQCfEjeAr0N+sV0YwC/mtvR3aViWPsUG8BWlWMOYSQb3jLuGnXtWQHQCBIYSaP1z1vvUUJV26jj8s/5DR2/9vBnaWz+fEjeAr0N+sV0YwC/mtvR3aViWPsUG8BWlWMOYSQb3jLuGnXtWQHQCBIYSaP1z1vvUUJVmAJ+VriN66+dNKgvcU/I/j8s/6z9vdAP4ecUauV7D2EiiX/eYDvBM3rlzzwhko6r7jD/3jLuoBFoUaP288T6VrXr+Wf+ho7d+3gztvRaPe0reAD4rv1h0A/hX3F544YVyww03lB07dpS7KnPYmwAAIABJREFU7757+v+e6s/q6mo5dOhQ2b9/fzly5EjZvn17ueSSS8q+ffvKrl27ytatWxfLRGV3aVgqS8hA2/EBOhC0/4+PDDT3Ktw17Nk0OOez/qITaEmg9fPG+1S22vln/YeO3vp5M7S3fj4lvj6uuq8jD7PuwgC+lPLiiy+WO+64Y/rPddddt+EAfjJ8v/POO8vNN99czjrrrHL++eeXEydOlMcee2z6nyf3X3/99WXbtm2z+ld7nYal2tT0ujEHeK+8Gy7OnXtGIBtV3Wf8uWfcRSXQokDr5433qWzV88/6Dx299fNmaG8D+JS4AXwd8ovtovkB/A9/+MNy4403lm9/+9tTwTcbwB84cKBce+215eKLLy733ntvOeecc8rJkyfLE088Mf32/GSt++67r+zcuXOxbFR0l4alomQMuBWNy4DYrwnFnXtGIBtV3Wf8uWfcRSXQokDr5433qWzV88/6Dx299fNmaG8D+JS4AXwd8ovtotkB/LFjx8p3v/vdctttt5Wnnnqq/OIv/mL5n//zf244gH/++efLNddcM/22+8GDB8uFF164Tvzhhx8ul19+ebn66qun35JfWVlZLCOV3KVhqSQRA29D4zIw+CvhuHPPCGSjqvuMP/eMu6gEWhRo/bzxPpWtev5Z/6Gjt37eDO1tAJ8SN4CvQ36xXTQ7gJ98U/2f/JN/Un7hF36h3HTTTeVv/a2/VS677LINB/BPPvlk2bNnT7n00kun336f/OTMa/8899xz5aMf/Wg5evRouf/++6ffjh/zHw3LmLO3+N41LovbbeZO7pvRW/xe7ovbdXEn/y4U51+D+/xm7iBAYDGB1s8b71OL1U1Xd/HvSnIc67R+3qSyxD0l//O4/LP+80ZvdgA/+Rb7//gf/6N85CMfKW9/+9unf6HqBz/4wQ0H8A8++GDZu3dvueWWW6b/bNmyZZ315Bv1n/nMZ8o3vvGN8uijj47+Z2g0LPP+T2k5rneAZ/LInXtGIBtV3Wf8uWfcRSXQokDr5433qWzV88/6Dx299fNmaO+1eNxT8gbwWfnFojc7gH891+kG8HfffXf57Gc/W+66667poP1Uf2699dbpX9D6ne98p1x55ZWLZaSSuzQslSRi4G34AB0Y/JVw3LlnBLJR1X3Gn3vGXVQCLQq0ft54n8pWPf+s/9DRWz9vhvY2gE+Jr4+r7uvIw6y7MIB/Rep0A/hZhuuzXDNrYtLXaVjSGcjEd4Bzzwhkoqr3jLuGnXtWQHQCBIYSaP1z1vvUUJV26jj8s/5DR2/9vBnaWz+fEjeAr0N+sV0YwFc0gJ/8znwtf278z399kK3c+SvfXxfnPV/YN0jcZ37zdwaJM7Yg/DMZ4849I5CNqu4z/twz7qISaFGg9fPG+1S26vln/YeO3vp5M7T3WjzuKfmfx23R/4ILLsiibyK6AbwB/CnLR8Oyif9VjfjWFg/wGtLFPZMF7hl3DTv3rIDoBAgMJdD656z3qaEq7dRx+Gf9h47e+nkztLd+PiW+Pm6LdW8AX0ftbWoXp/sJmslfrnr99deXr3/969O/qPVUf9Z+gubAgQPliiuu2NR+0jf7P9lLZyAT3//pHveMQCaqes+4r0Xln/HnnnEXNS/w0tNPlaMHvlWOP36knDx2tJMNbdlxZjnjop3lzL1XlW3nntfJmsu0SOvnjfepbDXzz/oPHb3182Zob/18Snx9XHVfRx5m3YVvwL8idboB/IMPPlj27t1bbrnlluk/W7ZsWWd87Nix6V/OOhnUP/roo2Xnzp2z5qDK6zQsVaal9005wHsnPmUA7twzAtmo6j7jzz3jLmpWYDJ8/8mnP1FOrq72spEtKyvlbV/dbwj/Ot3WzxvvU738z23mRfnPTLUUF7Z+3qSSyD0l//O4/LP+80Y3gJ9xAD/5ffY9e/aUSy+9tNx7773lrLPOWmf97LPPliuvvLIcP3683H///eWcc86ZNxdVXa9hqSodg23GAT4Y9bpA3LlnBLJR1X3Gn3vGXdSswAu3fbGsHn6k102s7L6snH3T7b3GGNvirZ833qeyFcs/6z909NbPm6G91+JxT8kbwGflF4tuAD/jAP75558v11xzTXnsscfKwYMHy4UXXrhO/OGHHy6XX355ufrqq8udd95ZVlZWFstIJXdpWCpJxMDb8AE6MPgr4bhzzwhko6r7jD/3jLuoWYEf79nd2c/ObPQkk5+jecdDh7MPWln01s8b71PZguSf9R86euvnzdDeBvAp8fVx1X0deZh1FwbwMw7gJ5dNftv92muvLRdffHG55557ynvf+95y8uTJ8sQTT5QbbrihPPPMM9NrJv9+7H80LGPP4GL7d4Av5rbZu7hvVnCx+7kv5tbVXfy7kpxvHe7zebl6OQTUfSaPrbt7n8rU3VpU/ln/oaO3ft4M7W0AnxI3gK9DfrFdGMDPMYB/8cUXyx133DH9Z/ITNOeff345ceLE9Fvxk/88+e8nf1Hrtm3bFstGRXdpWCpKxoBb0bgMiP2aUNy5ZwSyUdV9xp97xl3UrIC6z/i37u59KlN3BvBZ91T01s8b7imBbFx1n/WfN7oB/BwD+Mmlq6ur5dChQ2X//v1l8he3bt++vVxyySVl3759ZdeuXWXr1q3z5qDK6zWMVaal9005wHsnPmUA7twzAtmo6j7jzz3jLmpWQN1n/Ft39z6VqTsD+Kx7Knrr5w33lEA2rrrP+s8b3QB+XrFGrtcwNpLo1z2mAzyTd+7cMwLZqOo+48894y5qVkDdZ/xbd/c+lak7A/iseyp66+cN95RANq66z/rPG90Afl6xRq7XMDaSaAP4KhLtgzOTBu4Z97Wo/DP+3DPuomYF1H3Gv3V371OZujOAz7qnord+3nBPCWTjqvus/7zRDeDnFWvkeg1jI4k2gK8i0T44M2ngnnE3gOeeFRC9RQHnfSbrrbt7n8rUnQF81j0VvfXzhntKIBtX3Wf9541uAD+vWCPXaxgbSbQBfBWJ9sGZSQP3jLsBPPesQC76S08/VY4e+FY5/viRcvLY0U42smXHmeWMi3aWM/deVbade14nay7jIs77TFZbd/c+lak7A/iseyp66+cN95RANq66z/rPG90Afl6xRq7XMDaSaAP4KhLtgzOTBu4ZdwN47lmBTPTJ8P0nn/5EObm62ssGtqyslLd9db8h/Aa6zvteyu60i7bu7n3qtCXS6wX8e+WtbvHWz5tUQrin5H8el3/Wf97oBvDzijVyvYalkUQbwFeRaB+cmTRwz7gbwHPPCmSiv3DbF8vq4Ud6Db6y+7Jy9k239xpjrIs77zOZa93d+1Sm7tai8s/6Dx299fNmaG/9fEp8fVx1X0ceZt2FAfysUo1dp2FpLOGvPK4DPJN37twzAtmo6j7jzz3j/uM9uzv72ZmNnmDyczTveOhw5gErj6ruMwlq3d37VKbuDOCz7qnorZ833FMC2bjqPus/b3QD+HnFGrlew9hIol/3mA7wTN65c88IZKOq+4w/d+4ZgWxUdZ/xb93d+1Sm7gzgs+6p6K2fN9xTAtm46j7rP290A/h5xRq5XsPYSKIN4KtItA/OTBq4Z9zXovLP+HPnnhHIRlX3Gf/W3b1PZerOAD7rnore+nnDPSWQjavus/7zRjeAn1eskes1jI0k2gC+ikT74MykgXvG3QCee1YgE915k3F33nBPCnifSuqXwj/rP3R0n7NDi/88HveMu/4m675odAP4ReWW/D4Ny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AueYI3eDwfoJm8c+eeEchGVfcZf+7cMwLZqOo+49+6u/epTN2tReWf9R86euvnzdDeBsAp8fVx1X0deZh1Fwbws0o1dp2GpbGEv/K4DvBM3rlzzwhko6r7jD937hmBbFR1n/Fv3d37VKbuDOCz7qnorZ833FMC2bjqPus/b3QD+HnFGrlew9hIol/3mA7wTN65c88IZKOq+4w/d+4ZgWxUdZ/xb93d+1Sm7gzgs+6p6K2fN9xTAtm46j7rP290A/h5xRq5XsPYSKIN4KtItA/OTBq4Z9zXovLP+HPnnhHIRlX3Gf/W3b1PZerOAD7rnore+nnDPSWQjavus/7zRjeAn1eskes1jI0k2gC+ikT74MykgXvG3QCee1YgE915k3F33nBPCnifSur7S1iz+sNH9zk7vPkkIveMu/4m675odAP4ReWW/D4N45IneIPH8wGayTt37hmBbFR1n/Hnzj0jkI2q7jP+rbt7n8rU3VpU/ln/oaO3ft4M7W0AnBJfH1fd15GHWXdhAD+rVGPXaVgaS/grj+sAz+SdO/eMQDaqus/4c+eeEchGVfcZ/9bdvU9l6s4APuueit76ecM9JZCNq+6z/vNGN4CfV6yR6zWMjST6dY/pAM/knTv3jEA2qrrP+HPnnhHIRlX3Gf/W3b1PZerOAD7rnore+nnDPSWQjavus/7zRjeAn1eskes1jI0k2gC+ikT74MykgXvGfS0q/4w/d+4ZgWxUdZ/xb93d+1Sm7gzgs+6p6K2fN9xTAtm46j7rP290A/h5xRq5XsPYSKIN4KtItA/OTBq4Z9wN4LlnBTLRnTcZd+cN96SA96mkvr+ENas/fHSfs8ObTyJyz7jrb7Lui0Y3gF9Ubsnv0zDmE/z0j14uD/zBifL40z8rx46f7GRDO87YUi469y3lI7+8vZz7rq1vWNMHaCncOym1USyi3rNp4p/x5849I5CNqu4z/q27e5/K1N1aVP5Z/6Gjt37eDO1tAJwSXx9X3deRh1l3YQA/q1Rj12lYsgmfDIE/9c1jZfWlfvaxsq2Uez6+4w1D+NYPcO791Futq7Ze7+m88M9kgDv3jEA2qrrP+Lfu7n0qU3cG8Fn3VPTWzxvuKYFsXHWf9Z83ugH8vGKNXK9hzCb61oOr5fCf9DR9f+XRdr9vW/nSr66se9DWD3Du2bofOnrr9T609+vj8c9kgDv3jEA2qrrP+Lfu7n0qU3cG8Fn3VPTWzxvuKYFsXHWf9Z83ugH8vGKNXK9hzCb6w18+2tnPzmz0JJOfozn0+TMN4F8jwD1b90NH17AMLb4+Hv+MP3fuGYFsVHWf8W/d3ftUpu4M4LPuqeitnzfcUwLZuOo+6z9vdAP4ecUauV7DmE00/4w/94x7KqqGJSX/87j8M/7cuWcEslHVfca/dXd9ZabuDOCz7qnorZ833FMC2bjqPus/b3QD+HnFGrlew5hNNP+MP/eMeyqqhiUlbwCflFf3GX3uGfe1qPwz/q276yszdWcAn3VPRW/9vOGeEsjGVfdZ/3mjG8DPK9bI9RrGbKL5Z/y5Z9xTUTUsKXkD+KS8us/oc8+4G8BzTwroK5P6pfDP+g8d3efs0OL6+Yz4+qjqvoYszL4HA/jZrZq6UsOSTTf/jD/3jHsqqoYlJa9hT8qr+4w+94y7ATz3pIC+MqlvAJ/VHz66z9nhzScRuWfc9TdZ90WjG8AvKrfk92kYswnmn/HnnnFPRdUwpuQN4JPy6j6jzz3j7gWVe1JAX5nUN4DP6g8f3efs8OYG8Bnz10ZV9/kczLMDA/h5tBq6VsOYTTb/jD/3jHsqqoYlJW8An5RX9xl97hl3A3juSQF9ZVLfAD6rP3x0n7PDmxvAZ8wN4PPui+7AAH5RuSW/T8OYTTD/jD/3jHsqqkY9JW8An5RX96U8/aOXywN/cKI8/vTPyrHjJztJx44ztpSLzn1L+cgvby/nvmvrG9bk3gnzwovwX5huUze27q6v3FT5bPpm/psmXHgBn7ML043uxtbP+XTC+KczMF98A/j5vJq5WsOSTTX/jD/3jHsqqoYlJW8An5Rvve4nQ4FPffNYWX2pnyysbCvlno/veMMQvnX3frRnX5X/7FZdXtm6u76yy2qafy3+85t1cYfP2S4Ux7NG6+d8OlP80xmYL74B/HxezVytYcmmmn/Gn3vGPRVVw5KSN4BPyrde97ceXC2H/6Sn6fsrid39vm3lS7+6si7Nrbsna34Sm38mA6276yszdbcWlX/G3+dsxj0VtfVzPuW+Fpd/OgPzxTeAn8+rmas1LNlU88/4c8+4p6JqWFLyBvBJ+dbr/sNfPtrZz85slMfJz9Ec+vyZBvDJQn9d7NbrPpWK1t31lanK+3lc/hl/n7MZ91TU1s/5lLsBfFp+sfgG8Iu5Lf1dGpZsivln/Lln3FNRNYwpeQP4pHzrde+cT1ZfLnbrdZ+Sb93deZOqPAP4pLy6T+oPH7v1c3548fUR+aczMF98A/j5vJq52gdnNtX8M/7cM+6pqBqWlLwBfFK+9bp3zierLxe79bpPybfu7rxJVZ4BfFJe3Sf1h4/d+jk/vLgBfNp8M/EN4Dejt8T3+uDMJpd/xp97xj0VVcOYkjeAT8q3XvfO+WT15WK3Xvcp+dbdnTepyjOAT8qr+6T+8LFbP+eHFzeAT5tvJr4B/Gb0lvheH5zZ5PLP+HPPuKeiahhT8gbwSfnW6945n6y+XOzW6z4l37q78yZVeQbwSXl1n9QfPnbr5/zw4gbwafPNxDeA34zeEt/rgzObXP4Zf+4Z91RUDWNK3gA+Kd963Tvnk9WXi9163afkW3d33qQqzwA+Ka/uk/rDx279nB9e3AA+bb6Z+Abwm9Fb4nt9cGaTyz/jzz3jnoqqYUzJG8An5Vuve+d8svpysVuv+5R86+7Om1TlGcAn5dV9Un/42K2f88OLG8CnzTcT3wB+M3pLfK8Pzmxy+Wf8uWfcU1E1jCl5A/g1+ad/9HJ54A9OlMef/lk5dvxkJwnZccaWctG5bykf+eXt5dx3bX3Dmq3XvXO+kzIb3SKt1/0kYc6b4cvWeTO8+Wsj8s/4c8+4p6L6fE3Je5/Kyi8W3QB+Mbelv8sHZzbF/DP+3DPuqagaxpS8hnFtGPapbx4rqy/1k4eVbaXc8/EdbxjCt173zvl+6q32VVuv+8nw3XkzfJU6b4Y3N4DPmk+iq/t8DobcQeufr0NanyoW/3QG5otvAD+fVzNX++DMppp/xp97xj0VVcOSkjeAnwjcenC1HP6Tnqbvr6R29/u2lS/96sq6RLde98757P/uU9Fbr3vnTabynDcZ97Wo/DP+3DPuqaitf76m3Nfi8k9nYL74BvDzeTVztQ/ObKr5Z/y5Z9xTUTUsKXkD+InAh798tLOfndkok5Ofozn0+TMN4F8j4JzP/u8+Fb318955k6k8503G3QCee58C7/zeH/a5/OjWbv3zNZ0w/ukMzBffAH4+r2au1jBmU80/4889456KqmFJyRvATwScN5n6455xT0dt/bxX95kK5J5xN4Dn3qeAAfx63dY/X/ustVnW5j+LUj3XGMDXk4uqdqJhzKaDf8afe8Y9FVXDkpI3gDeAz9Wecz5nn4zc+nmv7jPVxz3jbgDPvU8BA3gD+D7ra961W+9v5vVKX28An85ApfE1jNnE8M/4c8+4p6JqWFLyBvAG8Lnac87n7JORWz/v1X2m+rhn3A3gufcpYABvAN9nfc27duv9zbxe6esN4NMZqDS+hjGbGP4Zf+4Z91RUDUtK3gDeAD5Xe875nH0ycuvnvbrPVB/3jLsBPPc+BQzgDeD7rK951269v5nXK329AXw6A5XG1zBmE8M/4889456KqmFJyRvAG8Dnas85n7NPRm79vFf3merjnnE3gOfep4ABvAF8n/U179qt9zfzeqWvN4BPZ6DS+BrGbGL4Z/y5Z9xTUTUsKXkDeAP4XO0553P2ycitn/fqPlN93DPuBvDc+xQwgDeA77O+5l279f5mXq/09Qbwc2ZgdXW1HDp0qOzfv78cOXKkbN++vVxyySVl3759ZdeuXWXr1q1zrljn5RrGbF74Z/y5Z9wnUZ/+0cvlgT84UR5/+mfl2PGTnWxkxxlbykXnvqV85JcuCrN5AAAgAElEQVS3l3Pf9cazWcPy/5j5d1Jycy3ivJmLq7OLuXdGOaqFWj/v1X2mXLln3A3gufcpYABvAL9RfXmf6vN/ecuxtgH8HHmcDN/vvPPOcvPNN5ezzjqrnH/++eXEiRPlsccem/7nO+64o1x//fVl27Ztc6xa56Uaxmxe+Gf8uWfcJ83Kp755rKy+1E/8lW2l3PPxHW8Ywrc+kFnT5t9P3Z1uVefN6YT6+ffc+3GtfdXWz/v/n70zAdeqLNf/0qNJZg5HM+cUtIOSMoioTIJgCIKhIDidFAyVTDNzyhxKK4/haaBswhSHNCk9pDimYYloDgihHMMxHI/Z0czI5N/xf/3efLbvXnutb71rfevb397fut/r4gL2XtN3v+/3rOe9n+e5H6375qxQ4d4c3EXAC/dGIiACXgR80vrSfqqR37rWubYI+Bxz+dOf/jQ69thjo+HDh0eXXHJJ9JGPfCR65513ooceeig68cQTo5dffjn6yU9+Eg0ZMiTHVbvmoXIYmzsvwr85+Av35uB+wfy/R3evaBD7/u5HGrHLOtE5E9dr9wGrTsgYGMK/Oete9ka4NwIBEQPJqFbd3sveNOLbln1N4Z6NUSOPEP6NRDf92sK9Obg3665Vf79qP9Wsldc97ysCPnDeXnvtteiYY45x2e7z58+PBg0a1O7MO+64I5o8eXI0bdo0lyW/3nrtiZ7A23SZw/TibO5UCP/m4C/cm4P7+ItXlyY7k/YJkKNZcOr6IuATABL+zVn3sjfCvREIiIAXAZ+EgOxNI75t2dcU7tkYNfII4d9IdEXANwfdrndXEfD/nBPtp7re2uyKTyQCPnBWHn744WjChAnR6NGjXfY7kjP++OMf/xgdfvjh0erVq6NrrrnGZcd35yGHpbmzJ/ybg79wF+6NQKCrE2Ja942Y9exrCvdsjBpxhHBvBKpd/5pVJwi07puzRoV7c3C3uwr/5uAv3JuDe7PuWvX3q+xNs1Ze97yvCPjAebvuuuuiQw89NDrvvPPcn7XWWqvdmX/729+iz33uc9EPf/jDaNGiRd1ehkYvzsCF0aDDhH+DgM24rHAX7o1AQAT8P1G966wPtIO36g677E0jvm3Z1xTu2Ri14hGyN3/tlGmVnW8Ps+xNpyy71JsI/+bgL9ybg3uz7lr196sI+GatvO55XxHwgfP2zW9+MzrllFOib3zjG45oTxoXXHCBa9B69dVXR0cccUTglbvmYXpxNndehH9z8Bfuwr0RCIiAFwGftK5kbxrxbcu+pnDPxqgVj6g6QaB135xVLdybg7sIMeHeSAS6ul/fyM+edO2qv19lbzp7xXXv+4mAD5y/EHI95JjA2zX9MDmMzZ0C4d8c/IW7cG8EAl3dUde6b8SsZ19TuGdj1IgjhHsjUO3616w6QaB135w1Ktybg7sIMeHeSAS6ul/fyM8uAj4dXdn7zl553fN+IuAD5y2EXA85ptbtBg4cGPg0jT9so4N/3fibRFH05xv2aXefWzdeu1PuO/b1/+uU+xS9ifAvilx95wn3+vArerZwL4pcOecJ/3JwzHsV4Z4XsXKOF+7l4NjdrlJ1/1LrvjkrVrg3B3e7q/BvDv7CvTm4N+uuVX+/yt50/sp76KGHOv+mJd1RBHwgkCHkesgx3YWA/8CwbwciU99hf73ns+0ucNEG7bX167t6+tlnvPlOoy5dynWFfykw5r6IcM8NWSknfGD4t6Oo0V/JtaLor7+RvUmaMOFfyjLOfRHhnhuyUk6QnS8Fxm53kar7l7I3zVmysjfNwd3uKvybg79wbw7uzbpr1d+vbfZG+9lOW4Ii4DsN6ubdiOaqxx9/fPSDH/wgOu644xIfxAj4n/70p9HUqVOb97C6sxAQAkJACAgBISAEhIAQEAJCQAgIASEgBISAEBACQkAINB0BZcAHTsF1110XHXroodF5553n/qy1VvtM7b/97W+uOStE/aJFi6IhQ4YEXlmHCQEhIASEgBAQAkJACAgBISAEhIAQEAJCQAgIASEgBIRAKyIgAj5wVh9++OFowoQJ0ejRo6NLLrkk+uAHP9juzBdffDE64ogjorfffju65pproo985COBV9ZhQkAICAEhIASEgBAQAkJACAgBISAEhIAQEAJCQAgIASHQigiIgA+c1ddeey065phjovvvvz+aP39+NGjQoHZn3nHHHdHkyZOjadOmRV//+tej9dZbL/DKOkwICAEhIASEgBAQAkJACAgBISAEhIAQEAJCQAgIASEgBFoRARHwOWYVbfdjjz02Gj58eDR79uyoZ8+e0TvvvBPRBODEE0+MVq1aFXEMv9cQAkJACAgBISAEhIAQEAJCQAgIASEgBISAEBACQkAICIFqIyACPsf8//Wvf42+9rWvuT9I0PTr1y9as2aNy4rn//ycRq3rrLNOjqvqUCEgBISAEBACQkAICAEhIASEgBAQAkJACAgBISAEhIAQaEUERMDnnNW///3v0YIFC6JLL700uvfee6N11103GjVqVDRz5sxon332idZee+2cV9ThQkAICAEhIASEgBAQAkJACAgBISAEhIAQEAJCQAgIASHQigiIgG/FWdVnEgJCQAgIASEgBISAEBACQkAICAEhIASEgBAQAkJACAiBpiMgAr7pU6AHEAJCQAgIASEgBISAEBACQkAICAEhIASEgBAQAkJACAiBVkRABHwrzqo+kxAQAkJACAgBISAEhIAQEAJCQAgIASEgBISAEBACQkAINB0BEfBNnwI9gBAQAkJACAgBISAEhIAQEAJCQAgIASEgBISAEBACQkAItCICIuBbcVb1mYSAEBACQkAICAEhIASEgBAQAkJACAgBISAEhIAQEAJCoOkIiIBv+hToAYSAEBACQkAICAEhIASEgBAQAkJACAgBISAEhIAQEAJCoBUREAHfirOqzyQEhIAQEAJCQAgIASEgBISAEBACQkAICAEhIASEgBAQAk1HQAR806dADyAEhIAQEAJCQAgIASEgBISAEBACQkAICAEhIASEgBAQAq2IgAj4VpxVfSYhIASEgBAQAkJACAgBISAEhIAQEAJCQAgIASEgBISAEGg6AiLgmz4F1X2Av//979GKFSuiD33oQ9EWW2wRrbPOOtUFo5M/+QsvvBD98Y9/jHbcccdogw026OS7V/d277zzTvTUU09Fa9asibbffvvo/e9/f3XB6ORPLnvTyYB7t/vrX//qbD1rftNNN43WXnvt5j1Mxe4sW9+cCZe9aQ7u3FX2pnnYy940D3vdWQhUDQHZm+bMuPayzcGdu8q3bB72Zd5ZBHyZaOpauRCYN29edPrpp0d/+MMfon/913+NRo0aFR188MHRuHHjog033DDXtXRwOAIQ75/97Geja6+91p3Uv3//6IADDoimTp0a7bLLLiLHwqHMfeQTTzwRHXfccdHChQvdufvss49b71OmTIk+8pGPRGuttVbua+qEMARkb8JwKvuof/zjH9G3v/3t6Ktf/Wr0v//7v26djxgxIjr88MOjYcOGKQhVNuDe9WTrGwhuxqVlb5qDvexNc3DnrrI3zcNedxYCVUNA9qZ5M669bPOwl2/ZPOzLvLMI+DLR1LVyI/B///d/0bPPPhv9/Oc/j66++upo+fLljoyfMWNG9OlPfzrabrvtcl9TJ4QhQJbYvffeG82dOzdasGBB9Je//MURYmeccUY0evToaL311gu7kI7KjcBrr70W3X777dFPfvIThz3joIMOik455ZRo8ODBCoLkRjTsBNmbMJwacdT/+3//L/rv//7v6LrrrnO2nsArZPyJJ54YHX300S4zXqMxCMjWNwbXrKvK3mQh1Ljfy940DtusK8veZCGk3wsBIVAWArI3ZSGZ/zray+bHrIwz5FuWgWJzryECvrn46+4eApTV3HnnndGXv/zl6MEHH3RE/Pnnnx996lOfEhnc4JWyatWq6Dvf+U70wx/+0BHx48ePj2bNmhX17t27wXeu9uUp43v88cej//iP/4iuvPJKB8b06dNdtjCyTBqNQ0D2pnHYZl2ZDRNZHBdddFH0+9//Pvq3f/u36Ctf+YqrgJI8TRZ69f1etr4+/IqeLXtTFLn6z5O9qR/DoleQvSmKnM4TAkIgLwKyN3kRK+d47WXLwbHIVeRbFkGt+eeIgG/+HOgJYgiwWfrRj37kCBkkC/793/89+vrXvy5CssErhRfoI488Ep133nkuK5vsVEj4SZMmiRSrA3vW89133x2NGTMmtc8B0exf/epX0VlnneWCT3379o0uueQSlw0vWZo6wA84VfYmAKQGHUIJ8X/+539G3/ve91zg78wzz3TfgQ9+8IMNuqMuCwKy9c1bB7I3zcNe9qY52MveNAd33VUIVBEB2Zvmzbr2ss3DXr5l87AvcmcR8EVQ0zmFEXj00UejP//5z9GQIUMyr7FkyZLopJNOcjIpaJRDSEIKaxRD4L/+678cofvhD3+45gX+9re/OVKMoAfjm9/8ZnTUUUepSW4B2N966y1HKqKBTZb75z//+Zo4EnA655xzHCHJWv/+978f7b///iLhC2Cf9xTZm7yIlXM8myXkmE4++WSXDY/8GN8VKqA0GouAbH1j8a11ddmb5mAve1Mu7m+//XaEb0nV5Ac+8AH5luXCq6sJASFQEAH5NwWBK+E07WVLALHgJeRbFgSuk08TAd/JgFf9dshsfO1rX3MZ7sOHD3eZeG+88Ua00UYbJUJDh/MTTjgh+sUvfhF94hOfcBIpWQRy1TFO+vyrV692jVcJfiA1A4aULdGwbP311+9wClHsa665xunwM37wgx9Ehx12mIjgAovrN7/5TXTsscc6cjGEhGdevvGNb7hMYEj4K664wjVr1Wg8ArI3jcMYhxx8d91118SbEJxFbuy3v/2tszsEALMIncY9bXWuLFvfuLnGv+FPmqyS7E3zsJe9KQd7qgpoqN2nTx8nnYfNxt/8l3/5l0TpSNmbcnDXVYSAEMhGQPYmG6NGHaG9bKOQzb6ufMtsjJp9hAj4Zs9Axe7/3e9+1zXdQ/MXMv2ll15yhDyZvmlZ8f/zP/8THXfccY6E/8xnPuOImfe///0VQ66+j0uQAxKYBoiHHHJIdOGFFzoi/uWXX3Z/f+hDH+pwA4iDa6+9Njr++ONdNioNQ0MqF+p70tY8Oy8JTwM5qhDInt9zzz2jq666Ktppp51aE5wu9qlkb8qfEOwPzZ3B9sc//nG0ySabJN6EJq3Tpk1zJDx2nqbEEDkajUVAtr58fA3THXbYIdp7771TbyB7Uz72vD9JGthvv/2cr5k2ZG/qxx7N5U9+8pPRr3/9a5fkgX//hS98Idp6662db5/kq8ve1I+7riAEhEAYArI3YTg14ijtZRuBatg15VuG4dSso0TANwv5it7XN8abb755RInYkUce6Zrx1dL9tY3SihUrHBlJNrxGPgR8Y7zllltGb775ppM6IXspLUPPny+Ie4ImaeRZvqep3tF5SXj03E4//XQ3R0jXkF223nrrVQ+4Jnxi2ZtyQceO0FsCQubqq6+OjjjiiNQbQOQgecX4+c9/Hg0cOLDch6nY1XjHEsR43/veV/OTy9aXuzB++tOfuqD3rbfemhm4lr0pD3uq+qggI2GAhINaBDx3lb2pH3s/kIFvia257LLLopEjR6ZWTcre1I+7riAEqowA2e1/+tOfXDU3fEItH0f2ptyVAp5UPzFI4FtnnXVSb6C9bLnY49O/8sor0YYbbhhtvPHGNZUJ5FuWi32ZVxMBXyaaulYQAmvWrHEZMmT48tJE6mTUqFGZ59KkErJ+jz32iObMmePO1ciHANlKSMksXrzYNQVlk7TVVlvVvAgvz8997nMO8yzyLN/TVO/ovCQ8FQrIcqDpBqGDbJNGPgRw0smoBr/HH3/crfdx48a5P7UkTmRv8uGcdTQSTFOnTnWySrXsN9lKkGc036byiR4UqnjKQrfj75cuXRqdf/75Tp+ZCqazzz7bEcK11rxsfTjObGzwY6gm23nnnTuceMEFF0Q/+9nPonnz5kW9e/fOvLDsTSZEbQdAmlM1SW+VuCQhm1P8laeeesr5lknVff6dZG/Cca915MMPPxxNmTIlevrpp6Pp06dH3/rWtzKbacvelIN90atAoG2wwQZ6vxYFsOB5EMavv/665FQL4sdp+Df0y1qwYIG7CpXCyHXWCrjK3tQB+Lun8r5cuHChq85+8MEH3U8nT57sKum32GKL1BtoL1s/9vg2VPZ95StfiZD0JGkVvx5/Z9111029gXzL+rFvxBVEwDcCVV2zJgIQApCKZPMiQcML0zTha52YJ4tSU9ARAZwPslDBGkKLCCpZ7aYJXwuz3/3ud9Ghhx7qZFAU/Mi3unBYIN7ZkN51113RX/7yl7YLhGjC33HHHc7BoVJBZGQ+7P1GQPEzkVOaPXt2NGDAgMSLyt7kwzrraL4H4E2zVWwQ74C11lor8TQka5Ay+OUvf6nAUwqwrE8yfcEQB9zPQLKs3j/84Q/tziaoQeC7FikpW5+1kqPIb67Nxv/yyy/vQMJDwF9//fVBWdjcUfYmG3eOIOORQNINN9yQ2BfICPhnn33WBfI23XTTzAvL3mRCVPMA5gR5yJtvvrnNt0SOxjTh5VvWh28jzrYeCHvttVfQPDXiGap4TdPFhiwO2fdWEaNanxk/8rbbbotmzpzp9lJ9+/Z1lfRUSobI08q/Kb6i8FFYt/ibJHXAB2D7SeoLkYvUXrY49uxlCXrAv/Tv39/5Naga1JJvtrvJtyyOeyPPFAHfSHR17UQEeGmSFXbQQQc5Y4JRCSXhn3nmGWfsP/rRj0aXXHJJZoaNpiByTeB48Z122mmOcN9tt91cFQGNDtHVDyHhuQbkL1IoXAttVY1sBHztQbIgJ0yY4Mokly1b5jI3+C5kkfA47EjRIGWAJAfzp5GNgJU9IlmFw0g2NU7jypUrHeb0N8hqcit7k41z0hE0e8YxR//aJ9khxahi4jvAvKATnDYeeOCBaOLEidHRRx8dQWZKC749Uvfff78LilqQyUh4wxiJMdY5VTOPPfaYy5TBdmfZe9n6sDXvl1UnkfB5CXjuKnsThr0vp4ccIdJ4lglfhIDnrrI3YdgnHYXNWLRokfvVZptt1tbHI4SEl70pjnvRM5FpgvylL8suu+yiHkNFgSxwHhUikMe8i9XnJj+ADz30kEtIgjOgAop9FVWu/Kklg2J3kr3Jj7mdAV9AEgd+OWuXjHdsCSPEP9dethj24PbFL37R2WyC2iQgkMCKmgRrPi2Ryb+bfMti2DfyLBHwjURX185EwNdlCyHh7eV58cUXRzfddFO0++67Z96j6geYw0I2JGQWWaiULvmb2CxSxicHBg8e7IidLE3hquPO5zfs0UIl8xQCmME6pmSbbOB77703k4Q3coAgCkSbRjYC5iziuBA4Mucc7G+55ZZoxowZLvudQB5EfBqxQOBJ9iYbbzvCMjWQ/CHIB/aWcQ32l156qXMgqQg56aSTUp1Hc9b5DiElkTZH4U/WekdaprtPwqN7zZqP6+fnsffmrMvW114ztUj4IgS8/Jvw72gaCV+UgJe9Ccc+60hfEz6EhJe9yUK0/N+z9+K9yh6qT58+5d9AV0xF4Iknnojuuece1wtHfZ3CF4rZaPweEmji0m8kffBzMuSHDh0aHXPMMYnVfrI34Zjbka+99prD8+2333Y+fFxuBnnbK6+8MiIx5IADDnCNuZPkDrWXzY+9YcZ+ioRVP9BkEqvICZN0w95qn3326dDXT75lftwbfYYI+EYjrOu7yDQazHfeeadD48ADD3RZvBa1y0vCk80HYYxjT1arRm0EKMMm65QGiJSJ+Q5fHlKGSPeXv/xl5zhyzSzt+KrPCy88otU0UZ0/f340aNCgDpC88MIL0QknnOAqEWplwkP0UOLNHKjyI3tlGQmDTiQOOZnYDL989WMf+5jDcrvttnMZwjSz2WabbTpcXPYmG2//CNN6p8qDQWD13HPPjSZNmuRsD9JXBD/YLNFTYvvtt0+9AZJNVEoh5aGqm2SY4iQ8chpo+ybJVYXae9n68DWfRsJDwFMejNTSvvvu60guyobTGp7bHWVvwrFPIuFpTEaQGtk3sCeIhA3KalbGXWVvwrHHzuALkthBDyeqUv1MvDwkvOxNOO46UghUFYEnn3zSVf19/OMfb1cVyTuY7GDTxjZ84tVR9nPZm/wrCGId3GfNmtWOd8HXJLmMfa4vrwpZTJZ8nITXXjY/9vQZQubQr4BnL/vII484WWHrg8CVSa5EJx6liHhmvHzL/Ng38gwR8I1EV9duK4/HONuAgI/riCeR8MOGDXMN5BiUPNnG1aLgdk6PHj2EdAICbIwo0SPYAd5pWaRJpAyNmb773e86jVW/gRyRWBptkd2KdqRGOgJGAuO4kJWa1hzI36jWIuHRvCWIAvY77rijoK+BAOQu2UUM0wFOIt/JqraeFNbMJn5Z2Zt8S83Pcoc8X7FiRQQpP378eBfAQ7/wxhtvdKWsX/rSlxxZllZCaVk3SGbR8FIjGQGfhKe/B5lKabI9oSS8bH34aksi4dksEXjyBxVQEML4NgRkk0h52Ztw3DkyTsITeLroooucLI0/sPVIBZEZiT1JIuVlb7Kxx77ffvvtrnoPu26bfnyT448/vl12XhIJT5Ye/ijBET+LUvYmG3sdIQSqiADBPuQ2sB30wurVq5er5MbXYV8EQbl8+XJHPuJnjhgxwiXe3H333S5bG38oPmRvwlYSeymq3ZHuREKVKnpIX/gXgh5wDHAN+DaQvrxXf/zjH7tm3OytCM7Gh/ayYdjbUfg0YA6PsP/++zu8zz//fEfIE/TYddddHfZ8P+jph59DNcKWW27Z7kbyLfPh3uijRcA3GuEKX5+NEY30KAcjUx3DgT4thC4NEOPDJ+Ex5mTUELFL0iiEwMHQQCrXaihXVfipOsBBgQDAQGOQ/UzgOC7+JpYX6Prrr++iq2Rd+41t0HZm48SLmBIzjXQEaNSH/AZOSFoGPGf7moT8P42E56WL84mzia6zRjoCECkQvBBjEPA4Ita4yTLfTdKERp9kdpCxQSZHUkBP9ibfarMsd3QhcRTJdLcgLDhPmzYtOuecc5xTXys4xV1xPiHxcfSxSxrJCPiNV0ePHp3ogNuZISS8bH2+lRYn4TfZZJPoqaeecpt/yrPJrjbC0r/yuHHjXMbStttu2/Zj2Zt82Pvr2cqvV69e7ZIFaLoHERNvSMwd8GWQF9too43abih7k449vgr2mqo9yC4qUV9//XX3MwY2Pd4Q2ifhCb4yL3wP4vrXsjf51nyeo9lHQYhBToboBee5to5NRwDC62c/+5mr3rMeFcIrHAHsDfsnKrdJBiOpABvD3tbIxZdeesld0E/wYI2zf506darDPsmvl72pPQ/wMfglZ511lkuUgXjnfcl84Kvg7yB9yIALILnGqlnpV4ZfQ1A2KXFGe9nw7wBHmgQNa53Gt0hYMeDJSBxDdoZKA+YM+UkqL+kxkZQkKd8yH/aNPFoEfCPRrfC1KfHCwYYshHiBOIyXXqMlhhHHkTdNKwwIGyBetBDHabrwOPAYdnSEkZDQ6IhAHMsszWULmOAwMpJ04U1WhXJuyHmN2giQCYDTAhGPHE2a3iM68OBN+TzE/dy5c10Whz/IqMcRxdFEY08jHQFsC1p52BKcSKRlIA3i5DtXMMkUnJUk2Q47RvYmGW/sDLY9bt9Ng5/NDyQkckBWLknwgw0U1SE46TQZTmvixHcDqSDmke+HRjoCPgmf1dzZSMtf/epXbt0TFPHnULa+9krDxiAhhr0mI48sMZ+E5+y+ffu2CzCx6YeQfPDBB518B8fzXmZT5Q/5N+nYsy4hfdnEQwSwCYVw8Ul4zh4zZky76ifIArIk2cwuXLgw2nzzzR35Hk/gkL1Jxx5sqCzz36PMB3hOnz69Q0NouxLrmXcA5zOSdOFlbxrzZrMACEHsNGmCxty52lf1E8rSpFCqjVD2pzfJDFvD+DRWWWzV8VQz4VeSdODvrx5//HEXgGW/lFQNKHtTG3+TY+Mo9voQu9hx+jaZHQdbGjlT1ef7jsi/EQjH3iTJBGsvm732/SOwJSSSsf/Hj4EzA1cSXH3+izVNIITEVF+uRr5lPrw762gR8J2FdMXuY01OyLyGiPdfjJQ0QTCSwc4mihcoEW2L1plmPMae6PXWW2/dAT0yC8ikIctMIx0Bn4Rno3rFFVe4F2PagBCgQSWZphDASU1UmD8yxkI6zld9bqj4QH+fLLxamx8cFhwbSHoysNEMTspUIrMYwkBZTO1XFqV3ZHhtttlmrqwdZxBM0Yu0DBmCFkkNVy0D/hvf+EZqg1vZm+RvsjVcBR8/A4ajsSVkQ7L2r7rqKkcychy9QDgWEpJBIy2CfmmN4LgOjiWyWBrvIYBtf/nll51DDraUYzOSGrOm2WpISzZTyMIlHSNb33HFgTvrlTVsGe28W7EfRx11VDsSnnkhO5jM3zxD9iYZreeee85lfFFebePggw92viQ9aXwSHpkfNqJJfT1qzYXsTTI6VJWx6X/xxRed/+7L4BHEw8/hXQs5kJQJjy3BtyRosvfeeycmI8je5LESYcfaO5r3MHIcBE80Go+AL3nI9ybef6vxT9C974DkDMFSJMPiyQS8g9EeZ7AfivsuYA+ngB1Kk0HhXNmb5DVCcgE+zsyZMzvsW/kd+1A4naSeNvgukPXY+lp+vfay6e9ZgqXwYCR22H6Wo9nnghvJA0n7IeMb8DuREE7ib+Rbdh27KAK+68xFSz0Jm3penBC+JlVC1JNmejRKiZdiI0mT1ZCvpQDqxA+Tl4TvxEdriVvxooT0wuGj2TBZATh+JimAZjslYuuuu64jCiCF/WwB5ocMjsWLF6u5bc4VweaSAJ/fAIiAHnYHJ4TsazLhcVggbUEcDwYAACAASURBVMiK9IcRNjguWVIoOR+tEofjZIMvmaWQkBDubDYtq/Shhx6KJk+e7LImISxto+Q3zTr11FO1Oc2xWizjFNwtiAHpRakwm3wysfOQ8DluXflD471qCOoR+CMQctlll7lgEiOtMWvlAawDAD+TF13Znj17RjfffLOr3KDCzGxLUmNWyT/UAfy7p6Y14TO88W/I9CVAwns5iYSv/yl0hSIIUHnD/svX3C9yHZ2TDwHe1SSZUe2XVv2a74rVOBqJjdNOO80lgUHiIqlBL7O0AVmP/Scxif0Yey6yg9lrJTUCrQaKxT7lfffd5zgakh+pYiXzmuB22oCQx+dkQO4iFcn5kPD+e7nY01TnrKS9LJ/eKjj69evXDgzWOX/M76Eak/0XQausRMvqoNq1P6kI+K49P9326UzWgY0P8gI0UUGOxggDSHmIFxxCyEdesBDw1jix237wJj04BCIEMM1NyEyCjBk5cmRbprRI+MZMjO9w+B3gqfywbCNfS4+ngKCkWRmlY2RgsPZNdokseGW3h82VT7RAyAwYMMBlve++++5tTrdPhEEQU/qOHBYVHJDDOOcPP/ywSrPDIE88Coytogm7j2wYvScmTZrkZGWw7zjx/In3/kBKgsxtbU7DJoANPb08sB+sZ3Q2yYrB6abppF/dJBI+DNM8R5msEtm+NPok8MHwN6F2PZHweZCtfaxlX7POCXSYb4PUISMuXyUSvjzs7UrYb9a9LytgyQOXX36589+ZF7NP+EPYfoi0pEy88p9QVxQCQqAVEIAEJvt62bJl7h1bK4sdbgG/nr0Y1R2cu2DBAhcMxCdS8DV8Rfia+wSOsqpTIX2RHtthhx2cUgHVxEjr0edJgY9w3H05SAj3sWPHOm4APgc8keykwvKggw5q4wfQeCcJhz2A9ZqAxJfMWDjuzT5SBHyzZ6BF729lSGSg+oPsVDR/kdiwLGDLlqdZH1kzGuEI8MKEaIGQ8asKcFri2vsi4cNxDTnSz4akAzkvQ4hE1jfZ1j4JT6SalynZYUmN+JI0UUOeoarHmH350Y9+1G6dx7MCwIfML+wQDqEfJOF3SY5NVTGt93OzEaLnAdkvOIJIQEDEk6lKwJVySipApONeHGmrKCAbBjklk2fzM8D8q4uEL451/EwIdbRQaayaJW2CfYIc5v1MAgLvYt4HEJWWJV/ek7X+lUyPlqAHvk6tIDXZvtgYSrUJdhM0ERlT/xqxDHh0la0htpHtfrbjq6++6hqg0/ScwbqHFIhn8NX/RK17BfwYZH3YE9E7hSoy3qXW5LDWJ8fupPVTaV3Eyvtk2Oznn3/eNTFkLVPJii+DlFUtu8Oc8Xsl0JQzFz4Jj/+Y5jvSYNvf/7L3hQDmvUuSgkY+BOIkPMl8fvWqfzWCsiSNWTNWawrKfJgkYr67V+9oC2KzvuOcDTLLBLD5OdUcyMog+4MvCt/A/23ArSHV5CdeVg/N7vWJRcB3r/nqVk8L8TVnzhzXDIKMU7poE92LZztCTJItyUYJLVqNcASMYKEpKo1myP5FSgMSDFJGJHw4lnmPxEFnY0QGANrtluWFM8LPWM8+Cc/1iWojw0SXeF6ulPaRkT18+HBlAeeYAGvONGHCBId9rX4EZAhjc5588klHnJFFSbk8jgrYUx6sEYYAupuQ7GS8Y3NOPvlk9x3w8ecYGktCuvBdgIxhE4uDScAER1IjPwIQK2yEKK/O0hXHqac5KDqRIuHzY510RkizZs5DjobNP0Q7fzMP/I39YcMUb7haztO19lXwbSAgFy1a1KGKxj45BBjvVshhbBSVOJZZBiFPEDbecLW1USv30xFgJQCCPe/du7drJkziAQFWMk0NW2uSSIINlQvINPGejTfpLvfpWudqfpWTnzDAeub9ia+YNh599FFXdUASCMdr5EMAvCGx8FV87CF1kTSB9LKqJ//KBFzxeVjjyECoP1Y+3NOO9kl41nSajj6EJLrZ/E2iR1awpJyna92r+CQ8PnycR/A/OTbeNMuxOch9aoQjYHtZJH/8fon+e2D//fd3NolqDqu2xN+hJw79FuEeqP5Q0CMc965wpAj4rjAL3fgZcDyQfYDYojkT8icTJ04MJhTJNCBaynXIGhYZFr4YKP9iM4RBtg0nZ2O4Z82a5bqTZ2XCIwGU1i07/EmqdyROxzHHHOOwR2rG19aEeEfzHfILfeA4CV89tMr/xFYOX0u2iu8BuvpIXUEc1Nq4lv+ErXdFHEUySqlY8kfaxghZLEgv9AhtM0vQg4asSY21Ww+xcj8RwTuTaGP9kwmTNMCaOcFGIW2FUw4JP2PGDJetxPtWBEH+uTECnkwjywBOuoodx6YIv4gqG0hJiHg1jc+PO2cYAc86TrPjBKjYwJKx5zfUNtuTRJwVexqdxbuVwDd4x+Uh2AdgpyAilVCTf60YIUPQmsoC7AeBu4svvtj9O03fl4oP+iHQlwXc8UsVcArH35cMQ/6ENUySAYk2BJiw64ccckgbEeZfGT+UvRg2hmMJTGmUg0AoCV/O3ap3FWw5wVX8RNNyNx4B207QI4uErx5q5X1ikmlISvL3sknkO/4+fj99b7Ax8iXLm4NmXUkEfLOQb4H7ohGGk42Rjg+0qtj84zDaICsP8qZ///6OnFyyZIlzMHFs1DQi34LAQIMvTjmGG0kfG9YJ+6WXXmrrFJ+UCQ+JQERV2Un5sOfo3/3udy7zF6fbl02yRnFkAtDzgE2qyQ8gGUGFgkb9CBgB7zd5TrqqHYedIrPJdzDrf4rqXMHWNdm9ZKKSkUGJvDXUTiPhsVOPP/64w54Aa60spuqgWeyTGgEP0Qixm0auQMRAttNv5aabbmqzOfycEmGR78XwN2KRrGoaw/Xp0yfxQswP7wRIM8ibvfbaq9gNdVYbAmw4CRyBKxm+aRIb9l4mm4zgX48ePYRiTgSwM0jLICFDFSW9aqjoI5HAstgtyx1ZGr95Ofaedy5rn2ugDayRDwHekwSQwM/kqkLlI+lnQ7CK9zIZkRrhCJiviK/iN4+0bGCqtD/+8Y8nVjHxfSAYhX+ZlqUd/iTVOtKvCsbeYGfYW1FlY3I+IuHLXxOs64ULF0Zf+tKXnM44viGSV5/61KfaqrHzZMKX/4TVuGI8mSwt892k3ZBAVNJka6wNEfCtMY+d/imstBfDDclIZgARVDRq+T8bz7jmqZXCQ9zbkAZzsakjq+uEE05wOqd+NqRlcfBihaShNIyNKwPC/qijjhIBUwzydmex0UH+hEwjyzI17IlQ84IcOHBgZFUKzIffnFJNJ+ubBJr9sBlC1orNflqTNyPN+D2Z18oayI872TGUX//2t7/tUAIPEYkmMKMWuY5TSUCQLA6t/fxzwBlm8+fPn1+zKRnHGmGJXM3UqVOL3VBntUPAz7DOajIGCUZzbT8AIjiLI2BVBTRtrpWsYceRkKCAaz68sdG33367kxVL6lMDCQ+mBP6o5oCkJLkAOTISERhIAKFZi28KESkt8nxzwNHYDqqX4us3lIRPagid/ymqdQZ9IyAesS9+JbaRlKx9/HeTEENmjyQyX/IhrSF0tZAM/7S17A2VBMi2YWMMY5Hw4dhmHYkt4T1KYlK8LxaEPNgb7iLhs9DM93vwxH6YVA8KEvvss4+rLiZpgAp6OBtfdoY7WGIHiX21pPjyPY2ObiYCIuCbiX43vTcGZPbs2S4bKd5xGcNOozEkOMjCw4m0RihkZkPS4KQT6c7TWKibQtWwxzaH8YknnmjLQPIjpzjxyA1gtE0T0prT4NSoNLW+qYFMpDHQZptt5pxySlXJWsJxgeilfJXsDf+lyR1DdDzre7JqnG1ZvgQ2anV9t6xh1j4l2fSi0MiHgPXo8Nc1V4AkwGkkC5LgE2WqynDPh23eoy1bJquppB2nvip5Ef7n8Wll2VZdRiVffKNqdzJ5Mja2ktUrhn/8LPM5IYdJ7EirJjNbha1HIk4jHAFLkIEYwGccNGhQhM4skiZIuEHK+3YH2wLxzjqnqpXxyCOPuJ9Jbz8cd9Y2lRv4kfSrwVfBr8SHjwcwQkn48LtX40jWNkkx9FBJasyZ1N8jiXxHYpWKb7TgCbCOGjWqGgA24FOavUGvnbWOXaeSALtCJjaJevFAt0j4+ifC5wlGjx7tbDt9PKhoJXi6bNmyDr6NSPj6cTe/ksqmefPmuWQm3rXGJZDgxHzceeedHch3ziWwit1ZsGCBMuDLmY6mX0UEfNOnoPs9gJXCECFFe9yySv2oKppWkO8Qk2QLY+DTNGu7HwLNf2JryIchJwOJMndIAYhfMoPJyrasYMsW5qlx7gmcqFFQ/XPIuv7oRz/qMKXyg4BSHHsj4Gn6OXbsWFcS369fv/pvXpErQACwOYJop1pmxIgRbevaCAA2VGyGyBiwklWDh4ar9KQgu6mWdEFF4Ez8mGyEsOP0jUCSyh+2fiFhfKkBbD0kC9VObGzJaqe6hk1TGjFZZYzzfHY2O/RGoYoMG46chr07LehB5UE8wG33oJ8KgUDsfi2plDzPVJVjQ8qy/Uo+MiMhdSARGASi+B7xs3jAqioYFv2c2Ho2oVRtIFtFg/Jx48a5P3wPfI1mAtmQNkgdIqnEvPEOplIH8jLel6XoM1XlPAtoU9lKAo1Jn9jnx66T1U51n5Fi2Pw5c+ZEZ599tgu+WoIHtieJ5KwKlnk+Z1omat++fdtJ0PjXFAmfB+F/NsUmoxR/Me2dGe/vwd4WnzOe+c6d2VtR3eH3mcj3RDra/JhVq1Z1sDfYEpLESNRLqto2Ep7+Wux/8fs1whGw5tnYeBIpLRnP7x3H1WplwiO1JBmUcMztSONt8F1Y3wcffLD7FT4PSasEs9OSa2zeCHbXqvrO/1Q6o1kIiIBvFvLd+L5J2QJp5DsGHs1gdMrVkKncSYekISpKcMMcmpUrV3Zw3CFi0CeEGECSA5JYOsDhcwExQMUBg01mEnbmlEOaQZjZsOg2UinWQDH8ztU+EkecYBFl7jZ8DU4jgckKYMMP6UXWo5VO4qBTBcL3xNdTrTaq7T89FQI4fmSOQqxgI9Zff/22gyzrAkLr1ltvjYYMGeJ+ZyQkQSdIeBxyjuFaDKpDmI/tt99ecOdAgAwwAhvYaysNhowhwLT33nu7K5keP2Tl+PHjXQYTmymCT5DvvGsJsEKE8d2QrQ+bgNCybGvuDCFJthi2Z/DgwU6SgAxg/CMFocIwt6OSbL39DpuDHzlgwAD3naDKhuQOBptRtK7xawi27rLLLqnZ8fmeqFpHW5IG1WRUNSUN3+74FQZkbUPgk83Hd0AjHAFLmkErH3vC+xhfEhtSq5LAJ+Hx//3gePjdq3MklcKf+cxnXFA7iYRn/wTejz76qAtaY2eSyHcQM8kIsrT9/k/VQTP7k+KHQDb6vqR/FuuehCTek/gqljjDewCfBULSyHeuRb843rFWEULVJYEVyMp40k3201X3CCOAIc/BeLfddmsDgyocEidJdHrmmWcS/Rh8HzKw8XlsL1BdNIt9csN5jz32cA2dN9xww8jfy4I/PTzoOcFeFsx59/I94b1AdauwL4Z9VztLBHxXm5Fu8DxPPvmkM9S22cFImJ6YZb5bBoxp0bJp+sIXvtANPl3XfEQ2OTgiODS+7qA9rWmSQ/T6pav2wmWDZFrlXfMTdr2nAm+ISTTXli9f7h6QdU02DaXwvowPmBNo8gl4e6lSsqqGZPnml0w8shnZDEEy0ryWLGwaS+J8kLFNFiRzRCkfzZzZNPEzSBm+L4sXL3YBk7Ts+HxP1LpH06cAEhe8d9pppw4fFKwhcyFdyDhlM8tmNZ5pag0Q+T3js5/9rCPn0/T5WxfRYp+MDF/WMc2xhw0b5hprs9FElzkuXUWGMPhib1jjyEWQMQyBAAmclulX7Mla/6wiZdnPPfecC5Tg+1iwZNddd43OOussVw2lwEfYurHMdioG2GRCAPOeJZkAop13J5tS037nvXrjjTe63/E+YPAdAHOCfttuu23YjXVUGwLmpxNYHT58eCoy2BtwHjNmjCTd6lw/Vl0GoUsVK/ImDL/aIIuER4qJJrlU+YmIrD0htUh4X+IK+4FNooeTab77V443TaxzGbTc6WDHfp/3Y5oUVRKGSeQ7iU8ETsiUp6cZ7wGN4giYdC3+it87Dk1y3rvwBCRwYIOsohV/hj/y44vj7p9pFapUmsENmIxVPPmGtc5+jL0s+wD+r71sOXPQVa4iAr6rzEQ3eg4z4hADbI6IRLNxipPvfCQi3UOHDnWabsoWyDfJOIWQKURDMdQ2IMEo+4VoNKfbcCbI4RPwlqlKuaSVO+V7imoe7ZNhkF9In+Ag3nXXXe5vPysPhCApkTkhQxsSDTKMzG2CHhDE/E4bpPfWElUFVAeAUxwXHBEIXwgXvwQVp/GMM85wTohPwvM9YRNLoASb5H9PCIpI8if8Owy5RTYdWoQmR0NWHnPVp08fV3HD+mYzhKMOSWwDAp7NEmQ+Dj2OpZz2MOwhY6yHhJ89jbPOz9kAxUl47JDZGP7NwEnnXUwlQlKgNuxpqndU0bJskMJerV69Olp77bVTK6Sqh2j4JzYpMewK0gMWuMCuE3QlmET2O2SjT8BYZRp/I4ei7OtwzDnSbxppBDzvXKqX0ob1N6C6TFnXtfEmiYARl3XjZ/SSwG4QbMWuY7P9EUrC55txHV2LhGe+ICGxR1SUxTOEQc+OQYYV/0cVfh3XlI9jWgAJ2wFfYBU3SeQ77wG/8TzBP6RWNYojYHhC6JqEjC8nyV6VeeHdy96L9zGDJCgkPHkP4+do1IeASaOiCuEnRuLLoMUPX3bPPfe03eSwww5zCawkeGi0DgIi4FtnLjv1k1gE226alnFnjr2aweWbHl6AOCmUpTIgs8gKu/vuu10ZEv+GmEHWBEflscceiw455BBHBEA6QgTjsGDI6bBtpU75nqKaR/vZMHEpAQs24ZyjTUsUm9Jr3+n0UVNTyo5rCFKRjScZ1WjIsj79YYQM2Yxk+ZrDR1CEjSrnMHwSnv9b40QcSr4TlPYp6BH+Hcb5+9a3vuWcbmwJNiNOHkAMHH744VGvXr0cIUbmqQ2CUDj1ZLKSHa8RjoD1kCBIStWAkeesZTJ9LXid1MSZoIhlYDMfyAFphCNQb1l2+J10ZBwBSEhs+tKlS9tViWHLb7vttmjmzJlOYsYyffFz6CtkmvtCND8CYItvSMM93q/ItpFYQGIHesr47NbXKW2+IHBEwKdjbwQ6R8QDR0899VR05JFHOpuNn4KeeFLQQyR8/rUdckYtEj4u70YiCNJv+KBUl7EfoEkixDGkmPzLZMSpqmTvar58PBPeKrZ79+7tfE4qDXzZGb96zKqLFy1aJOmNkAVe4xjb2xLYtuoOmyMqYNlzGfYkNUG8U+ltCSK8I7Tm65yEd5M28Huo5Js/f76rYPWHv5dVckH9eHfVK4iA76oz0wWeC8ILQ42zzosSJ9FkN/yGWGRGkgkfj86ZMwOJA2kGUakRhoARMrb5tMwvyEsygDHekPBkxlMy7GuI+XdAI48NwNZbbx12Yx3l9O9wriG74oELnBKySyEB4s3KyPrleCLY4I1UDeSyMgbeW1R+cOOAAw7osDl96623HAG8YsUKVyJJhjzDJCJY91SEID2ATYmT8Fq+9SHgb5ySSHjr/4F2pE/Am62fMmVKO03P+p6mOmdTvYE9iTe2sgombA5EOxukJBK+OkiV/0lVll0+pqFXpLrGeqNYSXwS+Y7/g69DJRnVf/GM4dD76biorWE8BC+Shejr4z+S/YvkGwE/vxLBx4zMX7JaqTYggL7RRhsJ0gQE8AXBEH/RpJPsMF/uChKefVVagoxI+MYsr1okvC/vFr87ey7miixh+fW156YWCW+BV4J9DBIHkhquWsY2QStJ0JTzXfCTNaxHGQQ7iTM+TwA5TIUldh7fkz4VIt/D5sBsPJieeuqpjgeISxJa0Dse+Ai7g45qBQREwLfCLBb8DBgJNvhkM8Z1M30HxS7Pxp/IP8YEQ+xn/fI7It5ESNddd92Ipk4XX3xx9Prrr3dwQAs+bmVOM40wMIyXQZo2Ntlh8SwM0yxHT5KBLiTOvWQg8i0dHA8CF/Fy7Dj5TlDqvvvuc5tWSGHhnI0zzfIgXFjHSSW+Rsiwln0C3hrXIGeFo44unpUL77nnnm5ThGanHMTsOcg6ohYJbw47DUCRjGAjytyQoc3mNO7EZ91Lv/+nhAmEIoE7n4BnHiC76PvBJohNKhl5bIogJAmA0MhMREB9q0hl2fXhV8/Z1vyQhA7s/ZZbbtkh892SD6xRKM2iyajs0aNHPbeu7LlWvRqvzrNgH3IQVOEQ9CP7Lok4Bn/J6tVeQpDw/KFXFnstghzsjRg+Cc//a2VU+yQ8ARMqX9MqFCq7qAt88FokPPboyiuvdHsAfB18G5oi8p7G75efGQZ4LRLerzawQKBfUel/R5DfwPexJqxhd6/2UZDmJDLBwZAECc8Tr46kkolqeapwkJixdW0cBHgTkFVVZb61RIIY+1MkhBn0dIJop6LAqlvfeOMN9zOOhUMgkVWjWgiIgK/WfLf7tHSzRrM3nmVtxDqEAGQZ3cdvuukmZyTijSBw1iFfIAXio2/fvi5bmxI+jXAETOYBxx2pDuskn0S+8zM2S2Rby4CHY1zryKQGQUmZ72BPpjxZYfPmzXOOuUZtBKyBM9kA1piWjSl2hAoZy4CHyCUQgva+2SPkf/yqA18GC8edknqcdJ800HwUQyCNhI9n79nVCYJAEvMu0ciPABnw6LwTPKX5lVWY3Xzzze0C2PT6gHS3LCbsPudSkaNRDAGVZRfDrYyzIAnOPPNMF1SFhERahkSOuE/Kvaz6Bh1gNZTPjz5+Jf4k1UtUj8UzSn3ZQ97HJG+QxU3mI1UivK8hY0jAIXPVb0Kf/2la7wzIdrKnSRLwCVqr6OD9CHluASX/XQoxT0B16tSpieQucwdJxn5MMhD51g6NJbEdZPkSuGCfZNmotUj4fHfR0XEEwB0OgSQlkm34f1wT3oJ+rG8aOyOJRSIN9oYACPI09BnC3iT1UhDqHRFgPwVXQ7Uk694GSZKQ7FS22vq33nEnnXSSayjP3gkpSt4N2H7+tiahwjofAiTWsP7piWV67qhEgCs2HIlUk/9B2orgngJ7+TDu7keLgO/uM1jH81vjE5xxXw4CLV9IdX6OzjVGAaNONoBJn/jdmDHYZAnwksUBhTAm0oehx8ho5EMgaaOZRL7jwKP3DgGf1Twr3xNU+2jLtIMQw4lZvHhxouyMTx5InzBszViDVfQH6RuBviPOImXwONyQK+DPd4DfWwYGzqE1CLI74TxC1kyYMCFiI0VWnqSWwuYh5Kg0Et4aBUHmsFHiHYGOsAiZEFSTj6GKAGf85JNPdvIOBJfYrLLuIV4s84vvBdlibFbJnMG5V9CjOO52psqy68ew6BUIblNJQ3UNI0majJ/bexkSUxI0+dDGZvOOxV9krRMwtQC4fyV8ShqZY4d88saOSWuqmO9pWu9oKvcgVm644YYO2exUeWDDCa7G13YeEn7NmjWOOBNJE7Z+2N/y/iQ5zOw7Z+6xxx4R1R8Qu1SPiYQPwzP0KNY0cmGseYj1+IjbkCVLlkQQwPjzWceGPkNVj/OlaMm6pqfQpptuGt16660RCZd8D9jX8oeKbZNbJVOexA96gFBdD59ABRTcghKa6ltNxo9Rpc07l0EQlmAT80Pi2KpVqxLfx/XdWWd3dQREwHf1GWrw88VJeGRjMBQ4ehYRtUeoRcI3+DErdXmT6cDRJhOYuaBUKUl2xuRSaLZqjfoqBVYDPqw5JWRcT5s2zb0YkzTfyagBczZWVIjsvvvuDXia1rukL13Vs2dPV6bN5pXsdSvPs09twaj+/fu7pkG+zA9ZMTTEkhZt49ZIliZ84+5c3SubzjLvW4JSyHLYgIQkW0Z6qPnXBxshSoLpa7Ny5UrX+IrgHZshn9RSWXZ+bLPOwMZbk2YCddh7I8B80oAqKNY8ASZ/2Dvj2WefVfPPLLBTfg/OVA4Q9IaIIbsU4iuJ0IVQxu+BtMEfJWsYgmbkyJEiZBLwzZKUMR8Hf74eEr7g1FfuNN/HJBmMKmz8dd6fZKNSMQkJTwUZ+yuR8OUtEctqHzBggJOhxcfn3QvRTkITNiVOwlPxxx6KJAQ4CXo/YW+oJolrZ5f3pK13Jfr1TZ482TV5JjnDJH2wT1RpE+gmE549K8lOaRWtkMOQ75JVDVsj4Pj888+7fon470g6EwChos/erxwDt0AgnPcA65y5QOmAgBX7WBKZNKqDgAj46sx16if1SXhrGkmWHSWo8SESvvELxvTXMNQQ7xh2iMYknUhlhZU/H36jUK5Otli84So/N41myHnIBelyhs/F008/7TIsaESDBiH44azEh5VIxgNMBEfQoIXEUeleOO5FjhQJXwS1judgVyCA6ReBw00ZKg0lCS75JFia1AabVNY6Qap4cLycJ+z+VwE7NvIzZ85st3mEcKRnAckF/mCDiqY4wT90fhkqyy53HTAnbCzjGY4EkizoapJLZKsyDxAAhx9+uGvySUN61vvDDz9cUyu73Kduzav5JDw4xxuEtuan7pxPJRK+c3DOugv7J2w9FZPYE+yI9UnhdwSvaYxIRYG/pxIJn4Vs9u+x48ja4udcd911jmD0B+9hAh9IWamaJhvPPEcY9mjrx6ubTG8fPXi+F8OHD3eqBnwv8D2pwCSZjzF69Gi351VvoTD0WdOsZ3xLv9IG3xL+Bok9v7cBV0WOCRKec6xKBNzjCTdhT6CjuisCIuC768yV/Nw+Cc+laXpCpkxS0xOR8CWDn3A5Np1EsjHOGO8k8p15QNMNcnj+/Pkuo08jDAEyMsjUQEoJ5wOs2fSbjIZPCAwZMsRli5HhbkSZfV+QXeJFStNWjTAEWLesZ8ogzWFBbgYnxa0cZwAAIABJREFUxkgwu5Jlo+IwmkYw5DvEDVmsYL/TTjuF3VhHFUZAJHxh6NpO9PVO7Yes97j2r/VJ4HvC+kY30jaubKyQp8EmabRHgCxTgnJsJP0ya3tPstkhq+7AAw90m0sIYWSUsOXI5fF7dGZVll3eymJOaEbG2qfUmqw7CHn6FuDb+CQ88mTIiEG2+xtZnoYqBaRnpH9d/9yIhK8fw7QriIRvHLahVyZQR2UT1atkXMczqP054v3rv0+NhOc9gC2SrF571LEdJMuQmZ7Uc8x8F3Tc0/p0+HsrkfChqzr7uDTsk8h3qhHYQxEMEW+QjW3aEf5aJumDHh0k5JEJT4U2vo7vW8avw/lUfcAvICl5/fXXO1kajWogIAK+GvMc9Cl9Ep4Gqmz2d95558Rz4yQ8L2U16wiCue0gK8umNAxHkEiplWXHtSEp5SOTw/TYfPyl1ZaMO2Wo9DGAAPAd6Xgptp1N1B8yzKRk/LJhjrFSVjQ90S3n++KXseab/eoeTRYSZAoa+lOmTHHEDM0mk0h4sGb+wJvvCE7/Y4895oJSImQ6dw2JhC+ON/rWVJRhUwhsY2PIxKOyg+EHWC2DDwKAdU7TRKqgZG+y8Yd8oS8EPWmMhEe2hE0Q5DvSJz4hQ88aAq9smMiEh/ylhw2+D/IEPhGssuxs/ONHoIlNNWU8gcCfJ5+Ex+9hTvhuPPDAAxHNKZE9wffxpZjyP0m1zmDNE1BC+5ceEfiWfqWNSPjGrYcySHi+EyQkKOCUf54g1JHggNgi2Jo0fNkrvwElxyK51KNHjw7JIPmfpPXOuOyyy1x/CGQzkMyI95+x6j109glu8y5NGhbk5j0tEr6cdZJUOZlEvmOfkJdBPpX3MvsrjWIImK3BVvu+pfVBmDRpkqvwRj61VqKYfR/g2+JSq8WeTGd1BwREwHeHWerEZ0xrzJrmxFDCSrkZemPSC2uPkhlhsu3IkI7LDGSVZcczhcmExKGEhDctQzkvyV+O1atXO2KXEtQ4RmStE7RAbglnknVLJjzlXwSe+DeakQyy8nBSkI3gu2GDuWCTNHHiRJXqFbBP6HEyqLAhExLSLI2EJyuJhk5oRzJw7nF4IGbUkCwMfDR9ya6AkKH0mmATVR+9e/fOhaFPwhthKbufPQfWaPLqq692QVYG7wfKtFn78XJ4iHpIMza8DEq5qXaCSJYmam284yQ81TO8Cwh0s97jw1/TpovNMSrLzl7XaUfw3nzrrbfcZhL7TWA7XoadRsIXv2t1zsQ3REoAnWWqCvyBrcG/8Zuogj0ZqQShzH6IhG/ceqmXhCd5hCxs+Tf554jqGoKvtQh4rmqkFz6oeqqE4UzGLvI+kOv4kHES3vrX4NOzzyJ5IGlY/yzmioFdIuGAhqEaxRDAZyRQzd/4lVR5UwXiy87YlU26Vr3jimHNWX/+859dxSX4+tIx2P6FCxdG06dPd367ke/MywYbbNChzxnX4vtAtQ7fJ/WTKz4n3e1MEfDdbcZKel6y7HDUMcS8VMeNGxeNGDHCkZF5SHiMDX+kF9ZxYhYtWuQyfN/3vve1y9aNl2VTLonUxqxZs9ymyS+fN2MOGUOJkg2ygSFuIBbiG9uSlki3v4xPrBgJz1zw0kRHGY19ysUYlpUN9nESnt/zHaFTPH9zDhkgXEujHASySHjIAr43DKoZREKG4Y79uP32212gySdkOBu7QRkqmRvx5re1ru7PFYQyZZcatREgUwaZsHjD4FokPBsoAifYJppTyt6ErzKf3B08eLCz20matHZFk3wjS0k6nOE4Jx1pJA3Zd9gVqj3SGsSLhC+GNRUaZC7S4NBPGCDYga8DKWCSP2zo8S0J8sUr9kTCF8M/5Kx6SPiQ6+uYZASw8zSbxJdPkqCxswgS0lOFvVetd4Nwbo9ALRKeNU+gD58yK0GDSkD2VCSUkSV82GGHKeBUx2IzEhdc0RNnv0QQ3DTf/Usj00dSoDLgiwOeVHGQRL7vuOOOrucTHA7v6jSlCMum156q+Jx0tzNFwHe3GSvheSFQcDwwCv6gZJUGKow8JHwJj9SSl4BAIbMCRwTC3CQz2BBRIonTt//++7c5HY8++qgjh/3yecsuZaP01FNPRUgZUJYNAaymn9nLJk7CI3NCYxQ2pPvtt1+7C2SR8Nl30xH1IJBFwtdz7aqea7rjNLjFMSdriY0n2WFkv4B51kYpCTsy6Qnaci6ZS5Rsa7RHwGQgaDi8/fbbOzI9KRO4FgkvTIsj4JO7yJfU6pPiZ+QROJfGfnHcfb8HCR9kNGo1KRcJnx/rNF8F8gvZPTbxZMczfFIgScbKJ+G32GKL6Oc//3lq5mr+J632GXlIeALZEDRKqKlvzVhmO72CajUZxjaRxPTcc885HfitttqqvhtX6OxaJDx7LoKAZAH78mI+PNYwFIka+Y/lLRwLwMIh0Dclaf2DPfwPfg7Snkla/uU9UeteKS63RLJBUuY7CPBepoobDgjs48P6FBEgp3Jk6tSprQucPlkbAiLgK7YYKG0kc+aee+5xGTLIEKAvi4wMZau+nIBI+PoXRxIJD9FOw5QkMqYWCV//01TzCj4Jjw4qmaRz585NlCMQCd/cNSISvjz8TT9/1apVrlGz388D206WErI0cWmCrCfApkHyoJENqU9Jskrl30MN0uW2226LaMrEerYBCexL0Pg4i4TPWnXFfu+Tu6x3tE+tj0r8ispAKoZx0lm+38Pvk5rI++f584RtIRFBozYCcV8FIst6pWCXkdawEULCIyuB7AkyBqpoLW/1hZDwSBySHBLX1C7vKVrzStgZCEWkHcwHAW+qW6n6S5JJMSSQGCNTngpkvi+qMMu3RmqR8H7DeZI0IOKtD5ffv4yAkyoo8+GedbSP/amnnuqIX+ufwp6APjdIePI3v/PfE1nX1u/fQwAsCTTB2fDeJaAXl52xo1GbQPI2SfKH85gPyHcSP9gjkLCj0foIiIBv/Tlu54RDtvAyzNoQ2Uki4etfIHESHgkTtMPR9E0irkTC1495/Ao+Cc/vanUbFwlfPv55rigSPg9a6cfee++90dixY529J+vCbI3ZdDItjHxnzS9ZsiRCriPLIee6aJEPGjQo+uEPf+hIG433ELAsJMp/adxpWV5IiNVqyOST8FyNCjX0yzXqQ8DIXcrda/k9lqWkDPj68Laz0yoA04J1zBPVgSSGqK9Exzl45ZVXXCWlL7/m+yrIJ0EiIitGw+f4yCLhy5l1XSUJgSwSXqjlQ4AqPqQ1sNn4i+PHj3dyM9ZoGHKY7wE9oNBhJjiFL2SBJarSaL7K37W0yvM9VfWOrkXC33fffS4JYdmyZc5uIb3Rq1cvlyVMhnaRysvqIZz/E8dlJ6mo6devn3tvMBf4/2mVCfnvVt0z/EDftttu6wKBAwcOTGy4mpXcQeN5FCgIwjJXGtVAQAR8NebZfUrkS3DMIYDjWrRxGJYuXepKV3FofBL+C1/4gnN0kEHRCEcgb1m2SPhwbEOP9El49O9qkYf+xpbINRnzikqHIl3/cUbC4zSK5C2GZ5LTl0S+00wI6TEy5UOakZHBxHGQyUgWaLRHgPVKczEkxsjAY/jv0CwSnmwa5GpwxtXroJzV5ZPwSRUfyBWQdY3dlwZ8OZhzlbwkfHl3bq0rvf32207Tmiomv5Eqn9L3Vfg/xCLZjUmVHiLhm7cuRMLnw54eEmeffbbLDIVEt+GT6/4VkdwwmU+CfGSWUp0HscVgL0uFwYsvvhg98MADjhQmA9uXAc33hNU7Gj/mzjvvdFUD1jeoFgmPDjmNzQl8cy5D/cs6Z90ggUjGNZJifBcYe+yxh9MiP/DAA+VbljANpiiBpCfv5qRgnh1Dg2Jlt5cAegtdQgR8C01m1kdJahqRdA6RaxqijBw50kXzrDHrDTfc4H6u7KQspJN/n7cs2yfhmQckH7KyU4s9WXXOSmrMaqWRcRTY2JJBQxM5ZaLmWyOQtOb0bbTRRoVK2nHeyejjfI38CFgzMmu0lES+Q/CaFioa2XfccUe011575b+ZznBNr/hDdQ3lqZSV+mXtoSS8oGwMAr7MCYkISNJsvfXWrrcKEgSUbpNViSyBRnkIiISvH0srd6eUnQAS6/euu+5y9gafnB4GkI+Q9Gnav/YUPgmP7b/ssstcQz6NxiPgk/DS20/Hm+oxiEJkkZBloIcEJLyfdYq8BjIzEMGsYchGEsOQ9kRDGRIeH559KwHx5cuXt92QvhTnnnuusk1zLHl/TuIZ1LVIeG5BANH2A2RkS+4nB/B1Hkq1yOrVq90erOherM5HaOnTCRROmzbNVXVQiUPlzd577+3whsPhu0LQKlR1oqXB0odrh4AI+AotCCPge/bsWbMpFs7+Mccc43TK582bl6iVXSHYSv2oeTejGHAi2CrLLm8a8pDw5d21GlfCEYfEYuNk+tcQAkhxxHtMVAOR5n1KCEcylXr37u2ykAji+bIzfnY1BCQbUslvFJsvMtZZ34899piTnCHDKEliTCR8MXzLOssn4f1rQu6gw3zwwQcXChaW9Xytep28fk+r4lD0c/l9JbAhRx55ZHTLLbdEI0aMcPIam266abtM+L59+7rsXoiApMH1CDghSUAjSlXahM8Ma5mqMQZkYl7swB6fHuk2JXak4+5nuhsJzzpHd5nGkX4/Dz+wESfhuQMJIbyjCVghF7Hhhhuqb034km87slbD7CwSvsDtdMq7CLz55pvOvuNbWuWBwOk6CCAhwx6XBKb4oOKDKhwSO9RbpevMWVd4EhHwXWEWOukZcBops7799tudA0gpfNoQIdO4SdFmtHHYhl5ZJHwoUuHHUWp34oknuoY0lPsOGzYsWrlyZYRmONkvZB2RvQchr9F4BMh8QfsdSRQjC5LkNywDnkzgEAmaxj9597yD3/yK6rGrrrrKZVjHh0j45s6vTyIQKCSDmMwwZeU1dl7k99SHb7y585gxY1zm71ZbbdV2YfWvqQ/jWmcnZVNDrlCZSiZ2WiVl456o9a8cJ+GtkbZlxvsIZJHwrY9W53xCkfCdgzPr+ZFHHnGJAfQDssE+Cmkm63fQOU+ju2QhgK1CvvCKK65w2fC8GyZNmuT2YCRBpfW+ybquft+6CIiAb925TfxkaFWRQbDLLrtEl19+udOtig/KWc8555xowYIFyoBv0PrQZrRBwOa4rEj4HGBlHMrmFL1Na4zl69RSokeWHc2X0LUmG5tMDo1yEMDxIxuS7AscPeQJjAzwyyOPPvroaPbs2S5rz4a/aaW/B+WTkrkqPi8+CY8EDYRBUoakT8JDpFGeqh4TxXHPe6aRCJDu9PegKlCj8Qj4fg9Vlug7K6MvDPc4AY8dTwqoioQPwzPPUX52L9UyVB5gw5EB4m8ytHm3DhgwIM9ldWwAAj4Jv/nmm7tqj7TGqSLhAwAt4RCR8CWAWOMSrGMkJNk3MWhgC6F79913RygZ8G8kx4444ojcFTiNfXJdXQgIgVAERMCHItUix8UzCsiOpJzPH5A2ZIURYTUN+Bb5+F3qY4iEb/50iIQvZw5oajVx4kSnhUeTZiMdfUeSjHg1VM2Pt8kF9OrVy5VP++OJJ55wDVT90kcIAghdmgeTdeGTwpC9lEoOHDjQldGTsUFAZN9999Xc5J+axDMMb4gZAtlkwKSR8AQ9dt11V5dFmVfKoKTH7ZaXQSZvxYoVrskn3wv0lPOW93I+gUAFPsKXALaISifsDngT8IMMyJPdxZxB4JAEon5C4dgjo4Fdf/DBB529RuIKGyMSPhzDIkf6uuNx7WuaN2PfIYTHjRvnkpogiTXKRSDeePXSSy91MqlJQyR8Odhjp7HrabY9hISnQofvDD6nEjvC5+Whhx6KJk+e7JoG09PAqoYJriIths3hvUtmvGSswnENObIM3zLkPjpGCIiAr+Aa8KUiMOw0s6FpDdlglM5Q3vTKK684mRqIGo3GISASvnHYhl7ZSHh03Gj2RDaTRj4EIAFOOeUUR/aaQ5hEvpOZTVMsCBxlW4dhTCUSJHvcGceOH3fccdGvfvUrlwkzePDg6KabbnISQNh1HPX999/fbaCWLFkSnXTSSU4OKD6oiEJHWCX0YfPBUZBh6L3jrLOxJOjhEy+hJDzXgcjMSx6HP2lrHQnh+PWvf901x7ambnxCml8hm9evX7/W+sBd6NM899xzzjckaOcPKm4ok48HB7vQo7fMo+Av8gebc9ttt0UzZ84UCd/g2X3mmWdcQhI2Hi1f9MNt0BSX3h8bb7xxakVxgx+vZS9v/iMfEP1kn4Tfc889a+Ltk/AkfhC4kn0KXyq8Z6loJYnDGtomnZ1FwpOxTdKHkgvCsYdkZ2/0y1/+skOlh3E32H419QzHNORI+ZYhKOmYMhEQAV8mmt3oWmxeKf+lTD4+sho4daOP2S0eVWXZ9U0TJBb61S+99JLbCLFRylvWTiYTL2Cy8jTyIxDvGZGW+Q5pecghhzhtbPTGRfpmY+3LlRxwwAFtGTEEi8iwnjNnjsu+g2jnu4AGoWXI+CQ8G1gIemTIuCbawUgFDR06VBuk7GlwR7CukVI688wzXSaqDeQgPv3pTzvJGVvToSR84K0rf5gfcIJwHzt2rGusR0DvnnvucUEnyrLRSM2TkV15YAMAMCkrAqfYb3oc0N+DYN/y5csj+YwBIJZ8SLwxa61M+AsvvFCZqAXxv/HGG6NPfOIT7r1KsMlGnHynGuS+++5z3wkCUqruKAj4u6chtQH5i13HxyHAndSYFX8/afD9oN8ZFVI77bRTfQ9TsbNJvps+fXqU1NA2DgUJIDSFZv8VrxCpGGylfNw//OEP0eGHH+72ovQ6MLnOJPKdn9GMmArKuJJBKQ9TkYvIt6zIRHexjykCvotNSGc+DsTv0qVLnWNJ9i8vWzImyfZAZ08jDAGaHVI5QNkYmUmDBg1yWpB5SGCVZYdh7R+VRoZRmkemHk5JnjnI/wQ6wxBAWga80YCnNHjevHlOvzAuO2ONoCFy0DhM2zwJ2fYIxEn4iy++2GXjkVlERvB6663XdkItEl64FkfAz6rDxkBEbrbZZhEZkpAuzBGNzZFtsw2/SPjiePtnsqaR3GDNk/3OBtWqBlavXh2ddtpp7udkSoK//JdycOcqb7zxhmuuzVpGUgDy3QIcbFzJwqYUnkpKArE9evQo7+a6Uk0E0kh4/FCInC233NKdTzM/qlmViZp/Qf3kJz9xBOPVV1/tKs0YSZnvfBfYO7366qvqnZUf5g5n0IsM3+ass86KfMmZPCR8CY9RyUv4SWFZJDz7XxI+2AMwRMLXt2Qs8LTXXns5eTH2sEnkO7b/3HPPdQR8PDhY3xNU62z5ltWa7670aUXAd6XZ0LN0KwR4AZLxcvLJJ7fLhuRD7LHHHk5bee+991Y2XgNm1SfD0PCFDPvoRz/qslONDJO0RgOAT7mkacBvt9120X777efIsCTNdypvIOapWCAD3rQNO+9Ju++dfBKe0mAISBqr+ll59ulEwpc/z6bLicwJupxUcdh4+umnHQEJEUm2pN/rQCR8/XNhlTPYFj/g5L8HSB6AoP/whz8cvf32205ST6N+BGg0SVUBxApEi5Hv2Bikq6gGQeMXIoBsPX4OaaPROQjESfgzzjjDBQbJep8wYYKrclU2dvG5QAqCwCpEMP1tFi9enCg7g83huwBptmjRIkkZFoe87cxnn33WBT+w5VdddVXbO1ckfAngZlwiDwlP4PXFF1+MCJrssMMOTo7STwpp/NO2zh3AkUAf71nWPEFTAuBJsjNWnXP++ee7aliN/AjIt8yPmc4oBwER8OXg2LSr4Hw///zzrgkfmRfo3EF8bbPNNiJ+GzwrRqwge8IGFA1mso7mzp0bXXvtta5JCkRNLQ29Bj9iy17+d7/7nct2hHSPk2FkJ9EM9PXXX3eZM5AHGo1FAN1CNCMhZBhxEtLubvMWJ9Ia+3Td7+oQudgTyER/+CQ8P6eJJ5ufpAZXIuHLm3cjV9gE0XBvt91263BxK2NF4gfNfohiq8DhXTFjxgynw6+Gq/nnhWoZ7L2fhZpEvpP5TsbqzTff7IIgm2yySf6b6Yx2CEDkQj76pGIS+U5AEPuPLBCkrwiYzltIPgmPD8oguE1mJMFajeIImAY8MoX4lfj2SZrvkI+QYPj/SL3tvvvuxW+qMx0CrGt8eHT2SWji/WkBQJHwjV8kISS8JdVQ9UcAivlRpU3xuTEN+NmzZzviHX7nzjvvTNR8t+Ag0nsExzXyIyDfMj9mOqMcBETAl4NjU67Ci4+NDllffkMy9Ggx3LwM+bdG+QjQpBZCBdLl8ssvj3beeee2mxAIoSwb/UF09kW4lIs/Gx0ykXDM58+f7yR/bBgJhiawBT9wIhlJJGW5T9baV8MxpCEouLPJpwHopz71qbbsOp+AJOiBTErPnj3bQOEcst8fffRRNXiusVSQ1CCgh1yPZfSCPeueDFOfhEd7GULAtz/+peMkPLrxo0aNau2F2oBPB6lIVhLvU9b/RhttlHgX08petWpVB9vEO4OgrDan+ScoLgORlvnOu5fKJyps0LFNCpTkv3u1z4j390gi38mwttJ5gh7MFz0mNDoPAavIxO8nY5isSFVg5sMfXxFid4MNNmgjesEVMoxKV0ZaA9AXXnjB2R7Ied6zCv6FYw/G2Guyf32fkisYrgTBCcBS8WpDJHw4xmlHYs+RUKWaGx+TpA96CllT+TgJj09KMJyAq/8eZm4OPPDA+h+oYldgDROs9v1Cq7Zkz4TPmdRw1aRT4B/i++CKQVjXx5VvWRd8OrkOBETA1wFeM0/1HQ/IXsgBHD8y4cn8YjOELIcROM181la8t5V++dqEfE4CIZQA44wY+Y5TQzZ2PJu1FXHpjM/02muvuY0ODggvT9P7TSLfIcLIDKCM9eCDD+6Mx+vW98BukL2FTfHL1rE3ZLjTFMgfflNQfo62O9m/2CEcR5olQhKbTjY/U6PE2ksEzWUyvsjMwIaTgYodJwOPv2nymdaYNenKRsKjA3zRRRdJjiABJDb3VB2wXpPkGp588km36aS8uhYBz4YUCQKasSorqTxTSFUTmbwE/ciypsqAwLYvO8PdLAuV74xkIMrB/8orr3TNmvFnkBYgE9WXnbHvi2VCUuWk/h7lYK+rdA4C6FjTvwbbDenFe4Akj/79+zsiPk708h0gw92yse19THUUshFUAGqEI3DLLbc4nx4cke/E1uy7775tfT6MJMP2+zJY3MHmhne0338l/O7VPZLeb/RPIbHGH/E+Wj4Jz3HwDcgy0YCVKpvRo0c73sEa0FcX0bBPbv3LkHUjWYxeWOi5T5o0yZHxfmADOTeSmeh7Y1VlfmINewXk31RxFoZ9/Cj5lsVw01n1IyACvn4Mm3IFc0jIgGezb9FTDDdEAoY83hCuKQ/aojeNZ4XxMZPId8hi5ofsa5xDaXHWvyAsG5UrGQGfRL6zObLvSS2pjvqfqDWu8Mc//tFlHxFcQnKAP6xXSC3IxNNPP93pjUPOs+lhE4rjHrczbKKQ30AH3q/MQRoLe6WsvPbrBSyXLVvmJGds+NUENNJ78803OzSfzEPC817gjzWubI0VW96nYO2zwenTp4/bzLDuqUTAbrOxsaAfWu9pEjT2NPfee280dOhQl4EqXc5y5uill15ytodMPTb7lGTHyXfuZFJB2CVlwJeDvWmk8n0gmMr7wTTffX/GGmxThaAM+PzY49dcf/310a233hqtWbPGZVpPnjw56t27t+Qk88PZ4Qyqk84++2xH7vrN331y3T8JCR8/WYB3BL48BDsDkh5fhneD9R1SxWuxiTKtd96dNrD3BEHIeAdjgq8rV65MDO4RQHnrrbdUdZADfqvWI2kGez5kyJAIoh37DqmO7+7beX6H70N1Pb6nDfEMyaBjV9h34tf7MrQ+ue7vj7iKv++CZCfznZ9x3K677uoqDPBHkZ6BuFefsxwLPuVQ+Zb1Y6grFENABHwx3Jp6lm10yKomOwmChmFR1enTpzsH07IBcBwpqTQ92qY+fIvc3Ah4tH2HDx+eSL4TFCGbBmKHoaaT5Uy+SXSg84tDyFrHOfdlZywziWw8NrFk01hH+XKeojWvgjwMJDxElzmDECqsYTJQzzvvvLZMCws4ff/7308M9rFpWrFihSMTsFG9evWS/EbCsiFblLWMZJIvGUb1xmGHHeaavo0ZMya67LLLOsg65CHhW3PFlvOpwJoNP/acTSebTDZPNFqFVOnRo0dbZvunP/1pF2BKC6aaLiebJ+ySRn4EksqysfVke2F30npMQCrwnSFzVQHv/Liz6Ufuyl/bfgCWK6atf7IhqTTj/cF7QpJvYfjjtyNXiMQJFWj+4H1A4BviV/57GJ5JR0HOUrVBBR9EIxIx+I2+vAxNtJkDcOZdSwCV7FO/jxNEL3b9K1/5SjsSEnKMbNaJEycqyF1wmgjakdxBkISgH3tby8TG7kPO48vzXuY7IftSEOgoiqiyxMfB34n3ieA7gc+JXCSJIfEkP4IlfH/QJkeqhj9KLOs4FyQAwMXEbYjJy2B/sCMkfZCFjX0Cbz/oYZwOv3vwwQfbbsL3gvmhekEyw+HfgySJMc6WbxmOoY4sDwER8OVh2WlXMq3Nvfbaq41UTCLfd9xxR5cNj/GGJJP2b3lTZI072BghOcOG05edsYoEI4t5eaosuzz8cQDZ6FvWMKWUSQ1vH3744WjChAnR0Ucfndqssrynao0rxUl4Akw460kZpVkkfGsg0thPgfNNczHfPkAYkD1NWS+EAPrhaZJiIuHLmR/LCCP4RMAIHWWImJEjR7oMVD9Lz+Q44mW/pssJmYAuZ79+/cp5uApcJass29ceJzuVzSuVfnw/OJf5Q54A/wj8Ido0whDAhiDvALnIv/3sU67gZwmTBU8AiqA2fg6bWsgx3hEEqsgQpiGfRhgCkGBI/GyzzTbORyEvGDspAAAgAElEQVTzHaIXmSVIYJI4soJ+YXeq9lFJeuHIF5JFapVPZs/jEhBx35JrkVzA30h/7rLLLu59oVEcActyJ+EDUhg7ThIIeydkaSAbqRAhqYaKA+ZMoxgC2OuxY8e6oFFc0seuaHaJ94FklfLjnGRDpkyZ4hI6brvttg79DHz/M15hhu9DXxuytSH0sTfqMRE+J1kSY/Itw7HUkeUhIAK+PCw77UpGwOOUkNHBBnThwoUu2upnvvNAZP2i2yk92nKnx8gYnEF076gySCo/taZw3B0nZrPNNiv3QVr4ajgwZFmQ2U7TwxEjRrRlWoA32aUEmGo1qSF7A7KA4xSA6rhY0kp3fRKeIAfNP6ngSNJ4FAlf35fQ9MXZbPp9CsgC43fYeQgYCBmR8PVhnXU2ATs2SUjN8D5FZsnPMLJNqZFibGDtO0HmMEFYNrSQkZTPq+Fqe8TrLcvGXkEUY9OxOxDxkL1INN1///3u/yQbIE9jVVBZc16V37N2CVzPmjWrXT8aX+7KxwKiHSyR2WBAxBAURFqMga8J3ryL6S8BcQxRiTa2RhgCRjpSgUMzPb+ZNniT4AHpiB8PSS97EoZr2lFxEh58kRyzzHj/vCwSvr4nqe7Z4PrAAw9EPXv27OBP0juILHcCUSQlkMCENn+84gBfSe/X4mvI+nqA93777Zd4IeaJQDYBKhKYVFGWH++4DcFvIcFju+22cz214j5KLRI+/92rdUa9EmPyLau1XrrCpxUB3xVmIeczmB4tJBmZAGxEk8h3LmsNJqRHmxPkdw+nVI+N/YsvvugcFSQJGHEdNzam/CE6bcM/xhxKkQLt54HNO7rU1kjVfht/GfJziMjZs2dHVH4wfGcF2QGcdJokgrFFvJkTNq44Pirh7vgdgHBkA8oGHzLFHz4JT0YwGb2DBg1K/CKJhC9mXzjLmhfW6hPhk2QhJDxl2mxQfXtU/AmrcSYazDQQRg7Iqg7imUjYdIhMGoASCKcUmAAVEm+QkPxsxowZrmyb32m0R6CMsmwyrpE7wachOGuDdwDrHjkIjfYIsLaRcbjhhhvaBfEIGkEEQHLRBA4/kncngScav0Gy8zuqoBgczzVocrt8+XL3MwJUvGORhdh2220FfQ4E0jJR/aaeRr6D/ZIlS5y9kfxGGMhUjmGH/cCFT8JvvvnmzvdM6+shEj4M59CjwJNKP+QzCFz7jSfNvmCPaMrqzwn7BAKv1leIPiBz585t24+F3l/H/RMBS8wDY/TJ04bpY8M5cCxV9RrpCCTZG9+GcCa+Jb5LmjyhSPj8K6wsiTH5lvmx1xnFERABXxy7pp3p6xay4cGhHDhwYGIHeGtCSWYencs12iPAZhPnDhx9cjxJlxNHHpIXggWH3i9b4ndI/bARxamHuCdjGGeS5pNISXz4wx8W/B4CZJHiiIMlmXMW3PBxhQAg833p0qUucwCS2JeFYENKpow1b4KchwyjsRDXFxlWe8mZlNIBBxzQpkHOXCBBANY+CZ9VBu+T8Nia73znOyqTDPzGYx8gzNnkGNkVPzWUhIcgg4yULmcg+O8ehs1ftGiR+x+VStOmTXM2J6nhJBVQbKIglK2RFt8Xst8hOhXsS8a+zLJsrsV7lvcF0hHYfY10BJLsB32EIGBY67xHzQeKv4N9Ep47sFGlFxF/Ux2l9V5s5SX550nkO1gTHCRTXr2EwrCmITOZ0lQVxKsH4o1XL7300uiYY45JvLBI+DC8Q49iDeMb4vPw7iSxhuphJK1IxqGq+NBDD3Xa4iSH+LJABLkh4ZGj8Rvpht5bx/0TARqt0kcFErhWbyz2x/g0JKFJQrX26qllb+IJe1kVBSLh839Ty5QYk2+ZH3+dkR8BEfD5Meu0M9jcQCTed999rhM8pcDmjPibKRzMpAwOOwYZFAh4rqHxHgI4F2RGU/rrk7ocYVIDOIh0eSfCetdddzmH0df/JSuJzSlEe7yjOdchWxUHx8hl4f8eAgQ+KAE2fUEj4SlPpZkVmyY2UGTY+TgT7PDni+uQsWf6tdwB5xziDEdH5MB7mEOs4FxYZrSvH846R+oH/MGTOWAkNWZNI3f5DvCdohmfNkjh33bkZrAVQ4cOdfYiDd8kEg3ikfJgNlS9e/cOv6mOrIlAyCYI6ROqoyAhCbxKBzh7UaksOxujRh0Rtx/YHEiuJHIli4Rv1DNW6boWALeGzUnkOwkKViVFFRqyEVYFWCWs8n5WqxSmCph3KkkF+PD4iwSo8Smp2oDQRT4pLgHk38+3WSTUMF+q9sg7I+8dD57PPPOMS2iyIDbzQy8t5DmYL6qG+R1+qUa5CFhmOwkGrGW+D0nV2QT+6LWFnyMJ1dpzkGVvqFq69tprXfUkoxbu/N78z5dfftkdi6yeRm0EJDGmFdKdEBAB3+TZeu6551yJZJxwiett8pjjx493Wu7W4MonCPgdziQkPVkEkGbo0955552Zhr7JEDTt9mwwebFB8vqkLllhZMNgzNGGhNSKd4b3SXh+R9YGx6LTzNzh0M+cOdPpGSoTNX2Kk0j4efPmRTfddJNz+PzARdp8meNIBgIbVdY/pL30Utvj/o9//MPZD4jxAw88sO2XPgnPD9mIEvzwHfI8JHzTvtDd+MZGBoA9AT0ywNKGT6Ixl5C/ZIaRISmppfBFYHab4AXrm4apNNT2A9UhJHz4Hat5pMqymzPvrG9sBZV3vi337QfSYtgQMrG32mqrDg8qEr6xc2dN4vExCXpji0imSdJ8h5BEsoMqHTUY7jgvrHfeozQCZvB/mh3ih+PjkBSAtAkVlciZID2TlDWZljhgVbG9evVSk+GSvhb2Dr7oooscOYnfTqUlVTkk51CJRqa8Gk4WA5xqAyoily1b5nx+qgosiQ87Q7Uee9+0vilIvfG9oacN/IKkr96bhyL2Jm81DQmYNF8dM2aMetrEvgJp/o0kxorZCp3V+QiIgO98zNvuiPONBMeAAQMiHBBr9uYbEIhciIG7777b6cvyf8olP/axj7nrPP744y7Tl6yY+ODFSqkfZA6kpEZHBJJI3Q033NAR5xBh8ewLqhFw6HFofBJe2BZHIE7C42xDDLDhjDt8WSR88ado/TMJUCCTxAbVxzZOwJscTS1NeIJW/FFwqbx189BDDzm7s8UWW9TMxuOOkGhsiugBwkjThS/v6VrrSr4dscol3r9JGXdJJDwZYXPmzHHZYcyXRjICKstu3sogexH/EjmweFNan4Rn3ddqUi4SvnFzaBIPkIwM5iKJfLcMeMgYSdAkzwcyhAsWLHBSblaJ5JPwSBJCZFE96Qeb8pDwjVsJ1b4y1d6LFy92+2DmkCDINtts4yoW2IfxnlX/rI5rhLVLtfbIkSPbVfqy7rHpp5xyipPitOFXZPt2HbtDcA9Cnv0vv4N8h3SnwlIV9B2xL2pv8pLw1bYM6Z++ln8jiTGtmu6AgAj4Js4S0U2yFiHPIXWNhCdijXQGpcG8EIlYm/QJzd3iJDzGhq7mV1xxhdOshXifNGmS024js0aOS+1JjpO6dH0nyygtK0wkfPEvzfPPP++cu7gckk/Cc/Va2oQi4Yvjz0afMna/nBQ7hKYmxPuDDz7oiEWR8MUxLnom6xr7TuNg5GSy+kZg98noIwOerD4FQ8KQ9zeelF5T9r7xxhu7YDaZpUmVMz4J379//2j16tUuIE7FAZtcZYYlY6+y7LA12YijnnzySZd8gQQhGY40LiTrkeaHEJFUJvCepWovy9743xnIMBq0IlemEYZArUxU37bg99No3pJxuLpP2NBkWJmoyZija03wwvfb4wR8WoBDJHzYOm70UdiZhQsXOklPfFEGmdsknWG3NN5DAFlUksBIpqHaHbtgcpsmoUqyDf098A3hCMDU9+2TEhF69uzpZJrgHPCH8EP79Okj6GMI1GNvRMLXv5yy/Bt8dEmM1Y+zrtA4BETANw7boCvHSXhephDvf/rTn1z2OtFoGziJvHD5Eyfhg26mgxyubDzRzfdH3BHp27dvzaYzIuGLLSY0T8lAotTapJSQRoHA8kn4tL4GdleR8MXwJ2vj4IMPdll0o0aNarvImjVrHPEIYUaWvEj4YvjWe5afmeoHZeu9rs5/DwGrNGAjCoEeD1yQlYokDVmUbDyNkIdwR5rMGj4nNWetOs7YZTTx0fFlhMhA5N2Mqiw7eZWREca7lAQMBnNBUgaJGPwM+QEyGamcOfvssx1ZE9LY2X/nklVJsE9kWPs5qCcTlSsZYWZZ2tiWgQMHuka3EGfI09CkMisoW2X7Y8078V1Mosf8RIhH8CPYSsVfUpWBSPius3qQEiITnmDKhRdeqH5CKVNjVfQk3hkJTzUBiX3ovCOxaslOfqWrT8KbDBDylNh3iHeqX0n+mzFjhmx9Cvb12pu8fk/X+XY250nivmWIf5PHpktirDnzWuW7ioDvArPvk/DoreF8QI6RnRQfIuHrmzC6uaMxSMNP9PIZRgDHSfis0keR8PnnAmca6RKkfSDhyc5jc0kzJgj5tMasSXey+cJJZ9Nlskz5n6o6Z1jzpV122cWRj6YH6SOQ5qj7x5gmPOTk3Llzox133LE6IDb4k/oZkVTjoFcrwqsc0LH1SBQgNYN8j5/ZxbuVtUzgG7KdEZf2IYBL1QEN+Pym6OU8Xfe/ys033+yIEzbzlo0XIgOhzWh9c4/UD5Uzu+22m5Oc8UlzI+EhVqZPn+7et36GdR4Svr6nbM2zy8hEBZklS5ZEJ510UluAz0dL74HstYMvCU577LGHI9qtKglCkj/839eEFwmfjamO6PoIxEn4gw46yNl59lkk2+Tx7fmeYM+oqtSojUAZ9kZ+T/gqS/ItfRI+zb/JQ8KHP42OFAL1IyACvn4Mc12BCPPgwYNdYyx/+CQ8PycTnjK8JPkYkfC5IG93MBnYlGWT4U5ZNk1+yAY7+eSTHaGSN7MaEh6dVWQIDj/8cGnte2jjXNBkmEaqthniJUmjQ7A3KQfIWwIipjmel4Tn+6By+LDvhBGQlPQiRTNo0KDEE9NIeDLyyBBG9/rpp5926z0uJxT2JDqqFgKPPfaYC8CSbU2wCnkyeoFo1IeAaS5DsJtUAQFvmpVDzFvZOwQ7dsWaofuETn1P0Npn//KXv3SZeL5OdagMhDajxdcGdh0CHvIEGSvTwI5vUHnHJjXcEwlfHHvOLCMTletgc2hAjywQtgetchqiDx06VE3lM6bIfBskPWnoucMOO3Q4I16RU4uER+LAr9Ssb4VU42zsDQ3hkfBkPggI7rXXXu0quauBROd+St/+QLqzhyKBDAna+AhJsOncp++edyvL3pjfg9/Eu5sAimSDO66JJN8y1L8RCd89v2Ot/tQi4DtxhtGkorQUEossO0h4Nv8YciLOPglPUxV0miEvk4ZI+LCJgyRkoGvHAG+y88gOoNEPuLNZhQDefffd3TF5SXhkOyCA1ei2/ZwsXbo0Ov/8850jSKDDBiQ8AQtI4M033zyi54GVDNsxeUj4sJWgowyBBx54IJo4cWK03377dZC58lHyHXVIYMpRmSsy9ShtRYpAo3EIIEeAfARBWyQkCBRSFiyt9/owh3TB/qD/PmzYMEd23X777e6i48ePd9mTNEaHpEc/lUzutH4g9T1J652Njv6UKVNc1Qb2xX+fhshAiIQvviaQKrn88svbrVXzE8mQJ6iEDcGWiIQvjnPamWVmopb/dNW4Ik07IbAgs3h3JhFZaSQ8SSK8c7fcckuXMU8wa5NNNqkGcCV8Smw/vYSogPIH+ywqXCGGtUcqAeiUS/j2h0MIRNk7OH6KSPhy5qEsewMHQRAcTkjke/LcJPmWefwbkfDlrHldpTwERMCXh2Xmld544w1HoJCFTWk7chwQ8S+//LL7G5mBtMasSRc340O2JARyGlmf+WAtegAO9Oc//3mXheHL+UDCI79B13cG2TJkxfsjLwnfohDW9bHQyPvkJz8Z/fjHP24LbnBBX7qH/5scjWnC201FwtcFf+rJlgWMnixBPiQL0pw+31G3CyLhlKSd3ZinrfZVsVX0TCADHnKAzSwazpTa+/1Bqo1Svk9PZiPNDk3LnbN33XXXiAaHkAQmy2TfEzTjaV4pmaVsnEkuoEknmbu+xFUeGQiR8Nk4Jx0BATNhwgSXtetLD5DgwQBXXxNeJHwxnGudpUzU8jHNc0WSYejTAVmDzcb3TxpxEp6qTJJE2JPxHSITVYHucORNNo+9LElm+PSvv/66mwNsDoMKHYIiSU3Ow++kI0PtDwkzJBukrWPftyfxgP0A722NcARkb8KxqvfINN8yj38jEr7eWdD5ZSIgAr5MNGPX4su+bNkyJzljwy/1JdPizTffjL73ve+1ky/JQ8JD0JDd5Gt6NvAjdatL42QjK4BTiCNimrRxuR+TozFNePuQIuHrm24IdGR5Jk+e3C4AApFIhiREDZnUEAEi4evDOu/Z1oiS89gg7bPPPqmXoGJh1qxZ0bx581ygiqCW7E1exOs7Hu1xAoVUkyxfvtxlsZLBzXcLzVuRBfnwxTahAf/88887KSwaVMYxfOGFF1ygA9kOSE1hnI0x71zetVQ3pRFgITIQKsvOxjp+hJEB2GYSOpICdPHGZbVIeM5X/4nkecDnpjIJ4ipuF5SJmn/tlnkG1Ur00soiIOPSWDwDtj7LHyrzWVvhWhaoRl8/jh2/O/PMM6PZs2e7qmP+6D3a2FlPksOyvW/8zpDwJB7g/+NPKvs6/9zI3uTHrMgZIb5liH9jJLwkxorMgs4pEwER8GWiGbsWme40jiA73SesVq1a5V52ixcvjsaMGeMyHOOR5zwkfAM/Qre/NHMAIeBrQuJ0kFF64IEHRr/5zW+cUygSvvypZpOK8/3ss8+6LPikcl5fEz6EhCdbG9JABHB980XWAFJMp59+erTnnns66YKdd965vovq7IYjYBqrN954o3u3oLfK94bvhMlsNfwhKnADiAMyuCEgqRL5xCc+UYFPXc5HNIkr5HsIgCdlPIbIQKgsO9982AYV+Q2aDGMXkkbaJpV3Ar4pPT3YpDL0nk2eA0suoInzV7/6VUcqIjGJjAkVND4JlkUEKxM13zrPOppAFBWvBFjJZCdhIC3rmu8MFZn4qdgbJBNJxBERmYXye7+3yhsSavxeKb7cp5HvEMEvvfSS2+8K43CMk46kqozEDHBGytP6fnBsHhKe6zAXmo9i8yF7Uwy3ImeF+JYh/g3fGUmMFZkBnVMmAiLgy0Qzdi3I3ZNOOslJziAdwOBLTyke5V44I6+88oqTozFNeP8SIuHrnxxkUMgSpcSU0tT48J3EEBKe5pNsbtNKW+t/4ta6AprhyD3UIgRCSXh0JNnMfuxjH2stkJr0aeLleNgkCAWN7oMAQS6Is7QMp+7zSZr7pL/97W+jlStXOtKSKjWIdzS1swic5j5117w7duUzn/mM09W/+uqro3333TfxQSUDUf78IUeIP0kwjioE/JWkEd+kkgX56quvukxVCEukItZdd93yH7BFrkigAnm9X//6105yA1kwMEQG8mtf+5qzx3lIMGWilrswkBcjWQNcqbJUdm+5+PpXswxgbD2YM5LId37OdwMSjXcrFeAaxRCgvxY8guntk0RD9YHxDFw1j/0p9hQ6yxCQvemctRDqW8q/6Zz50F3qQ0AEfH341TybEhckG4j++5qcbJL4HdIB6CnTBE4kfGMmAnL3hBNOcI1v58yZ4zIF4iOUhIegpNkqsipqJhQ2X88884zb/OAYppXFc6U0Eh5Hk6wyNJo1ykfA19knAEW1DpJZyoYpH2tdsWsiwHeAjEkkJWyQ+Ut1CGSkghv5540GcAS+Id95b9JcLGlIBiI/trXOYONJFipEV1bwyN+k8v5lqBoqGV00rqk6OvXUU50/wjDda4J3kIlkoFLNOnLkyLb3Zx4STJmo5X0X4n0k8D3Zi8lvLw9ju5IR8BDABKWSyHcqREzDGbLypptuatcXqvynas0r+u9LbDY+O9V6AwcOdBV7cV8lj/1pTcQ651PJ3nQOztwl1LeUf9N5c6I7FUNABHwx3ILOMvIXhz1NQ9bXhA8h4cmyoaxb2UlBU+AOQv6E8shaDSfTSPinn37aacirLDUcb/9IsnNZrxdccEFmw0+fhCc4NXz48LYMDzLolflebA6yzgL3L37xiy5AAvFIc+KZM2dKqzMLuJTfY0tY9+uvv36HIyBZyJpE/ofspWHDhkVIRvikTcHb6rSCCLB5olIK8ozmfdttt53L4KbKSYGoYqBCChDAwO/JatosGYhiGKedReUkvQtWrFiRmf2LPZo/f35EdRlNhpHg6N27d7kP1AJXo4p17ty5zoehWacNCK4pU6ZE+InTp0+PvvWtb3WQ7REJ1pwF4Pdw4gmQCjr22GPbmmw356la767333+/qxzbf//9nQ/Je9QkZ3zNd+vJxX5g0aJF0ZAhQ1oPjAZ/IuvdRELTt7/9bWerrcF5msyS7E+DJ+Xdy8vedA7OeXxL+TedMye6SzEERMAXwy34LLK/cDhoSAahmDRCSXicG6RUKHPVCEfAsrA5gw3UTjvtlHiyT8Lj4NBgCxmhp556ymnIp2mqhj9JNY+E3CL7iKZuWVrjPgkPWhDCKiFu/Lph7aOZevbZZ0c0ySUActppp7nvgDKAw/GnRJLsU6qc4pm/rG3LTPWvqMZv4fjWOhJnmyw7sxtpG9Jy7qarZCHgZwhnZWNnXUu/D0fAz8ajWbOaSoZjl3YkJBbyGmT77r777u4w9JcJ1NGLw+QkkaMxTXj/WiLB6p+DIlfgncDeC4kg5GioxuQdTJ8DjXIQ8DWw2VsRAExquGrNWiHsfVnWcp6i9a+Cj05QmwQO9qPxnk3YI35OM9yhQ4c6ydUPfehDDhizPwRl582b54IlGuUjIHtTPqZJV5Rv2Tk46y6NRUAEfGPxdUQMme28EGkGmtYBPomE32CDDVwGGQ3glJVUfKLYkKJtevLJJ2dm4/kkvN1R5EFx7DnTb/jJWq4lScDxOOqQBjiNlLTy3VEman1zEHo2DbKwOQQ92LAi/UPWGHISyEhoHmojiR1ns08ww1/rFlhCJ5XABkQNVUzgfMopp7g+CWlVUqFzV9XjsNn0mrjwwguj5cuXOxggHo8//nhn820TWlV8mvm5IQuOOuooF9Sj0gMCQQG9xs8I2Xj0MaC5JAE+mjRDush+F8P+xRdfdAT8hAkTnD4+OOJXksnLICuepsPI0YiEL4Zxo85inmhWTvUw8gW8G5hDCErpkIejDrkIuU7TWgIYVAXTcJjh23nsvVVT+le3Y/AlCVLZueFPUO0jTdKWRDAqik0Ki6SPH/3oR66KCZ/dRnyvtWTJkuiFF15wSTV6DzRuLcneNA7bJHsi37Jz8NZdykdABHz5mLa7okWtyfzlJUkmcNrwSXgysJEwwHEkyyZJ363Bj95Sl0dGBhkaspWyCHU2r+h9olOIE4PDomzK+paDv7azJAnqu1O1z6Ypp+n5Yj+Kkl1vvPGGk0ihnPiuu+5yoKIPPHXqVEfIpwUSq4o+QSMabG+yySauiadPws+aNcsFXyHfyb6DGDZ7gv44PSXYTJFduemmm1YVwkKfm80n8kmUY/POHDFihNuEsmb5mzJ3gq8DBgwodH2dVB8CcY13bD9EvIIi9eEacjY2Cb8RvCEdL774YmdrRHyFoNf+GN6rBDMI8KU1kPSz8rJIeGWi5p8DbAmNnV9//XUn+5NXz53vA30+8P+ZR74TSDVBxJNNLB8/ip577jmHS9y/411K08/vfe97bRPHvggpPbLe/aobDqCnCr23CP7hF916660uK37jjTfOrILNvzKqcQZEI/a7V69ezqfBt/cTD6gWZk7wgciEv/vuu10jbta3RjEEwPyaa65xHAz45hmyN3nQyn+sfMv8mOmMroWACPhOmA/Tbdtiiy0ynQ+fvOHR0nThO+GxW+4WloGBM4kjqWaqnTvF/gZ1xowZbiOEs69RPwKWBQMRidPIKCsLGFmPlStXumoeZLR69uxZ/wO30BWMBMbOoxOMlnLcjuO8x8l3IDB5rG233dZtlmjyrBGGgF/ZFM+uJuBKliPyA+PGjXPv3aQG3GF30lH1IkDWJH0lli1b5uSt+C7QoDUviVbvc1TtfF+XlsAsFWVIIkqCI/9KICmDhIxapFYICa9M1PzYcwbNO6lCqNd/5ztBpQK9oX7xi1+460EUH3DAAa7pdlX9G5MpIVh90UUXtRGO+DdULrFnIgmjX79+jtz9/e9/7/7P94H+TGTIX3/99a7Cz3xQf6YJhlP92qdPn2ILoOJnWTIf5LtVblCxyoB4x67379/fZbeTuEeyzH777ecqoXr06FFx9PJ/fJJjCCQRtMN38b8Tea4me5MHrfzHyrfMj5nO6BoIiIDvhHnAAEM2kkEQIsGBw3PLLbe4DHii2co2LWeS4lkaSYRYOXfSVdIQ8LVQDzroIJeVV9UNT1mrxCd7yQJmM0n2xdKlS102PJukSy65pE27tqz76jpR5Gdgxytr/HkZM2aMqybYaqut2mDjvXDeeee5cu2s6ihh3REBC16w5sGQHhM26N1BpYYy7rrOymFDS6DEsiix/8gvDR48WER8A6cJv4f3LnJMkJgEZgmAU41Aw2GNMAQguwhg8G6lmiktiJFEwr/55pvRnDlzXBUmiTga+RFg7Y4dO9b5NAS0y0iiobKBHk8030byc/To0ZWV50BehkxfZHp8wpEsayTy/Ca2fj8bn4RnVp999lmXoc15EPG8n3kXI02jCr/8694/AzxJLIAUZhDMxodk3fqVTaxnqkQg5n25mvruXq2zX331VVchg6Y+ox4S3pCTvWnMGpJv2RhcddXGIiACvrH4tl3dl+Aow5B30mO33G3iTVJOPfVUpw2pTOzOm2rf0cc5P/fcc6NJkyapNL7AFFhHeDTzkTk58sgj21r/FJAAACAASURBVHBkI0TZL+WobJKyGuAWuH2lT6lFvhswaZrwfmYqTj5SEQq05ltOlpHK2ocYsxEn3+mfQpYMuvzopArnfDiXeTRkME25kS6ARIDIGTZsmCOEydZTn4l0tLE3kGBouVOJlHeQQYmsGFVS99xzjyMxCYKgXQ6Ro+9FbUT9ihveq2ScpsmW+CQ8WamrV692GcPYeYJOpt+cdw6rfLxJcCCTwndhzZo1pZDwVcY0/tnjJDzkLTaHBp/xILc1nCeRKU7CC9PGIYDvCOHIQMotboPMTpHwxzt21KhRjXuYFr6yyY7hX/JuxO6Iu+m6Ey7fsuvOjZ4sGQER8J24MnynHNKF0jBpoXbiBLx7K9OSJCOMTZFK4jt/DnDeIWHQxzYS5owzzuiQydH5T9a97ojWNSQKJcJo1Madcb98OKT6pnt9+uY9rU++U7ZOA1CaqiaNOAlPs9X58+e74IjI9+JziGY+ASeyUZEmYCRlvoP/YYcdFpHRNG/ePDU0Lwg5700y6/5/e2cCddeUpv/dhRjKEsQUkpQkookQQoKYE5GQQcxlaCFmIhQxJo0grZUYm6JpYh5iTgwxJk0SIYYQY4RYqNApylCW0rT/+q/fVu9nfyfn3HvOHb7v3HufvVaWquSMv33uPvs8+32fF09UCsIRYYe9T6me4kuWLPG/A/rE6kyQ8UdkK57Mar8SiNY6IGOmFBGeIxKEgAf5Pffc4xelmAMhxuMVjOBGJLBaPAGKGDJmYzdGAW3GlaSChnCFKZHbtCRfeLFOR4B5Ir7iPL8s2vH+lAifjl2WrUIRnvcrC3eIuNhxRJtE+Cxkq7MtvwHm/YxDYYAZ9eYU2FEecyyT0GnOP/98x7ydsVwifHlM4/ZmjGHuztySTNaRI0e6zTbbrORsJM0tK99HOmLlCUiArzzTgkfER5mJDAM51czxFcNTT63lCeATTPQ1PsFM7rGJwL9wp512UkGmFuoOorSvuOIKd9ttt3kvzk033dR/tA4fPtzhiy2P4MIdgfDLH9KGt9lmm9iNw+wbFWUq/8EOxTCORvYMFj94biaJMaEIjxc5mQsS38vri6eeesq/Qy0adfbs2bG2MxbJRIbIzJkzfWFWtWwEol7itnelREV+D7yPEfllSda8b8LxhoKHCGRkjpUjwtsZ4E3BbaKLsS5TDYrivwt8wxm7GfeJjmS+mNSIHMZOkrnMtttuW/JiVfGrqq8teC4Zc6KL2sx1yOJg8XXOnDlekJcIX3rf4xW+4YYbLpX9EorwHJ2FOYqdx81vJMKXzr/cPRm7eQcjYOLDT6Yfvw8F22QnGy5k2N6MMcwxCfLgnWsLqhLhs/NN2oNsDoKY0ACspfmmSnsFmlumJaXtWpqABPiWJu6c/9gxHzcGmnHjxnnhQCnALd8ZFtXHSncoAhP5gX8ek9OkNOOWv9r8nJFIC4ra4vVIQStYkfLIh2YpjYkkH6pE5RENyYIIYjxpr4U+cEs5V73s88MPP/iJC0Lkfffd5yMGkppFyrOwgVhMxKNadgKhGEbqNZ7uJ554ohcKsojw+C8rOik7/3AP84BHuMVGA6ulOM/3n3/+2Y9NFMidOnWqaiFkxI4QRhQYGTYsUuNjjbDIggZRvnqWMwLNsHnU5mr06NH+nUtfVEqEz3A52tQ5Lwzb76Fnz57u2muv9eK6WmUIMCfHd5nFDTivt956TQe2RVfmnkTBM1+UCF8ad5s/8s5kEZvvT9jzh8CXUITfZZdd/PdR2BfhWSXCl9YH5e5FMdxjjz3Wv4dpzOt5H5MRK1vV9HTRZLAGYyzhWbeFpsWLF/vsSr5B8dpfsGCBRPj0WItuacFhzz77rK8RQSFsvlXRY2jFssyKnkAbiECOCUiAb6XOYcWaonxEwFuhGoQcImvCYnKtdHk1cVpWNhF/SQfGU7NPnz6uV69ebsUVVyzp+hGB8UYlLZuJDf3CxJQFklKPWdKF5Hwnnl18ZPFTRii3VikfSCJWSSHj2Pg3J0UV5xxTi1wekUlkcdx///1u7733TjwnUQYHHXSQ/50QPaZiWNm7hw9WhFwKB1vBVXgi/PIRlFaEJ81SC67Z+Uf3CD2Z+bekOgdmG4HQcOONN7rVVlut/JM30BEs4pdFaeYrtnj35ptv+jFl/vz5EuGr8Dwwv+Edy0JfWOA5FIAlwlcBfIpDhgsjZA4gwuPNr7lKCnhFNvnqq6+8GMaCKZG8LGyb8IvQSKYZYg1BTLwDJMKXxhzOfG8++uij/juH7F8ifSk2bIJ8UmHWuDOaCE+Wd9hnpV2d9kpLAO5YivHfrl27ug4dOmgcSgvvH5ZsFMjm+WfRAl3GRHjewYwzBByQPUyGWGgtpkj4DKAjm6IjkFVDJl9YUJsxncVXgmqYa0qEL52x9sw3AQnwrdw/DOwIOAxCfMjyAsBXct9991VhrIS+YYAm1Q4P97lz5zbbCj93LE2ISCr3Y4gJDf62ioD/FXH48c9zSiQejBAJbr31VhVjquJ4EpeWbZHt+AEzQVxnnXVir8AEeERIm0hW8VLr9tDU8WBxjqKRNi7QL1lE+LqFU6Ubw6aKTJjHH3/cp1kz5lDYkPE9rHGAtQxj/5Zbbtk09mNrxfbYjBHBh6Cjlp4AYgwFbvkQIioprFkDUxaSbBFWkfDpuabZ0hY+Ro0a5aPvQq990uUpHk+EsET4NDQrvw3iDFlM5513nv99IOAgHCuTtXTWBF+0adPGF5k0W4JQhP/mm298Bg42bjz7K6ywwlIivASbeP68K19//XXXt2/fpg1YRIUngUzU33jllVc8dyKoLegoiwiPqEYfKsMy/W+g0oFk6c+sLY1AaLEXFeHJ9CNoifnOBhts4HcJRXjNe0p7juzblaCmsDA5vwfGHzz3aRLhS+OrvfJPQAJ8TvqIFwB+fFOmTPERCfxvvMeIrJEnavNOIv2UCBjERPzvmFASrU7EDEJYJf3DcvJ45OYy8BpncYgiKRMmTGj62ETo4u8QDSoVCZ+bm87BhVikF9kZWBBYRBhZG2TOsPhRaCL40ksveV99tkny8szBbeb2Ehif+bhMElckwpfedbBlAZrspWgdAyuqainWNiHno4h3AIsgUQ9J7LBYgCXCj98LYxMLhGQpaDE1Wz/Bn/RrIpIQ4q1ZQXnq1+CLyhiEiKOIsGx8k7a2yDs8aInwRWS3Fo41FExlkUQifGW4Zz0KYxdjzPjx470oQwAIiyW77rqr/N4zwiSohmw+Ch4yfseJ8Fi+wZpvAEQx/j/N5keINgjwLNSqNSfAOMK3ZdSCkMAvIuER53l3Tpo0ya2xxhrNds4iwot7OgItFUiW7moabyuyrNEKbE6YJMKTFc8ciG/fAQMGNIFivCcQhyAEMgFVryz9M8Szzzj+wAMPuMmTJ/tMdxvHLZiJcYogG75ZaWGUfPozaUsRyC8BCfA57RuiCPCulfVJ8w7ipclLD+8wJoobb7xx0wZffPGFFwCeeOIJCS5VeK4RtBBbeDaj0dYI70xEEAQ+/PBDifAV5l8oLdvEMAQwK+wZRsJjwYG3IZHEUTGnwpdZd4eDGYIAHvtE+rK4RIQYdj/Yz4RNInxp3c+Em8LkLDSHfsp89PM8f/311z66FHEeD/dLLrnEF94LRXUES4QXLDsQ3K1RR4IIVRaf9IGUvX8YL37/+9+7yy67zKdi04ik5H9T0JaoMGpP4OGJRQ1iMJlR9M3666+f/YTawxMgMxLvWd6lYX0Paq9gYcVHKc801jRkdsgTvnUfnI8//thn6ZAlwnsCIZ4MTQRNWUoW7xvEd+buRLQztzQBPU6EJ0qbxdRoPQ/evyyScwy1pQmwmEoNiXAOGFdcG/sZs6AJjyIRvrJPlQLJKsszy9H4LfAOZR5jgRzsHyfCMy/lXUzgmc2B7FyMN1hPam6Zhb5zVn/iwQcfbDaO8y3L/JHaKrxPV1ppJT/HIUqeSHgWaHlPKMssG29tnU8CEuDz2S+6qgQCZAiQksokHTHYGh89Z5xxhvcwNGGGBQzEm7XXXls8K0DgjTfe8JMQRDFeiNZMACYK76KLLvKR8axWI1ayio0lhFr5BJLSsjkyH6WI7IjweNLut99+Pqrg3Xff9RF6NES0vfbaq2xrpvLvpDaOEEZfY3ny/fffO4oyFUpxlwifvW/5iOHZ5KM/LGpIlDvenIzpRMfT4Dt9+nSfbRMX2R76oZIh1b17d29poFYaAcaVoUOHut13391n3mCDgvUDY3z4OzBrCMRiGu8C+m2rrbYq7cQNvheL3LxjsTjhfcvCEh/5RPjyboWrFUWMesKTCRjNJGlwnC12+wSIENFnlpKIBv379/cLtvyGopHFLXZhOT5Rkvhulxyd9xCAgxBGbaYwKyfHt5iLS1u4cKFfTOU9a/WCrODtvHnzfNaGZTJJhK9ulymQrLp8Cx3dnnmEXOaQYTYl+0VFeGwNmdcQDEntM0RhtfIJwB3rGQIpDzvsMB9USSDO559/3iy40uagBHfQWAxBnFctp/L7QEdoXQIS4DPwRyhA1I0bgIlMYkUbIeGRRx5xO+ywg4+8CytqZziVNk0gYEUnib7D85cWJ74TMUykKlGqfLRqxbT8R8pehMOGDfOTFiYk5sFMaiuTFIQBK3qIUIYQw6r1Pvvso5Ts8rsg0RuVQ3/yySf+oxQ7mrBVsi5CBW6hJg5h0ddcLJM9nmsm7kwCWdArZGUSivAsErIgqEymwt0eFeEReVk4IkWYMT/MNigmwtfEA5bDi+TDk4gkItrN8oR+QVAcPHiw74tZs2b5DyD+P+KwvVdZnMIODo9UIsIYc5gDqZVOIMxsih4FmxP+WJ0bE+EZn0JruNLP3jh7Wh2madOm+cyaTp06+QU+AghKjWzke4D3Mb8XxM327dv7iMvQx79xCCffqYnvbMGCEhlLcS0U4VmkJbAGEZnoSC2wpnuS+E4iSKPQN1HoCZ9GhKcOBVYSjPlq6QkokCw9q2psmVWEJ5iDuQ7ZZwQ4qZVPANtgNAX0BOYxaGfM9aMBTgSRkV1PLRzssvivgirL568jtD4BCfAp+yCs8E6aaTgAMLFBZGEyGDYGarxT8Q9TqwwBE+BZ7KDwZJz4jjjG4I4vG00vzcqwt4J8RHGxqMGkhJcmBVP4eEKY4UXKIhXRe0TD0+RPWxn+dpRCkfBMLD/99FNHtsJ3333no+A32WQTeV9n6AIYssA0ceJEH8Xbr1+/xL3Zlj9RoYa/e/XVVz1/Lf6lgx+K8N26dfPCCmNLXJSjRPh0TLNsxQIqwiMC/I033tjMd5zj2LhOhPVDDz3k+vTp03T4RYsW+dRh3s+hT2qW8zfytgjoVsy2bdu2TeMJYz19wWI2wjCWJrx7u3bt2rQIbtySxqJG5lro3uGFXSFWMWGNCduH3wJz+rDwsFhWjoCJ73iPkylQrE5HtNbHoEGD/LxTWQXp+4RvVwRzrMP4fopraUV4AhPIOrZ6ROmvQlsqkKz1n4EsIjzvZsaoxx9/vCnwr/XvoDaugMVoApoY76nZQXZe1JaNzGL0A6Lame+E0e34xDPWhDU/auPOdZUiUJiABPiUTwjpMaTnEZWHBYqJ8KEAjE8tUWBEA7CKR3oNqTWKwE4JOcVm5klLdDuTP6LAQtsZi0y1iLy5c+fK9zoF17SbsGK94YYb+snIyy+/7C1pKBaMYGlCowk1/A5Iu8aTk2J9aukIpBFvC4nw6c6irZIIkD2D7QOCMIt3SQIMohmTwg8++MBneajAZ7pniuebdyIp72END/YORXj+P561RFrHRY5KhE/HO+1WNpfBh5/ssqgIb4VBZ8+e3axwlkVfP/300z77hmhftXQECOzAroTUdoIGaARuMI8k6iu6eIdQfMABB7gOHTp48VFp2Ok4x21lHsxrrbWWn0eyoIRY8Nhjj7mLL77Yi/LhXL/0M2nPKIHQdoYFVsb4NMWyw3kPgU2MNyxMqaUj8NZbb3l7wu23377ZnD26d5wIzzv4mWee8dlNZEOplU5AgWSlsytlT2qpEDQZfZ9mEeE5L/WKyP5TS0cgLjg1LiDP5jWMLaHNj9nSEBTCOzpadyvdVWgrEcgnAQnwGfolKsJTDA7hMU4AZqJIBDYDBiJNu3btMpxJm0KAD1I+kuBo4hZFESn2RoQvwhic4yJnKMiKiEZTlEz25wlhYMaMGb4P8DBFdLd0dzuaebhFq8NbpDyLT6xqq6UnwISQRSZShfHrDG0eokeJE+HxYuZ3oai99MyjW1oBRP6+0NhtYxHCAQuzZBqoFSdgqfALFixo8nqEIYWZiJAJRfhiWWShCM9xb7rpJi+aqZVGoJAIjy85xT4Z9/kYIsCAxgcTcyG8yS0LqrSzN9Ze4XySGhNY9vCbwLaEfqBeB6zDlHebV7Iv1kBk2KhlJ1DIg9nmnryDsdbDOqbQezj72Rt7j6jnO+/NQnU94uY91ETAC96KtTY20fR3z7uVrDJ8l1n4Y46Z1EIRHtGezBzmplj/sIC+8sorpz+xtmxGQIFkLfdAWC0nMmbi7NnSiPAEXPL8o0WUakvWcnecjzOZPa1lx/ft29cRzU72JIF71PGDqb1vYYt9LdHu9BXfVwRZsnjCwkc0WCcfd6mrEIHSCUiAL8AuLqU3/Ghi16TUSUvJ7tixY7OBpvSuaqw9EcGIAHvqqae8nQlFlxDhQ39lPlL5N/6EHoThNkQaEEUZFY8bi2a2u8U6A2YIAYWecYviCAV4i4bES5iXZufOnbOdXFu70Pu32Md/KMJ36dLF20QQycckRj55pT1MVlCS5z9qtREe0axqyMZ5+OGHvZeh2tIE4MSHP5kwNCKp8ZeluBU+yyygUuAT7kzWie5NKswax5fjs1CLlQGimTIRynsKC4nw5gFv0dp2JurdIOyo1kE69jzfY8eO9SJYtAgc4z/PMaIkIiO/E6s7ZFkICALRhe90Z9ZWEGBeSeYemaoUfotr4XsYsYB6HmrlE0BkYQEP6x8T0JXNVD7XtEewzNV11lmnWbHDuP1DEZ5/532NeC8xLC3t+O0USFYevyx7h+M4mWWliPBZzqdtfyFAtgxBBMwLCdxgXk52Me/Rjz/+2NtgUTOIxner2dmG/Ag+ICMTQV4ajp6seiMgAT6hR60SNgUgSEcNU5dCEX7gwIE+6o7IPWvsywQTEaxYlEG9PVCVvB9LESY6MhThTeRlUCcVkv+OGDHCkUr87bffetsIPm6JKIv69Vfy+urxWBYtgLBLBDsNz18WmhAjQysZLAqOPPJI/yELb34DREEiKPDc8296aZb2lGQV4VkwYULDbwCRhgmLRPjS2CMGIAgjEBRbACFCnowc2GMNobY0AURbCpPjPWsF84iOYcwgepoWF+meRYQX92wEsNrgT9JiBVGqfCgxDoV2NCaU8c7F3o2iiRTiIypSBSbT98FLL73khg8f7g4//HD/u7B+CDOgkuYv1FZhAYv3MvMetewEmBcee+yxfuEuyQubo7LIQbQe8/wwYi/7GbVHSADBJWonIBG+ZZ4Rvp+obcA3VRqLJYoJ2yIgQVEElamlI8BcnIAmdARsfyyTWIFk6fhVaiuJ8JUime44PN/Ma9ABpk6d6rbccku/owUQkDFMMW0CJ/fYYw+vFZBZwII42U1oPoj348aNc2QHSkdIx11b1RYBCfAx/WXiOx85RIPFiTBJnvDhvligKHW1vB9EkgiPOMPgjohjxcvCM5EyiRCsAkHp+Zv4TnHVa665xr80eZHyUuQ3QJG+ffbZp+mA5s9G9G/YiGjFnkCCTDr2jBlkC/Bhg6+pTTbSivDWbxQjQyRgwo+4IBE+Hf+4rYjSY/wmCjXpeUZEYJIJ83CSWfpZ63PPKVOm+LE4WkSJKBgKd+IpnhRZJxG+8s8E4w3F4RGBEXOjfr7U+SACG0sgrKzwdo/zhMeSxhZUKn+VtXtE3pl4mhLdlbTAYfZtoQAcJ77Dn7RtipgRSYZoye/p2WefjY3kq11qLXvlJsDzO4gr8mxXYxF7pMFjG4F/rVp2Aoz1zBOZmyC8UBsoztZQInx2tqXsEc7djzvuOB9kRpCNWjYCvEt5ttdff/2lrEniMomJwGbxmoA+BZJlYx3d2mzYWBRK862ZVoTH2g1rJqyx+C4jyEAtGwET4Pk+Cuc48+fP999VZKuGLdTYigWHZLsSbS0C+SUgAT7SN6GAjmcVK3FEeqUR4fHFI0oY4V7ie+Ue+iQRnkEeL3iiKJnc01cIOUwoiVqKFlyp3BXV35FC8T2aYkqhKyLtmIiQOonFCc/4Lrvs4vDaJ9IaQYDFDoRfRGT55KV/RoieZhKJEEY2DVzTivCh+G5FEy26hoWTG264QaJBQlcQhQ17orN/+uknP3YwbuCrDH8bd7DbGDNmjI/0NbEyFAqGDh3qF1plvxEPmjGaDxqeRYRcGkWyyTAgwpSPV1hLhE8/ZpSzJWM44/QTTzzhLU6IhrTn2sR3js8iLCIZPpxJhVnLuY563NdEdBagsc0z67zovZp928yZM/1vIiny3Yom8m61gtC8cxlrNL8p/Qmy9HgWqRHjk4rZWsTenDlzJMCXgNsKlfN7YH5urVABVYnwJYAuYZdQkOR79dJLL1XtoAwcbSGbbyHYhf7gxvbtt9/2NbSw32Ouw28gXPBQIFkG4MGmBN2R9QvnqNUpzJPqYBUT4e3fv/76ax/gVyg7qrQrb5y9CLihjwhQIpr9008/9boY71Q0AwL8yAxhjkTGpQrcNs6zoTv9hYAE+OBJCMV3bAWICli8eLFPxSaNvpgIb/YPEt+z/7wQwIgWS0o1ShLhs59Je0QJmIhLH7D6b+libJcU5Y5lBC9YE9REtXQCZmPCEeCaVoSPE9/tKviIZTwLayOUfoX1tycRpaNGjfIfRWEjCuzEE0/0UUoUGUOkRCgmopXox/33398vNOGjSkTktttu6wuSdevWrf4gVeiOrCB27969vTWbWQ9gc8Ufnnmzo5EIXyHoRQ4TPv8mwlO3hsh3mmVA8b8LecK3zNXWzlmI3kIoZ65IC63zwruwCGw+8plf8t6FfdR2xupR0F+KwC7tOWAOQ5AG0adWF4XIdrzfSYVnAYo6HnHZCjZ28S6QBU02/qHNBoI771HG+mnTpnlbgUJzx1CEJ8uG7MvNNtss2wVo66IEWODjd8D3LVaSfPOGNpNFD9DAG/CMUuvKFpew30SE5zuKbCW+WXmPEsjHdy1iI2MQc85QhFcgWfaHCGZ4ufN+vf32233xdxrPMe9TgmiS7GeTRHiJ79n7odAeLDZRyy/8NiKYlQz78O/s+5dMY4Kc1ESgUQhIgP9HT8eJ75aSh/iSVoQv5hncKA9WlvskwpRJDC9RVkqziPCch2hrRVxnId58W+w2+PgniwDrHvMO5wWKEEmUMJMdorRpFEsh6oOVaz5eZUNQOnv2JOqUKGqiGhEk00TC45uHaIDtjEW+l3cVjbM3i6p4LzOu4zeIvy+RSERg8Dzz3IeRwXw48bzzsRW2kSNH+t8FxczUkgmYVQ8fnkmFmUNP+GIiPLYpFP3kYzbqI6x+iCfAByv1Udq2bdu0QSjC77rrrn7sIVIvFN9tYxPh+e3w77J2S37S0ojw5gHfqVMnN2DAAF87Jc7zHe68mz/44AMv7CNgqqUnEAYQhHMbjhAGddj8JrQyCAVkIlxV0yY9d7ZkQQ+LMd6PpdRigj8ZIsztFeiRjX2Wrfn+Yi7P/Ia5J77LzPWVYVOcYpwIz7NKAB81tKJjRvjOlfVPcb6FtrB36LBhw7zFId9PSdbA0eNERXi0BwJvFPmevU/4diIYjPnJKqus4vguYrE0rW87gQVkyIYLKdmvQnuIQO0RkADvnI8Uxa4BkcUi36N+eGlEeAYgTVyy/Qj4WGUFlI9MJn+Iu2lFePZBNCAKFYuUJL/VbFfUmFtHRXgELgovIb4zuQn5IkgSCUxkh018GpNaZe4aUYsJIJkH7dq1a/JlLhQJz5njfJkrc0X1exTEYOxiEHEZ8xEIwomiWXC8+OKLzTKeGKcoRoaoQOvatavr0KFD6klm/RJNd2dm+cC4wsd+3OQ8rQj/2muvua222krjfTr0TfYmvFuJBOZ9aS0UBLp06eKwH0tKuyZ1mOg+PrLUChMoJsLz0UrWB8IuLakYotk3IdIzbqXxulXf/ELAxPfnn3/ei4mM36EIH9r+sOiKFzyL2p07d3ZkHtiCLNHbCMjYGqilJ0BgAAIkgR2IZEmNcYWoeOyAZOOWnm8lt2Q8Yr5JBDyCPNl+CJJkc2u8L0w6KsJj74ZlFZmRcVkbEuEr8+RadhhZHGQy4dlu4z7PLn9XqMhwKMKzH8+8bGey9Q36C+/M2267rWlHdByCNA444ICi30cseGBTs2DBgsTgnGxXpK1FoHYISIB3zn+gMgFkRZr0u6RojagIT7QkAwfpTooWKP2hNy89hJksIjwTRRqLJVGRuPSradw9QxG+EFciWfHKLiSmNS7F4sIM4ky4WESxQyYxS5Ys8V7LiGB4BBeKhGd/Rb5nf8qwHuCjkg9O81SOHiX072RCTnSGWnkErJghi3cs6iXZCURFeGwf8GfGh5zFEor3KdspW19QQJLUeBaVKIDIGJMkwkc94bOdSVuHBIqJ8GF0NkEHEydOdCyCWGN+Q5DBm2++6S04WHRSS0cgFN8RA3beeWdf9yCa5cfcP7QZix5d3tjpeMdtFa1zELcN4jtZlsx5iMDGL1ut9QhgGcHCE/MeCiYyB+W9y3wfC7lG/86l8DjP6ZAhQ5qxCEV4xm2+SR9//PHEzA2J8JV5xm2Rj3kiLgXW0kbCY1mz9957+zmmxPdsfWLvWOq/EaA3ePBgR6AN+hktLsAJ604CzpjL8J1FkB+ZaHHbZrsabS0CtUdAAvw/+iyMhkFwIdoobrIRivDbbLON++yzz3z0KtHzjT45KefxzyLCE62EYHn//fd7Cwk+gPNsxgAAIABJREFUUOMitcu5nnrel48emCF24RFOcVWLcglFeKw5iIpZd911m3CYOIkATMoYBRTVmhOgCBCte/fuzf7BnvFXX33VW52EWTZMWhAK8ALeYIMN/IJSkghPEUWa2Gd/8vjANL9IMm/IOIhrTCrJhkKwJLoDqx+18giY1yMiL8930vsyFOHDMxbyai7vyup7b7MxsSglifCV6W8TXRCpiJKOy+ooJsKHQgzvA4Qd+odMGyL4+LtiWYGVuZv6OUpUfLdIvEJ2NCY8UpAbgYBoSkQFCqIr66C0Z8MEeObpiFxJ7YEHHnD77LOPrw/Cn7TWBaVdVX3uxViE8PvYY4/5mh3YQpI1wxy0lAVr5qpkmk2ZMsU9+uij/n/jEc/ibbhIWJ80k++KiF8WsxkfsK1iDkNBeazwYG6e8PQFmsD48eMTM/Ukwpf/9FiRcmwLyTgI55TFRHh5vpfO3zL4WLSw2geMM4xDt9xyi7f4ZO4SCuv8dqg3EVp5MnfC8hbNrZRxqvQ70J4i0PoEGlaAZ4LB6mmvXr38yj4t9HwkPTipMFM0dYl9edlKhE/3QDM5YdDG992KYrFnGhE+9CW3gZ80JqJomOgzuKtyeXw/wJePeiaFLCRZi/o+JnnC2+IThckULRDP2CxM+NeolzLCOVF4RNxF/R+JxCC6l0UN0rXpq0IifLpfmraKErC0VXg/9NBDrk+fPrGQWKQiI4coeTI+WGxVK49A2sKHnAURnqJM/NH7tTzuzGsY8xG6EHcZYyTCl8eUvZlrYLHBh2bULiw8ejERnjkNAR/MZxDPrOEJz6IT2QoSJdP1V5L4bnsXEuHTnUFbpSWAeIsFBNY+iCxJVibMK1kk4R0rS8O0dH/djjGDcQLG4fjBFrAnSKljx47ZDxzsQeQ39n2NbhH08ccfe6ZE7VKDBqsTCkdSE4W5CjVU4gqzJomLJsKTocP3sBb7sj2mNk8nYCauUHOSCC/xPRvn6NZmKUkRXJ5bq8VEf1CAmMUQWijC8/+x1GOuRCYs315kLSiQrLy+0N61S6BhBXgKeCB4EeUYemsifDGZ4e+IGGMCGbYw1Qy7mquuusp7mJsALxG+8I/B0qqJqogWxWLPQiJ8nPhuExv+jYk8K+FaSV26D+CK3ywLFUS8I/Lycnz99dcdUV9M3MN066gIT3FhijNJfE9+vkP/cLbiWYyK8ElRL/wuiKwhAtIqwUdFeCILiLRUS0+ACSEWP6SYWrO01WKR2GlS6NNfibaEAAsfZCAwXhdLO0W45PfCRy0Cgsb10p8hxDDmOiw64YmNfVgxEZ5xCOGeLCm1pQlYYVqiQimOWo4Iz9FZoCJ7Cp/99u3b+zoTqmuT/skLxXUsTYhgj1u4kAifnmk5W6ZdcEWUweKE+Y8i4LMRZ6EawYvFO6xieLcSBUzEOlmVfBOpVlA2puHW2LfRwqj/MACPcZrI93DsjyvMyrOdNH+xjAWJ76X1k2XQMJ8kwjraoiI8nuPoNCq4WhrvMKCDjG0smGlhACvfvbx70Q1oYZR8aWfVXiJQfwQaVoC3ySFWHGEBD7rYJuiIjaHNRlR8N6940nFIE8ZjNck/vv4enex3ZOL7Cy+8EFsUy44YJ8IjPCIIYDWjwTw7e7xPEdijRYZ5phGOTz75ZC+O8cI0+6WoJ7yK1CRzN/EdAYWoGBY2WGRKK8ITQUBEDWMJkxezpzERnt8MEU5E2qilI2BR1PgOEpHRrVs3v+Pnn3/uI1fpH6KW4iKPiPYiuoOomrjImnRXoK2iBMJJOsKu0k8r+4zAF4uraF0aE7nI6iOCjzG+kAhPv+C7r/GmcP9UWoSv7NPQWEezAI0bbrjB22WEY36cKINYE/WEbyxi5d9tMesTIoVZCKFvCOBgjhMKjWHAkzzgs/UH7PG+Pvroo33QWDRjm3kO4rwFkunbNBtfq81EvZqosMt8f//993cI9CNHjvRe1qGlZFYRPtuV1f/WaDB8kzJHJDumb9++zYJoQgIWvIRVKr+Htm3bLgUoFOH5R33Llv4M2e+C8Xrq1Kluyy239AdjYYpFQAI7mD+utNJKflziO4rfxjnnnOMzv2XVXDp77VlfBBpWgKcbbeWUAYLIC0uj4d+ee+4570uFmMYkhtVrSy2LK9TKRJKXrqLF4n8gYUExIsa22GKL2KJYtndUhCfSAL83ie/ZByCz3cDnlMl4nKgSRnUgzlhamYnwpIzJdiaefSi+I+hiMwNr+8BPK8IzeUTsxfaEiEprRAITFakImWzPfiiOhYIM4zQRS4jwtDFjxvjFPayYrJlwMGjQIKXFZ8NedGvGdqKViEKi4aWKiKDnuyi6ghuEdWwYg8JsPCs+vOGGG/qPIhaYConw5V1JY+0tET4//V2qCI/Ig2iw5ppr5udmcn4laaxPOnTo4O655x5fTJi+IeuV7ykEMMYk5vP8YfznPaB3QPpOJ0CMoBpsYcjqC7P87ChhtgcCvRin52uRvixkhNZIzO1HjRrlAzhgv2TJEr+wZJ7wdgaJ8OlZh1sShMQcBXcBxgxrFGimVsQee+zRLCPSgmVuvvnmgraSJsITjKBv2dL6xvbi94BGQKbZYYcd1hS0ym+Fv9t44439pnwbDx061NdKpJGhw3s2bqwq74q0twjUHoGGFuB5cWJDwMBM5ffOnTs39SAvASaKRLUjiM2bN88POHHie+11e8tecVR8R9QiPalYKnAownPFEt9L6zfz2OzXr5+f2JAyGddMdFxnnXWa/R54qTIRihYVLe1q6muvOPHdbAPC5zuNCE/BN6Jq6AfVMajMcxIV4Zn8ffDBBz4SgwVXJu+MT9gy4UdI9Ialb6+66qrNJpOVuSIdBQIsKpHNxAI3YwuRMyxeyQ+yvOeDjD4Wlpi3hHVp7CN17ty5fj6D0Ig9k0T4dLwRU5iPJAVYSIRPx7EltsoqwvMuYG7EopUsf9L1UBbrExb9Zs+e7UV4MgOjTfWz0jGPbkVQDPNFbAuxywsDyMJtLTIVH/dotndpZ26cvVg8QmwM9QHeBTNnzvQQ1lhjDV9wkvetRPjKPhc8rwsWLPCFhQmWhLE1FvBYzMNKlWA+vpn22msvn9VH7aakmikUAuWPvmXT9xVjPZHuCOkWvc43E9++8Ic1DhCMQVFbScYoFldZsJo/f77/b1j3L/1VaEsRqD8CDS3A053mB4w/dnTgtsKICGNMHCW+Z/8BJInvdqQ0IjxR23z4FvLRy35ljbPHnDlzfEo2wkwhAd4WnYg8IDWbl6taMoFC4nvc811MhGciyWLHaaed5scitewEGE8Yt3l2TUwJxTG8xJlQUtgQqx8+psh+uvXWW5udjN/LxRdf7Md8tXQEKDJMSyuiw57FDrIPKHRLBgLPPQshZDyplUYgSYSnVg2e7qGlUijC85shC0dRwM25W2YBC0ZXXnlls+ykcMusIjyRYlbEFQsDrAzUKkMgiwjPwgoZrqoxkY59qdYn3377rReAqTn0/fffu06dOvlnXnWb0nGPbmXRpQiPfL9SKyWusfjKuI9AxhhGtodaOgJm3YYdG/OSuBZmD6cR4fHNJghNLT0Bxhzm9jNmzPCCPNkHFh1PtvD222/vqOvXo0ePxGyQ9GfTlkaAb6WxY8f6eU/SQunixYt9ZDtR7dFMHBZOCHpi7olFkJoIiMCvBOpegGdyzYQPHzci3KMro6TG4IlKQ4QJP/xZKUX0ffrpp30xVnnoZf/p4F1NhBGTwzA1KTxSnAiPfxgt9NXLfnbtAYGFCxd6O6VVVlkl0YLGSPGixCee2ge8VNXiCZARQ8QcURlEXTBJSYqeyxIJz9mwrglTXtUH6QhYium0adN8NHUY0RiKY2uttZaPqKE4GY1o7E8++cQL9xwDQQBfQ6XDp+POVvYRynhNKnAW73BEYOzdWBwkSgYhntR6PnhJZVVUanI/ML8hop1nlqgwa3EiPNFIRDExtoQiDPwR3ll0Co+Rvvfre0sWlohy5ON/8ODBfuEutAgL7z6tCB8Wo48TbeqbaPl3R5/wYT99+nR/MIJkWMyg9oHN8bOI8OVfUeMcQdYn+ehr875GJCNSu9DYrXl9aX3GeE7mBjae1JZg7hjX0orwixYt8lHAmluW1h+2F9HxfIMRmY0YTyAHjfnn448/3jS3L+8sjb13KL4biTgR3jLse/fu7YV6027suxftLWrx3Nhkdfci8AuBuhbgo16z++67r7eRIf3Iol1YWSXil4IffISGq9wPPfSQ/3tWVfk3rDnUshMwa5NCGQShSElKJd56WEAgyoTezNnP3lh78DxT3R129iEaRrbHFWsKCbHIhHBJROqAAQMaC16Guw2L+sRFtkcPlUWERxzDo5AFE7V0BKJFlpiIFxLhixXpS3dWbQUB+/hk3CnHW5P3NQtaRNGQgYOAhtCJ6Il/bZcuXQQ8IBDOb/jIgVshER67Pf7woVTIskCQlybARyZzQxbpyhXhJb6X/oQxv2GBlaAOOIaNMR9LqzPPPLMpcCMU4RVEUzr3cE9Zn1SGY5ajxNlAhJHtxx9/vLcTSypwyKIrIpjEySzUf9nWsuTJxCYoKcneJE6E/+6777xwz+Kg9IPs7NPsYdHxiPH48MOagKikfkpzzEbfJhTf0QwGDhzYFHAWFeFtIZB6cSyKk93BAjlZIxQpxr7JPOEbnavuXwRCAnUtwHOjRLgTeY0wYBN2UvYQ4qmsjRDPqjQetKTIhCk0Jpqx0orHFftpUC/tB2QiPB+vSRPFUKS0syAYSIRPx9w+TrF04HklKsye15dfftmxAMUHaZKXPinCfMDyOyEbhBRhtWQC1RDhmcAwcckSQdzofRRGvvNsk8WEWMazLhG+uk9HpcT36FUS4YRXP2LPyiuv7HbddVe9exPEd6L0aGR0FBLhsfeh8CGiAAEFbdu2re7DUWdHr4QI//HHH/uISqL2FPme/QExP2sW4y666CLXrVs3H51KsAyWYfRRdM5IJisLeAho//qv/6povOzYm+0h65MyAWbcvZANxPvvv++zxSwTk7plBC+FDVtDREk84gtFcWe8rIbZ3PQBbpgxhDEnqYUiPJaSWC0xJvHNi+aQ5NPfMDCreKNk8jHH4fuVfsKfXy2ZwA8//OAzMaKaVlR8591JFmqh+kLoDYw9YSN45tprr/WCvHQzPYkisDSBuhfg7ZYRF0lzxyuPNHfaDjvs4MUuPu5JK8ZKgoGbSBlrEuEr87NBHGYllOhqPoLiJiMWrYRPIZ6oRHgw+GOfIhG+cD9EI8N4+d10001NInzInyPhM04fWMQML91LLrnEe0WyWMWEXS/N4s9+pUX44mfUFiGBUHy3AkD8O9YE+MtKhK/e8xJ+bLJwhLCoMaN6vO3IYeQ7dmG8Ty+88EK/sFpMhOcYFBzGhxa7DrVsBMoR4Xm34oEt8T0b83BrInmx2wiLItq/v/XWW96+jSwFovTgbfZV/B0+wbJ3K5297Snrk/IZpj1CGhsIC26iXwgk412A3SoN8XjcuHHehjX6bZv2Ghp9uzBLvlimAazCdwT/XwutLfcEETjG8x/WuWm5s9fOmbAGHjNmjM+EDAP1ksR3u7MkEZ7FD76/YM83F8GqjDssQumboHaeC11pyxKoSwGeCC98r4nwIpK0TZs2TVSx40CcQeB94okn/N8jxDNxueWWW3yqzNVXX90slc9EeFavESfbtWvXsr1UI2dDGCDaAl5EKIU2KNwCgzurpHyA4kloHsz8Wyi+W4Q23sz0CR9TLJAQwa22NIFQfMcuqWfPnj4VDOueUISHJ4sbRLmbvQNe1zSimpjAswgVF0Uj7skEJMK3ztMRJ77bZI/fRFoRnowRxBoKPaulI2DiOx/4TL5ptgCiCXc6hqVsFRXfifrFesPerWlFeBXZLoX+L/uUKsLbGSXIZGdPFDt1Oqh3wHiTVHTSxqW3337bB9z079+/aW5J9K+CC7Kx5z36zDPP+Khqm6/L+iQbw1K3zmIDYbW2Xn/9dX86q2VGBjjfAXwPEMikQsOl9YZlEfDtWszGkzN8+eWXvlhox44d3bbbbivP99KwZ97Lah3MnDlTPvAJ9GyswB6GBe0RI0b4hepi4rsdLkmE59/RGPijuk2ZH13t0IAE6kqAR1Qk1YuPUEvLJhKYD56jjz66majOIIG1DEUjmKjb9kxcECl33HHHZo+D/buKgi79KzGxC+/NuXPnNm0QtwqKNxhRe127dvWTQnyu48R3mygiOJC2vf7662vyGDNARcV3FipYdEIMY+EiKsKzPQVrWKnmubdGVCTbs8ihl2f2N0E5Ijy+kqTqaWxJz72Q+G5HSSPCE5GK536Sd2r6K2qcLUPbGWpG8JFP9PtPP/0kEb6Kj0GS+G6nTCvCM75HrWqqeNl1eegsIjy/F8Z43rsS37M/DohZzN8JEiCoAyE4SYDn6CwuYctB4Vy+BxAa+N+77767ggsy4p8zZ44XbldYYYVm9T1kfZIRZMbNs9pAcHgWqWyRiWAa5pNmt0qNEC2MZ+yEyOaWaVDIxrO8M2jvcghYoOSCBQt8ptkmm2xSzuHqct8k8Z2b5T1JbRXqvxWz/i0kwtclON2UCFSBQN0I8Ew+iOxl1Zmol169erlXX33VR28gnicV3UOkYbKCYMnkhZfr6NGj/cRdlcrTPXG87LCWWXPNNd2wYcP8TlOmTPGRYtFiiPDGfxZrGQRgUpQQ7ln0SPImT3cVjbdVnPjOghMtFGuiIjz/zr7YMhFVRr+R1SHhvbxnqBQRfuLEib7Qszzfs7FnoY9JIhFfhbI2ionw2c6qrXnPYk/F2G4FV2GMLYRE+Oo9H+F4zoIRnptxC3bFRHg+sljcZkFbrTwCaUR4FVwtj7HtHdpsYBmJ1YBF+UbP8MUXX3gBnt8MEfPMb/CJZ5FVc5xs/UHGMGMNwRkUeA6LbMv6JBvLtFsXi0RNI37hPc6iiSLe01Ivvl3UxjNaX6j4EbRFtQg89dRTvvAqNYOw5MMLXmN9c9qFxHfbkoXVUaNGSYSv1oOq44pAQKBmBHgm09iREA2Dd3V0cMU2BjErWvSBD068rhB74/xRw6cBcQH7DQraaAU13e+E6PRDDz3Ubbjhhs182pm48/EDeyIjw5fip59+6g466KAmeyD6RuJ7Ot62VSHx3bYpJsJnO6O2TkMgKsKz2IQtkFrlCYRp1xLhK8836YhM0r/++mvXu3fvpk0kwleXP7YbBAXwnGMxxjyH1Pa4VkyEr+6VNtbRC4nwEt8r+yyEgm8hKxkrxkfheQI7Nthgg8peSIMdrZAIL+uTyj4MxcR3O1saEb6yV6ajQSBq48n3LRaGBDmptR4BtBvmRgRfDh8+XAtPka5II77bLqWI8Ntss42bMGGCMolb7yegM9cggZoQ4E18Z1UTb3F8rYlwt2YTbiLW4yLXzeKECPdiRVSImCdtj8Gc8yltr/BTTXGr/fbbzz300EOuT58+zTYORWL+gQWUnXbayRdXRZC/6KKLfBSfxPfsI8cbb7zh7WJ4WU6aNMn7uMU9qxLhs7Mtd4+oCE//UFtCrfIEsorwZOoQOa8Imcr3hUT40pmykE1ULx6zFJPkXUrWHvYPnTp18geWCF8632ruGSfCcz4yQlRwtbLkTYQP55PRM3z11VfuiCOOcNRsYgGcWlBq5REoJMLL+qQ8tuHesoGoHMtqHYl5DvXjyFxl7CcQgWj4fv36SfitFnQdt2QCWcR3O0kWEZ7xf+WVV/Z1QtREQATSE8i9AB8V38PIL/6Nyu6LFy/2VgSIu3z0xDXzB3v22WebijPFbcdgQnQ2XpOavCc/SER3UQCuW7dunifR7h06dFhqhzBtb5999vEFbpnMY0Fz//33S3xP/1tttmU0HbJQAUSJ8CVCLmO3UITfc889HV7Za6+9dhlH1K5JBLKI8PTLGmusofTUDI8Twu/zzz/vPaxpLIIPHDjQ1++INonwGcD+wyqMwIBx48Z5+7too1g8lni2uFqKCP/nP/9Z40+2bsm8dSjC9+3b1+8/e/Zseb5nJunckiVLvJUkYzUiOpkeW2+9ddOYHYrw1LzB292sNsJ50QUXXNDst1PCpTTULrBjrphUjHzhwoV+8XrGjBlL2dEYKFmflP/IZBG/FAlfPm+eWcaZrJazFGY955xzfJYNNrfMiU477TSvQ8j+pPx+0RHKJ1CK+G5nzTIOlX+lOoIINB6BXAvwhcR3uoqCnkQ0shpNO/fcc/2fpKh1iksQNYyHLZXM27Rps1SPI+ZTMIuXMRW18cZWa06ANDxEAyYbTDwo4Dl58mS30UYbxaLCaxx/fnzapk6d6u1qzjjjDHf77bc3q8ItztkIlCrCb7nlln7hKm7BJNsVaOtCBGzRj6JwFI1TRk1pzwvvAcTfmTNn+uwZCoqR8hgKwGlF+NKuoDH3YnyBK5FeYXFtaOAHzLuW7Kfox6ZE+HTPC8814wI1UOB5zDHH+PRpBDB4IzTia4qHddiyiPAsdvObWWmlldJdlLYqmUAownMQFVzNhpJnlaAXRK3oYtSQIUMcgvrmm2/uDxra0TAGHXjggT4Kj9pDZFoSjapF7/T8LVsV/ni+Wy0hO4LZKSH4YoEF56gnfPqzactiBLKIXybCywaiGNWl/90CZQgko84BdSKyNH43+I4z1vBNxbjF9/AhhxziGLP41pUYn4Wotq0UgUWLFvnnkEAA3pEE6WW1SgrHoWLuEZW6bh1HBBqFQG4F+GLiu3VQOEDssssu/iWYVNDQxHUiIOOi2xGTSSVDnFch1sI/gTCqGm6FPDk5EhMUFksQIynUyj4S4csfZrKK8GQqIMCrQnz57NMc4YEHHnBkflAUjmi9uMKJaY7TqNvwccNC3yOPPNIMAR//F154odt7772boh9DEZ4xnCwbffyU/uSYyEUxN8RhCmbjUcvC9F133eWf5aSCVybCY+XGOxVbN9m5Ne8LIueOPvpot+OOO/qxISp6Feq5LCJ86U+A9sxKwET4rbbaSp6oMfCYNzI2RKOsw8UoIkkJkmGejvDLb4MFqUJFQO1UCAzMMxn7s4oNWfu6nrbHtofaWjfffLMbPHhws/EoFN/JQGZxI6kwaz0xae17ySLCywaitN7CspbvUBoCfCkivJ2ZQDMyBakfR5YIvxuOR3ab7DlK6x/tVR6BcKH6uOOO864FWb9Bw8CCaEZmeVenvUWgsQnkUoBPK77HifCFhBcKuBLdvtZaa8WKYYg9RC0hMtx4441+wq+WTCAU4bt37+69yJO8rhFtWI0lC2HAgAH+oCbC33PPPd7GBiFCLZ4ArOFF9gHZGUR7WcsiwotvyxGgX1joQ2QjeoBoV8RMtXQE3nnnHXf44Yc7Un0Zl/HEpvgnwiVRjrSoAPzcc8953iy2shiL/Y9adgLYlrBoRHp2dFxnDMI+jIURIr6S7K94/okww3pJ4nvzPiB7j/ch43qpNSIkwmd/rltiD8RMxnmJLs1pM69mMQ4+USHAslMZcxDFwkjUMDAGK5rw92ICA+MQojuCV5KFSkv0fS2fAxEXhrw3TYTnfrD1JMoa8X3QoEF+LC/kCV/LDFry2nk/fvrpp/6b6IsvvnAdO3Z0O+ywg89MtfdlFhG+Ja+9Xs5FVjbzSmvlivAhF8Y7vtUUBFIvT0tt3kclRHi+q7BWIhDn8ssv19ymNh8FXXXOCOROgM8qvhtPm6gQBckAQVHK6IvvpZde8ineiGGkdseJArw08ZPUx1O6JzUU4ZMi+Zisn3766T5tGLE9XNjg4+rtt9/2hWzMxzPdmRtjK9gRRU3B2vnz5/ubZgUbKyVStddff33/dxLh8/c8UJj40EMP9ZF4VoA4f1eZzyuywtrTpk1bih3/hm3HVVddFRu1RDFLxv/zzz/fC/Rq2QnYgilCO1kG0RaONzzf9913nyPqVy0dAeNbijUVljI0fGslwqfjra1al4CJ7wjw0QhrG+vnzZvnM2s6d+681MWyP3PIP/3pTz6dnozK1VZbzW8XivBJGTmte/f5PTtFP1kgtQWPUIS3WgYsxobiu92NifBktRJo0KNHj/zeaM6ujO8egsX+4z/+wwfWWGNuj10n8xuLVJUNRPU6j6C7/fff3xFAxqL4iy++WHYkfPWuVkcWgdIIlCPCh4utvL95DzP3VBMBESiPQK4EeCLr+DAl4oJJCT6DQ4cOTX2HoQiPyE40h/mnMtHEVob/EkGJj7BaOgLFPJhDER4f+LAiPIM3Xu/4XzOxHD9+vCIC0mH3mRgsFF155ZXengCfQsQXCg4T8cXfhR9GUVFMom9K0FXajP7DJ5sicaRtKwo4PehXXnnFj/1YEcDQJnzhZNCilVgs/eyzz9y6667rvvvuO59SzO+CcYeMJ7VsBBhHGKexq0JYT3pXMu4jIiB68Sfsp2xnbKytf/jhBz83IeuLmihYgqVp9Au1EOibkSNHNmV3hCI8zzvPftY04zTn1zYiUAqBQuI7x0P0Peigg1z79u0L2rSRCcX7gGg8fjv9+/dvuhyJ8Nl7xizbWBAJrTdCEZ6j8r2ESBk3f+F9zPiz6qqrZr+ABt0jXEzCFoIxG35EwrOwhOUDi0yI8yyO0GQDUZ2H5ZtvvvFjClnxv//9731Wn0T46rDWUVuXQKki/Jw5c/xvgwBLAkaiNYla9650dhGoXQK5EuDBSLQFAjxRFdF00zSYw2gBPkKtaBPRNUTq4V0oP9o0JH/ZJq0Hc9QTnih3BGJ88Jg8klqswXtp7vBBuEI0DO17ENp5Vllt5t+ZGIZRSqRpT5w40TMOhXYWsUghPuyww2R7kv4x15YtSAAhEQHljTfeaPZch5dgEcKhiB4nvrMPC35kNxH5PmvWLC9OsthXjp9nC+LI3al+/PFHH4FHVCOiAMXdktpbb73lxYIuXbr4cceiUnN3Uzm6IPvoZ64SzQgrdJm8Exj3ea4Z36+++uqmdwIiGNEDf7M+AAAgAElEQVTDiGkm2uTolnUpDUqgmPgOFuZACPCMHcXGEKwhEcwY888666xmVCXCZ3vIWOTmWytOcIyzo8lSoyLblTTW1ja3idql2ryImkHYojC+E3RjTTYQ5T0nPNP8IdrdGu9UggdYjKJfCORI+k2Ud3btLQKtT6AUEZ5xiXk+478CO1q/D3UF9UMgdwI8aCspwrOyjW8hYj5VyTt16lQ/vVflO8nqwRwV4bfbbjvvG7bzzjv71VP88NR+JWDFrR599FE/CURYMY9wE7a23357b6kUeqJyhLBoWXSh6vHHH3d77LGHBHg9bLkkwILcAQcc4DM5kjw37SOVxSVsfOLEd34TJmYivBNN3LNnT+9Xy2KWxpvSu58xh6J8xVJOra4KZ6LP2rVrV/pJG2RPsvv4yH/66aczRcCDx94LK620ko9M3WCDDRqEmm6z1gikEd+5p3AM55kuVAuIcZ45UZK9mAkMbdq08RlQffr0qTVsLXq9EuFbFHfTs04tGwIGyPqgIXJNnz7dBw8QvGTiuxVXxZ7TCt8Weye37B3VxtmoRUNQxoIFC3yG2Lbbbtt04SyCk6Ft2WiFfhO1cbe6ShFIJlCKCC+eIiAClSeQSwGe26ykCF9q9efK466dI5bqwRyK8GQc3HTTTW6XXXaR/Uak60PxPU6EZFJI2hcfpIiVcS1MZTULiLlz5/roSGwOEMRYBFETgTwR4GMTb3fGZX4Hcc8/aY9EgbF4Sio244htF0a2m10KthwzZ87U816hjjahlyKshaysLHp10003VXGmlOwtw4BFjuuvv95H9Ka1pzKxEmsgPe8pgWuzFieQVny3C7PIdopmY8ORlMWBLSXbFLIXQ6QnExChPu3vqsUB5eiEEuFbrjMs+ICsMitmGCe+s7BKliCZaAjGBBvIBqL0fgoDOAjSCEV4MjGpqTVu3Dgf7EGTCF86a+2ZfwIS4fPfR7rC+ieQWwFeInzrPnylejDzwSMRvnDfFRPf2ZuiqwiNWEAMGDAg8YAmlPHBiuDetm1bvy9WBGGUR+s+TTq7CDQnUEyE/+qrr9wxxxzj7r33Xp+GjV1HnFBvC4UI9lnsPNQfvxDgw/Sxxx5zkydP9tHURxxxhC/sHFpgkWFzzTXXLOVVTh8y5mAvJr/9bE8UhbWxGmCBFHZWTLvYUSx6ngLPxeyBih1L/y4C1SCQVXznGoj0ZbxHdDzqqKN8bQkCOMLGcYlUxW5MY31ley6tCK8aE+VxNwG+d+/evrYT9WviIt85i2WhEfl+8sknywaiPPTNsihDEf6LL77wc5gtttjCXXDBBU31huw38fbbb/tFwQMPPLDMK9DuIpAfAhLh89MXupLGJJBrAZ4uUSR86zyYpXowW0qlRPj4fksjvrOn8cc3n4/OpEguIlRPOukkR+S7Pkpb57eis5ZGoJgIH04QR4wY4SPhox6Etg0RTBMmTJDtTIauiBbbY1fS34lGRRgOM2zwf7zwwgu9aIxowMLH/fff76PGsHngA1X+7+nhL1myxAuNRPRSMB5v96jNWNzRLOOAf6NIrnyZ0zPXltUnwMId9hkIhjQWioYNG5YqEt0sD/EkJ/uJ8bxXr14O+w28mREiqXtzxRVXuNGjR6c6ZvXvuDbOwAI1RWzJHoibS/KdhQiJGEyLLnbzrmD8Z8zq0aNHbdx0Dq7yr3/9q7v44ot9EVuKbRNYAGds8gguYEE1ajtjl22e70l2Szm4vVxfArYz2PzwfrV3a1wkPP1CpgH2NNEaFK+++qr/tiIwYdlll831/eriRCArAYnwWYlpexGoHIHcC/DcqkT4ynW4HYk0eAQWBK24iUWpHsxMZqxJhG/eb2nFd/ayyHa8TCmuFxZoDY9qAjxRGhJkKv870RGrS6CQCM+/8ewfe+yx/iKIkMQ7G9ERiyVqHSAUrLrqqm7SpEmJv5Hq3kFtHp2PU3g+++yz/r8IXvAk6o4PVhb+qEcRRrPanVpGAv+fAqzss95669UmiFa8aiLYWThChIkW5Iu7LH4PFMY9+uijfc0QinMvs8wyrXgHOrUILE0gunCXxYaQTKdRo0b57A4aUfCIZ5988omfq7LgR8CB6nukf/JY2CBynfknmUxYGoYivGU7Ef17xhlneC/suMKs6c+oLSGA+I6wi40kwQOHHHKIX0y66qqr/AJVx44d/ft1q622WqrgKvvHBUGJbDoCvFOxOIRhdIE7ToRn3GGBCWu3zTbbLN1JtJUI1AEBifB10Im6hZokUBMCPGQrJcIjZBJZkybarCZ7tMBF44vJYEsk0SOPPOK35KOmf//+fkJI8SubmFfKg9lE+Ouuu8796U9/Klhgq954h/eTRXxnP7ghsFBwqZAv6qJFi3xq5Oabby4P5np+gOr43gqJ8IxZRFqfdtppXkCINiK1ib7eZJNN6phQZW/NxPfnn3/eCwN4yyIMEOV40EEH+QUNRHXeDaussoovEBd9b+D5zgcunqmN+C6tRI+EhbQ5HuM9z3kST/tQWmeddbTgVIkO0DGqRqAcEZ59iVzFp3n+/Pn+GocMGeKLQu+0005+rFJLTyBcyF5uueWajfnhu9eyyIjOZqFbInx6xtEtQ/GddykZfBboZO/fhx9+2AcNINBHRV/bBnuULBZlpV9x/e0ZZtQUE+HJSiDogO9UMnbURKCRCNjcEh2hUA2WRmKiexWBahOoGQEeEOWK8KT/EdVHCn2jNSICxo4d6yff0YbQQjE4hBhrlfRgRmhgQrrWWms1GnZ/v4sXL/ZRpix6EH3EJA+Rq1gLJ+pEqOIZudFGGzXtRp8SsUSaN5N4FlDURCAPBPiw5/mlNkGaQngI7dhwnHXWWf7yoynwH330kY8cwzsbIR6rFCKB+bBt165dHm65Jq4hFN+j0ZCMU0RKzpgxo+leEL5YsCXqncZYzh/eo2rlE4AlAg3Rp4zn8D799NN9/Q4TbBAkSY3n/c27mv7Ya6+9Uv2uyr9CHUEESiNQjghvZyTTid+B7B9K6wPbK5pNxjyUmh8LFy701oX9+vVrJryY/zW2NcwtKRqqlo5AIfHdjhCKw+GYz+ISCyDnnXeee/rpp/23AgE2aeZQ6a6usbZKK8IbFRbB+SPejfWc6G6dI4t+zTXX9H/UREAEqk+gpgR4cJQrwlcfaf7OEH4IMdkjyo4JNZM9xKyZM2f6VPho5J08mCvTl4iL2MMQhZHWbsDOHEbOk46N5QPFgvBERYxEmCRKHpsOfaRWpr90lPII8LFPMT3Sr/mQTPMBaR60CAKMV3zExhVdLe/KGnvvL7/80i9aMG6ceuqpvlgzEZG0MBqbxQ1sfhh7KBrHmCOP9+o9O7wf6BPsNeBNgz+LHthDvP766/73QL/gfz1w4EAJBNXrDh25ggQqIcJX8HIa5lBYTCKofP31134RvGvXrn6sJ1iDRW4bZwASXWQ1SPPmzXM//fSTo2CoWjoCJr7fcMMNfrE0Gv0eHuXdd9/1dkpmtxT+G3P9MDst3dm1VRyBLCI838HYvLVt21YwRUAEREAERKBqBGpOgIeERPj0zwNimHkOYhlAQaBoIcOko8mDOT3nYluWI8IzqSc6GAsfBHxrCDL4Fu69995Kyy7WAfr3FiOAxybP6znnnOPHmmJRXDZG4Wt9yy23+OhqxioEYInwle22cFHVfMc5A30Ea7Kg+HsEAKIfjzzySEcxOEQCRUFWti+iR8MCCOGGbLTQbonfEMIAv6f111+/uheho4tAhQlIhK8w0AKHYyGV4p7jx49vJrIzVySyl8XUb775xj311FM+iGPrrbf2xUHlqV9+H4WR7/i9P/bYY37htJAIb3ZLzHuw/OG9S6HzP/zhDz7bVZHY6fqF556AsiR7KjI6KIT74YcfJnrCE5DAHBT2CmZKx11biYAIiIAIlEagJgX4qAiP2IM/pAqSLf0QWDHPLl26+JV9/GOzNHkwZ6FVeNtyRHiOvGTJEu+JilUEk/MePXo0pJ1S5XpER6oWgb///e9ehCcCvpgIb6Iw/r5EfbH9tGnTJMJXqHOIog7fjaEIf/7557uVV17ZizOIBtEFWqxREH7JksJvX636BIheJcgAEZ6stA033FARedXHrjNUkYBE+CrC/cehwyymHXbYwQdmYM9GcW3sDwne0IJ2dfohajtDbRQsZAgkKCbCV+eKGueo2OrBmeedGjZRET4MQjMqcZ7wr732mi+IK/G9cZ4d3akIiIAItBaBmhXgTYSfPn26j+pQBEf8I4R1APYkiO9HHHFEpueMSBkmI4gA8mDOhC5x43JF+MpchY4iAtUnEBXh4yLBLD2YaOs77rijSeQtVJi1+ldeP2d4//33fTQkUV1EOloLRXj+Li47yiLgyWigKGL79u3rB4zuRAREoEUJSISvLm6ylMiUiS6k8i6dPHmyz24iEv7mm29WNlOFu4LF0lGjRrnhw4c3FVwN5zAS4SsMPDgctkonn3yyX+ggSzgqwr/xxhv+2e/fv7877LDDmgoMR0X46l2hjiwCIiACIiACzQnUtACvzixMAAEM4eXZZ5919913n9tss81SISNiku2JisQvPqtwn+okDbyRRPgG7vwGu/VQhDehF99TihCTBj9x4kSfFhxnUxN+wA4ePNhH1EfrVDQYzky3++2333rPd4rsYTVA0dUkEd7saMLCnxQDpfhntEB3povQxiIgAiLwDwIS4avzKMAVAZgF7bvuust17ty56US2yI0fPGP5jjvu6Gt+FLLsqM5V1vdRv/vuO2+fF0ZQS4Svfp9bzSGy4BHhJ0yY4Oc9bdq0cVjPIM7zvE+aNMltvPHG/jdy+OGHe8sfifDV7x+dQQREQAREYGkCEuDr+Kn46quv3L/8y7+4Tz/91IswRL+kaUxoiJhnEqOiNGmIZd9GInx2ZtqjNgkQQX3llVf6egVhDQPuBruZQr6bjEUUk8P7WuJ7tv7HyoRCuGQe0NKK8PSXie8q8JyNubYWAREoTEAifOWfEIqXE+WLhQbj/YorruhPEie+v/rqq358Z2zv06dP5S9GR2xGQCJ89R+IUIQP66dwZgqa47GPxaE1fhcjR450Bx98sM8Ql+1M9ftIZxABERABEfiVgAT4On4avv/+e0e0KeJ71iJ6ixYtcgceeKDjGKSv4jmuVlkCEuEry1NHyy8BPpCwC8MT/vnnn/cXutdee/kMG4p7qthYdfoOCzI83DfffHP/Digmwo8dO9bXmrj77ru9QKOP0+r0i44qAo1MQCJ8ZXv/vffecwcccIB/l5oAHye+8x4mQphFb7LOjjnmmMpeiI4WS0AifOUeDAIEKAx/5513+npYG2ywgbf+oe4BwRpkblPzgDZkyBBvwbfFFlssNceMy1io3FXqSCIgAiIgAiKQTEACfB0/HVjJMNGmujtiClEvaQvVEql6wgkneAsCFeCr3kMiEb56bHXkfBL44YcffMSRoo6q3z+zZs1yu+++u/dGRZDhPVBMhCcrQeJ79ftGZxCBRiZgIjxzzDgLskZmk/Xe//KXv3jva/5LwA3zSmw2QtsZOybWb7vttpujADffB2otQyAqwhPYNGjQoJY5eZ2cheh2bFUffPDBpe6IgA4Wnzp16uSw3+NblwLzaiIgAiIgAiKQNwIS4PPWIxW+nmeeecZHmnbo0MFHNab1gacA65FHHukQcKZOndrMO7jCl9jwh5MI3/CPgACIQCoCLIzi1052Uo8ePZrtg+UYHrRmP8A/8sGKMIMITzYU+xYS4Y866ig3evRoRb6n6g1tJAIiUA4BRPh3333X9erVS1lQKUEi5DKvZ5zfbrvt/F4E2xDpe8EFF7hdd93VC/EsdJvne3joKVOmuD333FMR8Cl5V3IzE+GJ1Mazf/nll6/k4ev6WP/zP//jMzbIoCSLY7/99vO/gZdfftn/f8vwM6/3uoahmxMBERABEahpAhLga7r7il88kQAnnniiu/XWW/2kG0uCtddeu+iOltK65ppr+n3bt29fdB9tUDoBifCls9OeItAIBEi9xiLm0ksv9R+i/Nd88d9//33/Qd+3b1+f6WQivNmQsS9FWCm8hwCfJMJjP7P66qsrO6ERHijdowiIQM0RmDNnjvd7Z7E1FNh5B1DzieKScb7X3CgLHkQQk9V67733uk022aTm7l8X3HgEWLi46qqrmqyTCEAw20IrsErNMgIICDJgDqMmAiIgAiIgAnklIAE+rz1TwesiQoBiqkRDHnfcce7iiy/2xQ+TGhMaJjGkpyLyMGGXR3MFOyThUKEI3717d2//061bt+qfWGcQARHIPYFXXnnFDR061EeLUiR7nXXWabpm/g3LMMQXfPZDEZ607DvuuMNnQOGXighTSITPPQhdoAiIgAg0KAEWUy+77DJ39tlnu3/+539uJsL/93//txsxYoSf648ZM8adcsopTcEzZEj98Y9/9HN7/su/pbWkbFDUuu2cEPjiiy/84hKBBTfeeKNbbbXV/JXxrUqBVb5RWZTi2V511VUd86EuXbq4du3a5eQOdBkiIAIiIAIi8CsBCfAN8DQQPYAvJALNX//6V29fgAjfsWPHpe4+FIF33HHHpYSeBsDVqrcIfyx/EMoUndSqXaGTi0CuCCCiH3LIIYnevUkivHn+Is4wptNCEZ7Cfbfffrvr2rVrru5XFyMCIiACIrA0gSQRnrn+E0884U4++WRHFiuBNhTgpt7K66+/7uf/0QVa8S1MgDk5C9ssYGOXtO6667o99tjD/7EMNDGsLoG4IsNJ4juR8hSeZ04zbNiw6l6Yji4CIiACIiACJRCQAF8CtFrchYk5hWuIeiE6hsgZBHl89LCk4d8/+OADX8Tm2muvjS3UV4v3rWsWAREQgXogYEI69jOM06HXu91fnAj/5z//2UeHHXzwwT5SzJqJ8Cz0hSnd9cBK9yACIiAC9UygUCT8Rx995Bdq77vvPkfdEFrv3r3dmWee6UVJFUBP92SwYEEmMEXMow3/fcReMtLUqktg4cKFfg5DZjBWesx9opHvZjuDzeqxxx7rs/zOOuus6l6Yji4CIiACIiACJRCQAF8CtFreZd68eX5C+cgjjyTexm677eauvPJKt9FGG9XyreraRUAERKBuCCxevNiL6BQjK+TfGxXhjz/+eHfqqae6lVZaKVG4rxtIuhEREAERqBMCBMYQ6bvccsvF3hHCJL7XM2bMWMqOhh3+/ve/O+qAUPujbdu2/r9q6QiwQI2VG1aQLFyz8I3Iu2DBAm91ctdddyV67ac7g7ZKIsCiUZs2bZqK1H7zzTfuyCOP9NkdcP/888+b2c6Enu+zZs1y22+/fWKmoKiLgAiIgAiIQGsTkADf2j3QCucncmb69Ok+kiAU4jfddFPvEX/ooYcqtbIV+kWnFAEREAEIkPZO3Y2w9sbPP//sxo8f7y644ALvARxGs0ephSL8ueee6xjzKd6HjQ0p9GoiIAIiIAL5JYD4Pm3aNG8DyXhPYdWwkclKFuubb77pevbs6aZMmRIrwuf3DvN9ZQ8//LD3HafwOQvYljVAvzz22GN+4YPod76jon2T7zvL99XZc02GARnbyy+/vL9gs+Czq08quGoR8PSfLGjy3de6OhEQARFoVAIS4Bu15/9x3z/++KNPUWVyucoqq6jYaoM/D7p9ERCB1iVA5N0ZZ5zh8GY/6KCDmkUtvvTSS2748OGOj1OEGaIak1oowrdv395999137sknn/THVRMBERABEcgvAYqmIkDefPPNbvDgwc2E3lB8xzKyX79+iYVZ83uH+b0yMgdY4CZjmIjrzp07+4u1RREClXr06OH7pFOnTu6tt97yxT87dOiQ35uqgSuz5/rRRx/1V4uNjInwlpGAHRC2efQLQWNhe+edd9zhhx/ubVVvuOEGt9Zaa9XAXesSRUAEREAEGo2ABPhG63HdrwiIgAiIQG4JXHfddT4TiQJ6fGyGIjyizBFHHOGwHpg8eXJRm7BQhOeGOTap9GoiIAIiIAL5JvCXv/zFR19jg2IiPFdske+I74MGDfKBM4U84fN9l/m7ui+//NLbvdGIvG7Xrl2s+E7kO7W1sEcZN25cway0/N1lvq4oXFRijnLPPff4wsGhCI/9Hv9GdLvVMdtrr728RRM1ciZOnOi+/vpr7w+/00475esGdTUiIAIiIAIi8A8CEuD1KIiACIiACIhATggQfffHP/7RnXfeeUuJ8ETgYUPzwAMPpBLguSUT4d9++213/fXX+2JmaiIgAiIgAvknEIrwffv29RdMYe1QfLe7MBEegZIMKaK01bITYKEb+xmirhHgySDDDiiMfDfbGSuOTq2VSy+91K2wwgrZT9jge0QzOlhUwjIP3lERvlBhXKyY+F1su+22DU5Uty8CIiACIpBnAhLg89w7ujYREAEREIGGI5AkwiPAU0QbD9pdd93VzZ8/37PB133AgAH+w3O99dbzBczC9uqrr3rRZsiQIbIZa7inSTcsAiJQywRCEZ77uPvuu93+++8fO5YjwvP+wBJFrTQCWHOeeeaZvmg5WWNYy5B1YLYzoef7e++95w444ABv7cb2K664YmknbdC94sR3q33zwgsvxIrw1Mh58cUX/e/g3Xff9QXmmdvst99+3kpVTQREQAREQATyTEACfJ57R9cmAiIgAiLQkATiRHiE9pEjRzo+WpMa1jV4xA8cONDtsMMOrnv37hIFGvIJ0k2LgAjUCoElS5b4hVVsNpZZZhm/mLr11ls3Ff+Ms6NR8c/K9C71UT788EO3xhpruHXWWcfXXXnuued8tthnn33mTxL14bczWwR8scLolbnS+jpKIfHd7jRJhK8vErobERABERCBRiIgAb6Relv3KgIiIAIiUDMEQhHeLrp3797u3HPPdX369PFR7VjLzJo1yz3zzDOOaLywIdAgDOCTalFlNXPzulAREAERqHMCRKxjF3POOec47DXCRlTvBRdc4DbffHP/1xLhK/swwBu7N2qt/O1vf/MH5/2Kh3i3bt28pQyR8BTzvPXWW/2idtjMk/yjjz7ynuX4kqv9SuD//u//3A8//OBWXnnlpbDAG4sZLH4IKrjiiiu85V5ckwivp0oEREAERKCeCEiAr6fe1L2IgAiIgAjUBAHE9Yceesh7uf/0009uxx139LYCiOahWM52559/vvv3f/93f1+INYcffriP0gsb9jQICni+z5gxw0fwnXLKKRLfa+Jp0EWKgAg0GgEEShN5EXcp5kkUNpHB11xzjZs7d64XdandwfuBJhG+Mk9JWNCzf//+rlevXv6dueWWW3pR/re//a33gD/99NO9QL/66qu7k046yRdFb9u2rXv55Zf9drxvsak58MADtcgddI092xSpnTRpktt4442X6rh33nnHz2Wwk8FD37hLhK/MM66jiIAIiIAI5JOABPh89ouuSgREQAREoE4JEP11xhln+IJh0YYYMGLECO/p3q5dO/fkk0+6U089tSm6nSgxBAGEgKgIX6e4dFsiIAIiUJME8BOP1uSwG2Fs33fffX3Bz6j4yDvi3/7t3/zCK1Y0oYgZivAHH3ywf48kRQ/XJLQqXzRZB2PHjvULG+G7FG9x/iy77LJNV8ACOIsk9I9Fyds/KsMsvqPChSW2iD6/4V6liPDYBRG4QLFWNREQAREQARGoNQIS4Gutx3S9IiACIiACNU3gkUcecaNGjXJ9+/b1Ke4I6USK3XjjjbH+7j179vT/xn7nnXeeF1skwtf0I6CLFwERqHMCb775pvvDH/7gC2dbBLvdMsIu/zZv3jx31113uc6dOy9FI4zApsDkf/7nf7rVVlvNb4cIf+GFF7qjjjrKFwdVS0/grbfe8gU7hw4d6iZMmNBMcI8eBX/45Zdf3i1cuNDdeeed7qWXXnLLLbec22WXXfwiePv27dOfuAG2DMV3sjcokPraa69VTISfM2eOW7x4sRs+fLgCEBrgedItioAIiEA9EpAAX4+9qnsSAREQARHILQHsYmbOnOk22mgjt+aaazZdJ6LM888/7wUZPjJJdWe7ww47zHsBE01JJJ5E+Nx2rS5MBERABBxFVRHHp0+f7i6++GJ39NFH++Kq1hDQTcDFbiYpgv3zzz/31jTYo7BIS4aUWnkE8B0/5JBD3O233+7IIIhrvKNnz57txowZ4/svuoBS3hXU596h+G5R7wjwJ5xwgnv00UcrJsLXJz3dlQiIgAiIQKMQkADfKD2t+xQBERABEagpAoguO+20k/eAJ4qSFhZmVSR8TXWnLlYERKBBCEyZMsXtueee3kM8Lsoan3cEeCLab7vttqbI9jg8ZD8hwmNJc9ZZZzUIwerdpgnwFFs99NBDE09k25GpgBVQkpVQ9a60do4cJ76b7zvPukT42ulLXakIiIAIiEB1CUiAry5fHV0EREAEREAESiJgAgCiCxHwFkEpEb4knNpJBERABFqEQDGR95tvvvGi+qxZs9zdd99dMMKabbbffvtmC7EtchN1epKnnnrK7bbbbj6z7Oqrr/YFV+MaWWhEyPPvxRZJ6hRVqtsqJL7bAUoR4Vn0oP5N6Mmf6oK0kQiIgAiIgAjkmIAE+Bx3ji5NBERABESgcQmYUEChvv/6r//yljTWTISnON9ll13m9tprL/dP//RPjQtLdy4CIiACOSFgEfCjR4/2tmH4iEebRbYTKY+/+9prrx179XasQpYpObntmriM0B7ouuuucwceeGDsu/PLL7/0AjyZZtH3b03caAtcZBrxPasIP3/+fF+YGOGdxakNNtigBe5EpxABERABERCBliEgAb5lOOssIiACIiACIpCJwCuvvOILxa2xxhpu8uTJ3jM+bIjw77//vtt0000lvmciq41FQAREoHoEzGLm559/Tiyyig/8Mccc473d8Ysn4nf11VdvdlEUYsUCheKf99xzj6OwpVo6Avi4L1iwwD3zzDPud7/7ndt5552bot0ffhu8xlUAAA3xSURBVPhhL/LC+9prr3WDBg1a6h0Kc4p9kqlw7rnnNvPwT3cF9b1VFvE9iwj/6aefenum77//XgJ8fT9CujsREAERaEgCEuAbstt10yIgAiIgAnknYIX6nn76aYdgMGzYsLxfsq5PBERABBqKwFdffeVWWGEFt+KKKzbdN8L7+PHjvXUY0dNHHHFELJN33nnHHX744e7FF1/0tij4xffq1cv95je/cZ999pnPbpo4caK74oorHNH0ynJK92ixOH3ppZf67IO//e1vfif4YjnTrVs3F4rHiPD0FX1kffjhhx963ojBFEU3P/N0Z6//rUoR39OI8GQdjBo1ygvv9N0pp5yihY/6f5x0hyIgAiLQUAQkwDdUd+tmRUAEREAEaoXAjz/+6M4880x3+eWXeyFn7NixEmBqpfN0nSIgAnVPwAT0/v37u7PPPruZnzje7bvvvrsbOHBgQQsTspgQHZ988knPC0EY3/FPPvnE25+MGzfOnXTSSbE2NnUPuIQbJGuAd+WVV17p2W+33Xbea/+JJ57wRXF5l1JQ9X//93/d9ddf77dFpCe7YIsttnDfffedmz17tmefFB1fwmXV1S4EB+DPjjd+z549Padtt9029T0mecKTtXDvvfc6hHiyQuT/nhqpNhQBERABEagRAhLga6SjdJkiIAIiIAKNRwBv4GOPPdany19zzTVeFFATAREQARFoXQKIhdjHEKWLoIgAH4rwX3zxhR+3ESuLeVkjGt96661eyMQDmzZkyBB/7J122slHxKsVJxCK7+edd54X3IlqN1sTFjeom7Laaqv5g9GHzz33nLvooou8QG+NmirnnHOO23zzzYuftEG3qJYI36A4ddsiIAIiIAINQkACfIN0tG5TBERABESg9gjMmTPHp85vuOGGRUWc2rs7XbEIiIAI1C6BQiI8Nij4t7/33nvujjvucOuuu26qG/3hhx985K+if1PhatooFN/x0ydC2xianRvZBssss4zDIuiQQw7xCxyI8vTjt99+661p2GeVVVZRtlkK/JUU4bfZZhtHoeGuXbumOLM2EQEREAEREIHaJCABvjb7TVctAiIgAiLQAAQWL17sDj74YLdo0SL30EMPKSKvAfpctygCIlA7BJJEeMTcE044wb355pve8mTu3Ln+prA6wa5jwIABrm/fvq5Dhw4S28vs7lB8R3gnon255ZbzR6V/8HEnk8z84O10WP/gNR7695d5KQ23eyVEePoBuyD6SAtPDfcI6YZFQAREoKEISIBvqO7WzYqACIiACNQSge+//96n0ffr18+RFq8ifLXUe7pWERCBRiAQFeHHjBnjI96JsC7WiMDGQ54/iPJdunQptov+PULg//2//+fuvPNOd/zxx3vhHbu2Aw44wG81bdo0d9xxx/mFD3zhN9poI78ocuSRR7qPP/7YTZ061W255ZZiWgaBckV4fPcpZCzxvYxO0K4iIAIiIAI1QUACfE10ky5SBERABESgUQkgEnTs2FHie6M+ALpvERCB3BOIivBcMEI8Inz79u0dljSff/65e+GFF3zB1RkzZnjveGtYjV199dWuW7duub/XPF5gVISHJVYyZCH06NHDi/K/+93v/KXTV+PHj/d/Zs6c6Qu1qpVHoFwRvryza28REAEREAERqA0CEuBro590lSIgAiIgAiIgAiIgAiIgAjklUKwwa3jZCMYI8i+//LK3pzn00EMlvpfZr6EIb3YzgwcPbia+cwr83k888UTvz489TefOncs8s3aHgER4PQciIAIiIAIiUJiABHg9ISIgAiIgAiIgAiIgAiIgAiJQJoEsInyZp9LuMQSiIvykSZPciBEjmjLI8Oa/9NJL3ZlnnumuuOIKN3r0aGWXVfBJkghfQZg6lAiIgAiIQN0RkABfd12qGxIBERABERABERABERABEWgNAhLhW4P6r+dM8oT/+eef3eWXX+4uuOACN3LkSDdhwgT329/+tnUvtg7PLhG+DjtVtyQCIiACIlARAhLgK4JRBxEBERABERABERABERABERCBX3zGH3zwQe8Bj9f72Wef7f9I8G2ZpyMqwhPt/tlnn7kLL7xQ4nsLdIFE+BaArFOIgAiIgAjUHAEJ8DXXZbpgERABERABERABERABERCBPBOQCN+6vRPnCX/SSScp8r2FuiUU4bfYYgt3xx13uI033riFzq7TiIAIiIAIiED+CEiAz1+f6IpEQAREQAREQAREQAREQARqnEBUhL/ooovcqaee6pZbbrkav7PauPxQhJftTMv3GSL8mDFjXO/evd2xxx7rll122Za/CJ1RBERABERABHJCQAJ8TjpClyECIiACIiACIiACIiACIlBfBEyEv/XWW90ll1ziunXrVl83mPO7QYR/5ZVXXPfu3WUB1Ap9ReHb3/zmN/6PmgiIgAiIgAg0MgEJ8I3c+7p3ERABERABERABERABERCBqhJAhEeIVOR7VTHr4C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YgAb6We0/XLgIiIAIiIAIiIAIiIAIiIAIiIAIiIAIiIAIiIAIikFsCEuBz2zW6MBEQAREQAREQAREQAREQAREQAREQAREQAREQAREQgVomIAG+lntP1y4CIiACIiACIiACIiACIiACIiACIiACIiACIiACIpBbAhLgc9s1ujAREAEREAEREAEREAEREAEREAEREAEREAEREAEREIFaJiABvpZ7T9cuAiIgAiIgAiIgAiIgAiIgAiIgAiIgAiIgAiIgAiKQWwIS4HPbNbowERABERABERABERABERABERABERABERABERABERCBWibw/wE+sYWuLko2sQ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318474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xmlns="" id="{C1657578-5B49-FB42-9E68-EF4E3D607FF9}"/>
              </a:ext>
            </a:extLst>
          </p:cNvPr>
          <p:cNvSpPr>
            <a:spLocks noGrp="1"/>
          </p:cNvSpPr>
          <p:nvPr>
            <p:ph type="title"/>
          </p:nvPr>
        </p:nvSpPr>
        <p:spPr/>
        <p:txBody>
          <a:bodyPr/>
          <a:lstStyle/>
          <a:p>
            <a:r>
              <a:rPr lang="en-US" b="1" dirty="0" smtClean="0"/>
              <a:t>References</a:t>
            </a:r>
            <a:endParaRPr lang="ru-RU" b="1" dirty="0"/>
          </a:p>
        </p:txBody>
      </p:sp>
      <p:sp>
        <p:nvSpPr>
          <p:cNvPr id="16" name="Текст 15">
            <a:extLst>
              <a:ext uri="{FF2B5EF4-FFF2-40B4-BE49-F238E27FC236}">
                <a16:creationId xmlns:a16="http://schemas.microsoft.com/office/drawing/2014/main" xmlns="" id="{50D06A58-9783-744B-8ED5-A490C825F5D6}"/>
              </a:ext>
            </a:extLst>
          </p:cNvPr>
          <p:cNvSpPr>
            <a:spLocks noGrp="1"/>
          </p:cNvSpPr>
          <p:nvPr>
            <p:ph type="body" sz="quarter" idx="12"/>
          </p:nvPr>
        </p:nvSpPr>
        <p:spPr>
          <a:xfrm>
            <a:off x="585898" y="2332234"/>
            <a:ext cx="11044448" cy="3626777"/>
          </a:xfrm>
        </p:spPr>
        <p:txBody>
          <a:bodyPr>
            <a:normAutofit lnSpcReduction="10000"/>
          </a:bodyPr>
          <a:lstStyle/>
          <a:p>
            <a:pPr marL="342900" indent="-342900">
              <a:buAutoNum type="arabicPeriod"/>
            </a:pPr>
            <a:r>
              <a:rPr lang="en-US" sz="1200" dirty="0" smtClean="0"/>
              <a:t>Wu</a:t>
            </a:r>
            <a:r>
              <a:rPr lang="en-US" sz="1200" dirty="0"/>
              <a:t>, W., &amp; Lee, J. (2009, November). Improvement of HRV methodology for positive/negative emotion assessment. In </a:t>
            </a:r>
            <a:r>
              <a:rPr lang="en-US" sz="1200" i="1" dirty="0"/>
              <a:t>2009 5th International Conference on Collaborative Computing: Networking, Applications and </a:t>
            </a:r>
            <a:r>
              <a:rPr lang="en-US" sz="1200" i="1" dirty="0" err="1"/>
              <a:t>Worksharing</a:t>
            </a:r>
            <a:r>
              <a:rPr lang="en-US" sz="1200" dirty="0"/>
              <a:t> (pp. 1-6). IEEE</a:t>
            </a:r>
            <a:r>
              <a:rPr lang="en-US" sz="1200" dirty="0" smtClean="0"/>
              <a:t>.</a:t>
            </a:r>
          </a:p>
          <a:p>
            <a:pPr marL="342900" indent="-342900">
              <a:buAutoNum type="arabicPeriod"/>
            </a:pPr>
            <a:r>
              <a:rPr lang="en-US" sz="1200" dirty="0" err="1"/>
              <a:t>Kreibig</a:t>
            </a:r>
            <a:r>
              <a:rPr lang="en-US" sz="1200" dirty="0"/>
              <a:t>, S. D. (2010). Autonomic nervous system activity in emotion: A review. </a:t>
            </a:r>
            <a:r>
              <a:rPr lang="en-US" sz="1200" i="1" dirty="0"/>
              <a:t>Biological psychology</a:t>
            </a:r>
            <a:r>
              <a:rPr lang="en-US" sz="1200" dirty="0"/>
              <a:t>, </a:t>
            </a:r>
            <a:r>
              <a:rPr lang="en-US" sz="1200" i="1" dirty="0"/>
              <a:t>84</a:t>
            </a:r>
            <a:r>
              <a:rPr lang="en-US" sz="1200" dirty="0"/>
              <a:t>(3), 394-421</a:t>
            </a:r>
            <a:r>
              <a:rPr lang="en-US" sz="1200" dirty="0" smtClean="0"/>
              <a:t>.</a:t>
            </a:r>
          </a:p>
          <a:p>
            <a:pPr marL="342900" indent="-342900">
              <a:buAutoNum type="arabicPeriod"/>
            </a:pPr>
            <a:r>
              <a:rPr lang="en-US" sz="1200" dirty="0" err="1"/>
              <a:t>Goulart</a:t>
            </a:r>
            <a:r>
              <a:rPr lang="en-US" sz="1200" dirty="0"/>
              <a:t>, C., </a:t>
            </a:r>
            <a:r>
              <a:rPr lang="en-US" sz="1200" dirty="0" err="1"/>
              <a:t>Valadão</a:t>
            </a:r>
            <a:r>
              <a:rPr lang="en-US" sz="1200" dirty="0"/>
              <a:t>, C., </a:t>
            </a:r>
            <a:r>
              <a:rPr lang="en-US" sz="1200" dirty="0" err="1"/>
              <a:t>Delisle</a:t>
            </a:r>
            <a:r>
              <a:rPr lang="en-US" sz="1200" dirty="0"/>
              <a:t>-Rodriguez, D., </a:t>
            </a:r>
            <a:r>
              <a:rPr lang="en-US" sz="1200" dirty="0" err="1"/>
              <a:t>Caldeira</a:t>
            </a:r>
            <a:r>
              <a:rPr lang="en-US" sz="1200" dirty="0"/>
              <a:t>, E., &amp; Bastos, T. (2019). Emotion analysis in children through facial emissivity of infrared thermal imaging. </a:t>
            </a:r>
            <a:r>
              <a:rPr lang="en-US" sz="1200" i="1" dirty="0" err="1"/>
              <a:t>PloS</a:t>
            </a:r>
            <a:r>
              <a:rPr lang="en-US" sz="1200" i="1" dirty="0"/>
              <a:t> one</a:t>
            </a:r>
            <a:r>
              <a:rPr lang="en-US" sz="1200" dirty="0"/>
              <a:t>, </a:t>
            </a:r>
            <a:r>
              <a:rPr lang="en-US" sz="1200" i="1" dirty="0"/>
              <a:t>14</a:t>
            </a:r>
            <a:r>
              <a:rPr lang="en-US" sz="1200" dirty="0"/>
              <a:t>(3), e0212928</a:t>
            </a:r>
            <a:r>
              <a:rPr lang="en-US" sz="1200" dirty="0" smtClean="0"/>
              <a:t>.</a:t>
            </a:r>
          </a:p>
          <a:p>
            <a:pPr marL="342900" indent="-342900">
              <a:buAutoNum type="arabicPeriod"/>
            </a:pPr>
            <a:r>
              <a:rPr lang="en-US" sz="1200" dirty="0" err="1"/>
              <a:t>Babiker</a:t>
            </a:r>
            <a:r>
              <a:rPr lang="en-US" sz="1200" dirty="0"/>
              <a:t>, A., Faye, I., &amp; Malik, A. (2013, October). Pupillary behavior in positive and negative emotions. In </a:t>
            </a:r>
            <a:r>
              <a:rPr lang="en-US" sz="1200" i="1" dirty="0"/>
              <a:t>2013 IEEE International Conference on Signal and Image Processing Applications</a:t>
            </a:r>
            <a:r>
              <a:rPr lang="en-US" sz="1200" dirty="0"/>
              <a:t> (pp. 379-383). IEEE</a:t>
            </a:r>
            <a:r>
              <a:rPr lang="en-US" sz="1200" dirty="0" smtClean="0"/>
              <a:t>.</a:t>
            </a:r>
          </a:p>
          <a:p>
            <a:pPr marL="342900" indent="-342900">
              <a:buAutoNum type="arabicPeriod"/>
            </a:pPr>
            <a:r>
              <a:rPr lang="en-US" sz="1200" dirty="0"/>
              <a:t>Lang, P. J., Bradley, M. M., &amp; Cuthbert, B. N. (1990). Emotion, attention, and the startle reflex. </a:t>
            </a:r>
            <a:r>
              <a:rPr lang="en-US" sz="1200" i="1" dirty="0"/>
              <a:t>Psychological review</a:t>
            </a:r>
            <a:r>
              <a:rPr lang="en-US" sz="1200" dirty="0"/>
              <a:t>, </a:t>
            </a:r>
            <a:r>
              <a:rPr lang="en-US" sz="1200" i="1" dirty="0"/>
              <a:t>97</a:t>
            </a:r>
            <a:r>
              <a:rPr lang="en-US" sz="1200" dirty="0"/>
              <a:t>(3), 377</a:t>
            </a:r>
            <a:r>
              <a:rPr lang="en-US" sz="1200" dirty="0" smtClean="0"/>
              <a:t>.</a:t>
            </a:r>
          </a:p>
          <a:p>
            <a:pPr marL="342900" indent="-342900">
              <a:buAutoNum type="arabicPeriod"/>
            </a:pPr>
            <a:r>
              <a:rPr lang="en-US" sz="1200" dirty="0" err="1"/>
              <a:t>Kosonogov</a:t>
            </a:r>
            <a:r>
              <a:rPr lang="en-US" sz="1200" dirty="0"/>
              <a:t>, V., </a:t>
            </a:r>
            <a:r>
              <a:rPr lang="en-US" sz="1200" dirty="0" err="1"/>
              <a:t>Martínez-Selva</a:t>
            </a:r>
            <a:r>
              <a:rPr lang="en-US" sz="1200" dirty="0"/>
              <a:t>, J. M., Torrente, G., Carrillo-</a:t>
            </a:r>
            <a:r>
              <a:rPr lang="en-US" sz="1200" dirty="0" err="1"/>
              <a:t>Verdejo</a:t>
            </a:r>
            <a:r>
              <a:rPr lang="en-US" sz="1200" dirty="0"/>
              <a:t>, E., Arenas, A., &amp; Sánchez-Navarro, J. P. (2019). Head motion elicited by viewing affective pictures as measured by a new LED-based technique. </a:t>
            </a:r>
            <a:r>
              <a:rPr lang="en-US" sz="1200" i="1" dirty="0"/>
              <a:t>Multisensory research</a:t>
            </a:r>
            <a:r>
              <a:rPr lang="en-US" sz="1200" dirty="0"/>
              <a:t>, </a:t>
            </a:r>
            <a:r>
              <a:rPr lang="en-US" sz="1200" i="1" dirty="0"/>
              <a:t>32</a:t>
            </a:r>
            <a:r>
              <a:rPr lang="en-US" sz="1200" dirty="0"/>
              <a:t>(7), 575-588.</a:t>
            </a:r>
            <a:endParaRPr lang="en-US" sz="1200" dirty="0" smtClean="0"/>
          </a:p>
          <a:p>
            <a:pPr marL="342900" indent="-342900">
              <a:buAutoNum type="arabicPeriod"/>
            </a:pPr>
            <a:r>
              <a:rPr lang="en-US" sz="1200" dirty="0"/>
              <a:t>Siegel, E. H., Sands, M. K., Van den </a:t>
            </a:r>
            <a:r>
              <a:rPr lang="en-US" sz="1200" dirty="0" err="1"/>
              <a:t>Noortgate</a:t>
            </a:r>
            <a:r>
              <a:rPr lang="en-US" sz="1200" dirty="0"/>
              <a:t>, W., Condon, P., Chang, Y., </a:t>
            </a:r>
            <a:r>
              <a:rPr lang="en-US" sz="1200" dirty="0" err="1"/>
              <a:t>Dy</a:t>
            </a:r>
            <a:r>
              <a:rPr lang="en-US" sz="1200" dirty="0"/>
              <a:t>, J., ... &amp; Barrett, L. F. (2018). Emotion fingerprints or emotion populations? A meta-analytic investigation of autonomic features of emotion categories. </a:t>
            </a:r>
            <a:r>
              <a:rPr lang="en-US" sz="1200" i="1" dirty="0"/>
              <a:t>Psychological bulletin</a:t>
            </a:r>
            <a:r>
              <a:rPr lang="en-US" sz="1200" dirty="0"/>
              <a:t>, </a:t>
            </a:r>
            <a:r>
              <a:rPr lang="en-US" sz="1200" i="1" dirty="0"/>
              <a:t>144</a:t>
            </a:r>
            <a:r>
              <a:rPr lang="en-US" sz="1200" dirty="0"/>
              <a:t>(4), 343</a:t>
            </a:r>
            <a:r>
              <a:rPr lang="en-US" sz="1200" dirty="0" smtClean="0"/>
              <a:t>.</a:t>
            </a:r>
          </a:p>
          <a:p>
            <a:pPr marL="342900" indent="-342900">
              <a:buAutoNum type="arabicPeriod"/>
            </a:pPr>
            <a:r>
              <a:rPr lang="en-US" sz="1200" dirty="0" err="1"/>
              <a:t>Behnke</a:t>
            </a:r>
            <a:r>
              <a:rPr lang="en-US" sz="1200" dirty="0"/>
              <a:t>, M., </a:t>
            </a:r>
            <a:r>
              <a:rPr lang="en-US" sz="1200" dirty="0" err="1"/>
              <a:t>Kreibig</a:t>
            </a:r>
            <a:r>
              <a:rPr lang="en-US" sz="1200" dirty="0"/>
              <a:t>, S. D., </a:t>
            </a:r>
            <a:r>
              <a:rPr lang="en-US" sz="1200" dirty="0" err="1"/>
              <a:t>Kaczmarek</a:t>
            </a:r>
            <a:r>
              <a:rPr lang="en-US" sz="1200" dirty="0"/>
              <a:t>, L. D., </a:t>
            </a:r>
            <a:r>
              <a:rPr lang="en-US" sz="1200" dirty="0" err="1"/>
              <a:t>Assink</a:t>
            </a:r>
            <a:r>
              <a:rPr lang="en-US" sz="1200" dirty="0"/>
              <a:t>, M., &amp; Gross, J. J. (2022). Autonomic nervous system activity during positive emotions: A meta-analytic review. </a:t>
            </a:r>
            <a:r>
              <a:rPr lang="en-US" sz="1200" i="1" dirty="0"/>
              <a:t>Emotion Review</a:t>
            </a:r>
            <a:r>
              <a:rPr lang="en-US" sz="1200" dirty="0"/>
              <a:t>, </a:t>
            </a:r>
            <a:r>
              <a:rPr lang="en-US" sz="1200" i="1" dirty="0"/>
              <a:t>14</a:t>
            </a:r>
            <a:r>
              <a:rPr lang="en-US" sz="1200" dirty="0"/>
              <a:t>(2), 132-160</a:t>
            </a:r>
            <a:r>
              <a:rPr lang="en-US" sz="1200" dirty="0" smtClean="0"/>
              <a:t>.</a:t>
            </a:r>
            <a:endParaRPr lang="ru-RU" sz="1200" dirty="0"/>
          </a:p>
          <a:p>
            <a:pPr marL="342900" indent="-342900">
              <a:buAutoNum type="arabicPeriod"/>
            </a:pPr>
            <a:r>
              <a:rPr lang="en-US" sz="1200" dirty="0" err="1"/>
              <a:t>Waxenbaum</a:t>
            </a:r>
            <a:r>
              <a:rPr lang="en-US" sz="1200" dirty="0"/>
              <a:t>, J. A., Reddy, V., &amp; </a:t>
            </a:r>
            <a:r>
              <a:rPr lang="en-US" sz="1200" dirty="0" err="1"/>
              <a:t>Varacallo</a:t>
            </a:r>
            <a:r>
              <a:rPr lang="en-US" sz="1200" dirty="0"/>
              <a:t>, M. (2019). Anatomy, autonomic nervous system.</a:t>
            </a:r>
            <a:endParaRPr lang="en-US" sz="1200" dirty="0" smtClean="0"/>
          </a:p>
        </p:txBody>
      </p:sp>
      <p:sp>
        <p:nvSpPr>
          <p:cNvPr id="17" name="Текст 16">
            <a:extLst>
              <a:ext uri="{FF2B5EF4-FFF2-40B4-BE49-F238E27FC236}">
                <a16:creationId xmlns:a16="http://schemas.microsoft.com/office/drawing/2014/main" xmlns="" id="{12BD20DF-BD74-4B4E-BFCB-0201711B214C}"/>
              </a:ext>
            </a:extLst>
          </p:cNvPr>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18" name="Текст 17">
            <a:extLst>
              <a:ext uri="{FF2B5EF4-FFF2-40B4-BE49-F238E27FC236}">
                <a16:creationId xmlns:a16="http://schemas.microsoft.com/office/drawing/2014/main" xmlns="" id="{AB20B420-8F92-714B-B774-4CCFF071FC96}"/>
              </a:ext>
            </a:extLst>
          </p:cNvPr>
          <p:cNvSpPr>
            <a:spLocks noGrp="1"/>
          </p:cNvSpPr>
          <p:nvPr>
            <p:ph type="body" sz="quarter" idx="14"/>
          </p:nvPr>
        </p:nvSpPr>
        <p:spPr/>
        <p:txBody>
          <a:bodyPr/>
          <a:lstStyle/>
          <a:p>
            <a:r>
              <a:rPr lang="en-US" dirty="0"/>
              <a:t>International Laboratory of Social Neurobiology</a:t>
            </a:r>
          </a:p>
          <a:p>
            <a:endParaRPr lang="ru-RU" dirty="0"/>
          </a:p>
          <a:p>
            <a:endParaRPr lang="ru-RU" dirty="0"/>
          </a:p>
        </p:txBody>
      </p:sp>
      <p:sp>
        <p:nvSpPr>
          <p:cNvPr id="19" name="Текст 18">
            <a:extLst>
              <a:ext uri="{FF2B5EF4-FFF2-40B4-BE49-F238E27FC236}">
                <a16:creationId xmlns:a16="http://schemas.microsoft.com/office/drawing/2014/main" xmlns="" id="{E28F3689-1426-FC44-97DB-4AC538FC64CC}"/>
              </a:ext>
            </a:extLst>
          </p:cNvPr>
          <p:cNvSpPr>
            <a:spLocks noGrp="1"/>
          </p:cNvSpPr>
          <p:nvPr>
            <p:ph type="body" sz="quarter" idx="15"/>
          </p:nvPr>
        </p:nvSpPr>
        <p:spPr/>
        <p:txBody>
          <a:bodyPr/>
          <a:lstStyle/>
          <a:p>
            <a:r>
              <a:rPr lang="en-US" dirty="0"/>
              <a:t>Vegetative signs of emotion valence</a:t>
            </a:r>
            <a:endParaRPr lang="ru-RU" dirty="0"/>
          </a:p>
          <a:p>
            <a:endParaRPr lang="ru-RU" dirty="0"/>
          </a:p>
        </p:txBody>
      </p:sp>
      <p:sp>
        <p:nvSpPr>
          <p:cNvPr id="10" name="Заголовок 13">
            <a:extLst>
              <a:ext uri="{FF2B5EF4-FFF2-40B4-BE49-F238E27FC236}">
                <a16:creationId xmlns:a16="http://schemas.microsoft.com/office/drawing/2014/main" xmlns="" id="{C1657578-5B49-FB42-9E68-EF4E3D607FF9}"/>
              </a:ext>
            </a:extLst>
          </p:cNvPr>
          <p:cNvSpPr txBox="1">
            <a:spLocks/>
          </p:cNvSpPr>
          <p:nvPr/>
        </p:nvSpPr>
        <p:spPr>
          <a:xfrm>
            <a:off x="585897" y="2221370"/>
            <a:ext cx="3544313" cy="777025"/>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endParaRPr lang="ru-RU" sz="1400" dirty="0"/>
          </a:p>
        </p:txBody>
      </p:sp>
    </p:spTree>
    <p:extLst>
      <p:ext uri="{BB962C8B-B14F-4D97-AF65-F5344CB8AC3E}">
        <p14:creationId xmlns:p14="http://schemas.microsoft.com/office/powerpoint/2010/main" val="2835158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899" y="3387110"/>
            <a:ext cx="4689486" cy="777025"/>
          </a:xfrm>
        </p:spPr>
        <p:txBody>
          <a:bodyPr/>
          <a:lstStyle/>
          <a:p>
            <a:r>
              <a:rPr lang="en-US" b="1" dirty="0" smtClean="0"/>
              <a:t>Thank you for your attention</a:t>
            </a:r>
            <a:r>
              <a:rPr lang="en-US" b="1" dirty="0" smtClean="0"/>
              <a:t>!</a:t>
            </a:r>
            <a:endParaRPr lang="ru-RU" b="1" dirty="0"/>
          </a:p>
        </p:txBody>
      </p:sp>
      <p:sp>
        <p:nvSpPr>
          <p:cNvPr id="4" name="Текст 3"/>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5" name="Текст 4"/>
          <p:cNvSpPr>
            <a:spLocks noGrp="1"/>
          </p:cNvSpPr>
          <p:nvPr>
            <p:ph type="body" sz="quarter" idx="14"/>
          </p:nvPr>
        </p:nvSpPr>
        <p:spPr/>
        <p:txBody>
          <a:bodyPr/>
          <a:lstStyle/>
          <a:p>
            <a:r>
              <a:rPr lang="en-US" dirty="0"/>
              <a:t>International Laboratory of Social Neurobiology</a:t>
            </a:r>
          </a:p>
          <a:p>
            <a:endParaRPr lang="ru-RU" dirty="0"/>
          </a:p>
          <a:p>
            <a:endParaRPr lang="ru-RU" dirty="0"/>
          </a:p>
          <a:p>
            <a:endParaRPr lang="ru-RU" dirty="0"/>
          </a:p>
        </p:txBody>
      </p:sp>
      <p:sp>
        <p:nvSpPr>
          <p:cNvPr id="6" name="Текст 5"/>
          <p:cNvSpPr>
            <a:spLocks noGrp="1"/>
          </p:cNvSpPr>
          <p:nvPr>
            <p:ph type="body" sz="quarter" idx="15"/>
          </p:nvPr>
        </p:nvSpPr>
        <p:spPr/>
        <p:txBody>
          <a:bodyPr/>
          <a:lstStyle/>
          <a:p>
            <a:r>
              <a:rPr lang="en-US" dirty="0"/>
              <a:t>Vegetative measures of the valence of emotional states</a:t>
            </a:r>
            <a:endParaRPr lang="ru-RU" dirty="0"/>
          </a:p>
        </p:txBody>
      </p:sp>
    </p:spTree>
    <p:extLst>
      <p:ext uri="{BB962C8B-B14F-4D97-AF65-F5344CB8AC3E}">
        <p14:creationId xmlns:p14="http://schemas.microsoft.com/office/powerpoint/2010/main" val="504258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xmlns="" id="{C1657578-5B49-FB42-9E68-EF4E3D607FF9}"/>
              </a:ext>
            </a:extLst>
          </p:cNvPr>
          <p:cNvSpPr>
            <a:spLocks noGrp="1"/>
          </p:cNvSpPr>
          <p:nvPr>
            <p:ph type="title"/>
          </p:nvPr>
        </p:nvSpPr>
        <p:spPr>
          <a:xfrm>
            <a:off x="1051220" y="1631858"/>
            <a:ext cx="5626981" cy="777025"/>
          </a:xfrm>
        </p:spPr>
        <p:txBody>
          <a:bodyPr>
            <a:normAutofit fontScale="90000"/>
          </a:bodyPr>
          <a:lstStyle/>
          <a:p>
            <a:r>
              <a:rPr lang="en-US" b="1" dirty="0" smtClean="0"/>
              <a:t>Comparisons of Negative and Positive Emotions by Physiological measure</a:t>
            </a:r>
            <a:endParaRPr lang="ru-RU" b="1" dirty="0"/>
          </a:p>
        </p:txBody>
      </p:sp>
      <p:sp>
        <p:nvSpPr>
          <p:cNvPr id="17" name="Текст 16">
            <a:extLst>
              <a:ext uri="{FF2B5EF4-FFF2-40B4-BE49-F238E27FC236}">
                <a16:creationId xmlns:a16="http://schemas.microsoft.com/office/drawing/2014/main" xmlns="" id="{12BD20DF-BD74-4B4E-BFCB-0201711B214C}"/>
              </a:ext>
            </a:extLst>
          </p:cNvPr>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18" name="Текст 17">
            <a:extLst>
              <a:ext uri="{FF2B5EF4-FFF2-40B4-BE49-F238E27FC236}">
                <a16:creationId xmlns:a16="http://schemas.microsoft.com/office/drawing/2014/main" xmlns="" id="{AB20B420-8F92-714B-B774-4CCFF071FC96}"/>
              </a:ext>
            </a:extLst>
          </p:cNvPr>
          <p:cNvSpPr>
            <a:spLocks noGrp="1"/>
          </p:cNvSpPr>
          <p:nvPr>
            <p:ph type="body" sz="quarter" idx="14"/>
          </p:nvPr>
        </p:nvSpPr>
        <p:spPr/>
        <p:txBody>
          <a:bodyPr/>
          <a:lstStyle/>
          <a:p>
            <a:r>
              <a:rPr lang="en-US" dirty="0"/>
              <a:t>International Laboratory of Social Neurobiology</a:t>
            </a:r>
          </a:p>
          <a:p>
            <a:endParaRPr lang="ru-RU" dirty="0"/>
          </a:p>
          <a:p>
            <a:endParaRPr lang="ru-RU" dirty="0"/>
          </a:p>
        </p:txBody>
      </p:sp>
      <p:sp>
        <p:nvSpPr>
          <p:cNvPr id="19" name="Текст 18">
            <a:extLst>
              <a:ext uri="{FF2B5EF4-FFF2-40B4-BE49-F238E27FC236}">
                <a16:creationId xmlns:a16="http://schemas.microsoft.com/office/drawing/2014/main" xmlns="" id="{E28F3689-1426-FC44-97DB-4AC538FC64CC}"/>
              </a:ext>
            </a:extLst>
          </p:cNvPr>
          <p:cNvSpPr>
            <a:spLocks noGrp="1"/>
          </p:cNvSpPr>
          <p:nvPr>
            <p:ph type="body" sz="quarter" idx="15"/>
          </p:nvPr>
        </p:nvSpPr>
        <p:spPr/>
        <p:txBody>
          <a:bodyPr/>
          <a:lstStyle/>
          <a:p>
            <a:r>
              <a:rPr lang="en-US" dirty="0"/>
              <a:t>Vegetative signs of emotion valence</a:t>
            </a:r>
            <a:endParaRPr lang="ru-RU" dirty="0"/>
          </a:p>
          <a:p>
            <a:endParaRPr lang="ru-RU" dirty="0"/>
          </a:p>
        </p:txBody>
      </p:sp>
      <p:sp>
        <p:nvSpPr>
          <p:cNvPr id="10" name="Заголовок 13">
            <a:extLst>
              <a:ext uri="{FF2B5EF4-FFF2-40B4-BE49-F238E27FC236}">
                <a16:creationId xmlns:a16="http://schemas.microsoft.com/office/drawing/2014/main" xmlns="" id="{C1657578-5B49-FB42-9E68-EF4E3D607FF9}"/>
              </a:ext>
            </a:extLst>
          </p:cNvPr>
          <p:cNvSpPr txBox="1">
            <a:spLocks/>
          </p:cNvSpPr>
          <p:nvPr/>
        </p:nvSpPr>
        <p:spPr>
          <a:xfrm>
            <a:off x="7644241" y="2717103"/>
            <a:ext cx="3544313" cy="777025"/>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r"/>
            <a:r>
              <a:rPr lang="en-US" sz="1400" dirty="0" smtClean="0"/>
              <a:t>The psychophysiology of emotion (</a:t>
            </a:r>
            <a:r>
              <a:rPr lang="en-US" sz="1400" dirty="0" err="1" smtClean="0"/>
              <a:t>Cacioppo</a:t>
            </a:r>
            <a:r>
              <a:rPr lang="en-US" sz="1400" dirty="0" smtClean="0"/>
              <a:t> et al, 2000)</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787238546"/>
              </p:ext>
            </p:extLst>
          </p:nvPr>
        </p:nvGraphicFramePr>
        <p:xfrm>
          <a:off x="965767" y="3362451"/>
          <a:ext cx="10222787" cy="2509149"/>
        </p:xfrm>
        <a:graphic>
          <a:graphicData uri="http://schemas.openxmlformats.org/drawingml/2006/table">
            <a:tbl>
              <a:tblPr>
                <a:tableStyleId>{69CF1AB2-1976-4502-BF36-3FF5EA218861}</a:tableStyleId>
              </a:tblPr>
              <a:tblGrid>
                <a:gridCol w="4017195"/>
                <a:gridCol w="3020922"/>
                <a:gridCol w="1592335"/>
                <a:gridCol w="1592335"/>
              </a:tblGrid>
              <a:tr h="362527">
                <a:tc>
                  <a:txBody>
                    <a:bodyPr/>
                    <a:lstStyle/>
                    <a:p>
                      <a:pPr algn="ctr" rtl="0" fontAlgn="b"/>
                      <a:r>
                        <a:rPr lang="en-US" sz="1800" b="1" dirty="0">
                          <a:effectLst/>
                        </a:rPr>
                        <a:t>Measure</a:t>
                      </a:r>
                    </a:p>
                  </a:txBody>
                  <a:tcPr marL="18985" marR="18985" marT="12656" marB="12656" anchor="b"/>
                </a:tc>
                <a:tc>
                  <a:txBody>
                    <a:bodyPr/>
                    <a:lstStyle/>
                    <a:p>
                      <a:pPr algn="ctr" rtl="0" fontAlgn="b"/>
                      <a:r>
                        <a:rPr lang="en-US" sz="1800" b="1" dirty="0" smtClean="0">
                          <a:effectLst/>
                        </a:rPr>
                        <a:t>More </a:t>
                      </a:r>
                      <a:r>
                        <a:rPr lang="en-US" sz="1800" b="1" dirty="0">
                          <a:effectLst/>
                        </a:rPr>
                        <a:t>in N than P*</a:t>
                      </a:r>
                    </a:p>
                  </a:txBody>
                  <a:tcPr marL="18985" marR="18985" marT="12656" marB="12656" anchor="b"/>
                </a:tc>
                <a:tc>
                  <a:txBody>
                    <a:bodyPr/>
                    <a:lstStyle/>
                    <a:p>
                      <a:pPr algn="ctr" rtl="0" fontAlgn="b"/>
                      <a:r>
                        <a:rPr lang="en-US" sz="1800" b="1" dirty="0">
                          <a:effectLst/>
                        </a:rPr>
                        <a:t>p</a:t>
                      </a:r>
                    </a:p>
                  </a:txBody>
                  <a:tcPr marL="18985" marR="18985" marT="12656" marB="12656" anchor="b"/>
                </a:tc>
                <a:tc>
                  <a:txBody>
                    <a:bodyPr/>
                    <a:lstStyle/>
                    <a:p>
                      <a:pPr algn="ctr" rtl="0" fontAlgn="b"/>
                      <a:r>
                        <a:rPr lang="en-US" sz="1800" b="1" dirty="0">
                          <a:effectLst/>
                        </a:rPr>
                        <a:t>Number of comparisons</a:t>
                      </a:r>
                    </a:p>
                  </a:txBody>
                  <a:tcPr marL="18985" marR="18985" marT="12656" marB="12656" anchor="b"/>
                </a:tc>
              </a:tr>
              <a:tr h="295410">
                <a:tc>
                  <a:txBody>
                    <a:bodyPr/>
                    <a:lstStyle/>
                    <a:p>
                      <a:pPr rtl="0" fontAlgn="b"/>
                      <a:r>
                        <a:rPr lang="en-US" sz="1800" dirty="0">
                          <a:effectLst/>
                        </a:rPr>
                        <a:t>Diastolic blood pressure</a:t>
                      </a:r>
                    </a:p>
                  </a:txBody>
                  <a:tcPr marL="18985" marR="18985" marT="12656" marB="12656" anchor="b"/>
                </a:tc>
                <a:tc>
                  <a:txBody>
                    <a:bodyPr/>
                    <a:lstStyle/>
                    <a:p>
                      <a:pPr algn="r" rtl="0" fontAlgn="b"/>
                      <a:r>
                        <a:rPr lang="ru-RU" sz="1800" dirty="0">
                          <a:effectLst/>
                        </a:rPr>
                        <a:t>0,54</a:t>
                      </a:r>
                    </a:p>
                  </a:txBody>
                  <a:tcPr marL="18985" marR="18985" marT="12656" marB="12656" anchor="b"/>
                </a:tc>
                <a:tc>
                  <a:txBody>
                    <a:bodyPr/>
                    <a:lstStyle/>
                    <a:p>
                      <a:pPr algn="r" rtl="0" fontAlgn="b"/>
                      <a:r>
                        <a:rPr lang="ru-RU" sz="1800" dirty="0">
                          <a:effectLst/>
                        </a:rPr>
                        <a:t>0,01</a:t>
                      </a:r>
                    </a:p>
                  </a:txBody>
                  <a:tcPr marL="18985" marR="18985" marT="12656" marB="12656" anchor="b"/>
                </a:tc>
                <a:tc>
                  <a:txBody>
                    <a:bodyPr/>
                    <a:lstStyle/>
                    <a:p>
                      <a:pPr algn="r" rtl="0" fontAlgn="b"/>
                      <a:r>
                        <a:rPr lang="ru-RU" sz="1800" dirty="0">
                          <a:effectLst/>
                        </a:rPr>
                        <a:t>7</a:t>
                      </a:r>
                    </a:p>
                  </a:txBody>
                  <a:tcPr marL="18985" marR="18985" marT="12656" marB="12656" anchor="b"/>
                </a:tc>
              </a:tr>
              <a:tr h="189257">
                <a:tc>
                  <a:txBody>
                    <a:bodyPr/>
                    <a:lstStyle/>
                    <a:p>
                      <a:pPr rtl="0" fontAlgn="b"/>
                      <a:r>
                        <a:rPr lang="en-US" sz="1800" dirty="0">
                          <a:effectLst/>
                        </a:rPr>
                        <a:t>Blood volume</a:t>
                      </a:r>
                    </a:p>
                  </a:txBody>
                  <a:tcPr marL="18985" marR="18985" marT="12656" marB="12656" anchor="b"/>
                </a:tc>
                <a:tc>
                  <a:txBody>
                    <a:bodyPr/>
                    <a:lstStyle/>
                    <a:p>
                      <a:pPr algn="r" rtl="0" fontAlgn="b"/>
                      <a:r>
                        <a:rPr lang="ru-RU" sz="1800">
                          <a:effectLst/>
                        </a:rPr>
                        <a:t>0,5</a:t>
                      </a:r>
                    </a:p>
                  </a:txBody>
                  <a:tcPr marL="18985" marR="18985" marT="12656" marB="12656" anchor="b"/>
                </a:tc>
                <a:tc>
                  <a:txBody>
                    <a:bodyPr/>
                    <a:lstStyle/>
                    <a:p>
                      <a:pPr algn="r" rtl="0" fontAlgn="b"/>
                      <a:r>
                        <a:rPr lang="ru-RU" sz="1800">
                          <a:effectLst/>
                        </a:rPr>
                        <a:t>0,01</a:t>
                      </a:r>
                    </a:p>
                  </a:txBody>
                  <a:tcPr marL="18985" marR="18985" marT="12656" marB="12656" anchor="b"/>
                </a:tc>
                <a:tc>
                  <a:txBody>
                    <a:bodyPr/>
                    <a:lstStyle/>
                    <a:p>
                      <a:pPr algn="r" rtl="0" fontAlgn="b"/>
                      <a:r>
                        <a:rPr lang="ru-RU" sz="1800">
                          <a:effectLst/>
                        </a:rPr>
                        <a:t>2</a:t>
                      </a:r>
                    </a:p>
                  </a:txBody>
                  <a:tcPr marL="18985" marR="18985" marT="12656" marB="12656" anchor="b"/>
                </a:tc>
              </a:tr>
              <a:tr h="436599">
                <a:tc>
                  <a:txBody>
                    <a:bodyPr/>
                    <a:lstStyle/>
                    <a:p>
                      <a:pPr rtl="0" fontAlgn="b"/>
                      <a:r>
                        <a:rPr lang="en-US" sz="1800" dirty="0" err="1">
                          <a:effectLst/>
                        </a:rPr>
                        <a:t>Nonoscillary</a:t>
                      </a:r>
                      <a:r>
                        <a:rPr lang="en-US" sz="1800" dirty="0">
                          <a:effectLst/>
                        </a:rPr>
                        <a:t> duration of the skin blood flow response</a:t>
                      </a:r>
                    </a:p>
                  </a:txBody>
                  <a:tcPr marL="18985" marR="18985" marT="12656" marB="12656" anchor="b"/>
                </a:tc>
                <a:tc>
                  <a:txBody>
                    <a:bodyPr/>
                    <a:lstStyle/>
                    <a:p>
                      <a:pPr algn="r" rtl="0" fontAlgn="b"/>
                      <a:r>
                        <a:rPr lang="ru-RU" sz="1800">
                          <a:effectLst/>
                        </a:rPr>
                        <a:t>-0,25</a:t>
                      </a:r>
                    </a:p>
                  </a:txBody>
                  <a:tcPr marL="18985" marR="18985" marT="12656" marB="12656" anchor="b"/>
                </a:tc>
                <a:tc>
                  <a:txBody>
                    <a:bodyPr/>
                    <a:lstStyle/>
                    <a:p>
                      <a:pPr algn="r" rtl="0" fontAlgn="b"/>
                      <a:r>
                        <a:rPr lang="ru-RU" sz="1800">
                          <a:effectLst/>
                        </a:rPr>
                        <a:t>0,02</a:t>
                      </a:r>
                    </a:p>
                  </a:txBody>
                  <a:tcPr marL="18985" marR="18985" marT="12656" marB="12656" anchor="b"/>
                </a:tc>
                <a:tc>
                  <a:txBody>
                    <a:bodyPr/>
                    <a:lstStyle/>
                    <a:p>
                      <a:pPr algn="r" rtl="0" fontAlgn="b"/>
                      <a:r>
                        <a:rPr lang="ru-RU" sz="1800">
                          <a:effectLst/>
                        </a:rPr>
                        <a:t>5</a:t>
                      </a:r>
                    </a:p>
                  </a:txBody>
                  <a:tcPr marL="18985" marR="18985" marT="12656" marB="12656" anchor="b"/>
                </a:tc>
              </a:tr>
              <a:tr h="325382">
                <a:tc>
                  <a:txBody>
                    <a:bodyPr/>
                    <a:lstStyle/>
                    <a:p>
                      <a:pPr rtl="0" fontAlgn="b"/>
                      <a:r>
                        <a:rPr lang="en-US" sz="1800" dirty="0" err="1">
                          <a:effectLst/>
                        </a:rPr>
                        <a:t>Electrodermal</a:t>
                      </a:r>
                      <a:r>
                        <a:rPr lang="en-US" sz="1800" dirty="0">
                          <a:effectLst/>
                        </a:rPr>
                        <a:t> response duration</a:t>
                      </a:r>
                    </a:p>
                  </a:txBody>
                  <a:tcPr marL="18985" marR="18985" marT="12656" marB="12656" anchor="b"/>
                </a:tc>
                <a:tc>
                  <a:txBody>
                    <a:bodyPr/>
                    <a:lstStyle/>
                    <a:p>
                      <a:pPr algn="r" rtl="0" fontAlgn="b"/>
                      <a:r>
                        <a:rPr lang="ru-RU" sz="1800">
                          <a:effectLst/>
                        </a:rPr>
                        <a:t>-0,29</a:t>
                      </a:r>
                    </a:p>
                  </a:txBody>
                  <a:tcPr marL="18985" marR="18985" marT="12656" marB="12656" anchor="b"/>
                </a:tc>
                <a:tc>
                  <a:txBody>
                    <a:bodyPr/>
                    <a:lstStyle/>
                    <a:p>
                      <a:pPr algn="r" rtl="0" fontAlgn="b"/>
                      <a:r>
                        <a:rPr lang="ru-RU" sz="1800">
                          <a:effectLst/>
                        </a:rPr>
                        <a:t>0,01</a:t>
                      </a:r>
                    </a:p>
                  </a:txBody>
                  <a:tcPr marL="18985" marR="18985" marT="12656" marB="12656" anchor="b"/>
                </a:tc>
                <a:tc>
                  <a:txBody>
                    <a:bodyPr/>
                    <a:lstStyle/>
                    <a:p>
                      <a:pPr algn="r" rtl="0" fontAlgn="b"/>
                      <a:r>
                        <a:rPr lang="ru-RU" sz="1800">
                          <a:effectLst/>
                        </a:rPr>
                        <a:t>5</a:t>
                      </a:r>
                    </a:p>
                  </a:txBody>
                  <a:tcPr marL="18985" marR="18985" marT="12656" marB="12656" anchor="b"/>
                </a:tc>
              </a:tr>
              <a:tr h="436599">
                <a:tc>
                  <a:txBody>
                    <a:bodyPr/>
                    <a:lstStyle/>
                    <a:p>
                      <a:pPr rtl="0" fontAlgn="b"/>
                      <a:endParaRPr lang="ru-RU" sz="1800" dirty="0">
                        <a:effectLst/>
                      </a:endParaRPr>
                    </a:p>
                  </a:txBody>
                  <a:tcPr marL="18985" marR="18985" marT="12656" marB="12656" anchor="b"/>
                </a:tc>
                <a:tc gridSpan="3">
                  <a:txBody>
                    <a:bodyPr/>
                    <a:lstStyle/>
                    <a:p>
                      <a:pPr algn="r" rtl="0" fontAlgn="b"/>
                      <a:r>
                        <a:rPr lang="en-US" sz="1800" dirty="0">
                          <a:effectLst/>
                        </a:rPr>
                        <a:t>*greater activation by negative emotion compared to positive </a:t>
                      </a:r>
                      <a:endParaRPr lang="en-US" sz="1800" i="1" dirty="0">
                        <a:effectLst/>
                      </a:endParaRPr>
                    </a:p>
                  </a:txBody>
                  <a:tcPr marL="18985" marR="18985" marT="12656" marB="12656" anchor="b"/>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2500074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xmlns="" id="{C1657578-5B49-FB42-9E68-EF4E3D607FF9}"/>
              </a:ext>
            </a:extLst>
          </p:cNvPr>
          <p:cNvSpPr>
            <a:spLocks noGrp="1"/>
          </p:cNvSpPr>
          <p:nvPr>
            <p:ph type="title"/>
          </p:nvPr>
        </p:nvSpPr>
        <p:spPr>
          <a:xfrm>
            <a:off x="732721" y="1631858"/>
            <a:ext cx="9644177" cy="777025"/>
          </a:xfrm>
        </p:spPr>
        <p:txBody>
          <a:bodyPr>
            <a:normAutofit/>
          </a:bodyPr>
          <a:lstStyle/>
          <a:p>
            <a:r>
              <a:rPr lang="en-US" b="1" dirty="0"/>
              <a:t>Emotion Fingerprints or Emotion Populations? A Meta-Analytic Investigation of Autonomic Features of Emotion Categories</a:t>
            </a:r>
            <a:endParaRPr lang="ru-RU" b="1" dirty="0"/>
          </a:p>
        </p:txBody>
      </p:sp>
      <p:sp>
        <p:nvSpPr>
          <p:cNvPr id="17" name="Текст 16">
            <a:extLst>
              <a:ext uri="{FF2B5EF4-FFF2-40B4-BE49-F238E27FC236}">
                <a16:creationId xmlns:a16="http://schemas.microsoft.com/office/drawing/2014/main" xmlns="" id="{12BD20DF-BD74-4B4E-BFCB-0201711B214C}"/>
              </a:ext>
            </a:extLst>
          </p:cNvPr>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18" name="Текст 17">
            <a:extLst>
              <a:ext uri="{FF2B5EF4-FFF2-40B4-BE49-F238E27FC236}">
                <a16:creationId xmlns:a16="http://schemas.microsoft.com/office/drawing/2014/main" xmlns="" id="{AB20B420-8F92-714B-B774-4CCFF071FC96}"/>
              </a:ext>
            </a:extLst>
          </p:cNvPr>
          <p:cNvSpPr>
            <a:spLocks noGrp="1"/>
          </p:cNvSpPr>
          <p:nvPr>
            <p:ph type="body" sz="quarter" idx="14"/>
          </p:nvPr>
        </p:nvSpPr>
        <p:spPr/>
        <p:txBody>
          <a:bodyPr/>
          <a:lstStyle/>
          <a:p>
            <a:r>
              <a:rPr lang="en-US" dirty="0"/>
              <a:t>International Laboratory of Social Neurobiology</a:t>
            </a:r>
          </a:p>
          <a:p>
            <a:endParaRPr lang="ru-RU" dirty="0"/>
          </a:p>
          <a:p>
            <a:endParaRPr lang="ru-RU" dirty="0"/>
          </a:p>
        </p:txBody>
      </p:sp>
      <p:sp>
        <p:nvSpPr>
          <p:cNvPr id="19" name="Текст 18">
            <a:extLst>
              <a:ext uri="{FF2B5EF4-FFF2-40B4-BE49-F238E27FC236}">
                <a16:creationId xmlns:a16="http://schemas.microsoft.com/office/drawing/2014/main" xmlns="" id="{E28F3689-1426-FC44-97DB-4AC538FC64CC}"/>
              </a:ext>
            </a:extLst>
          </p:cNvPr>
          <p:cNvSpPr>
            <a:spLocks noGrp="1"/>
          </p:cNvSpPr>
          <p:nvPr>
            <p:ph type="body" sz="quarter" idx="15"/>
          </p:nvPr>
        </p:nvSpPr>
        <p:spPr/>
        <p:txBody>
          <a:bodyPr/>
          <a:lstStyle/>
          <a:p>
            <a:r>
              <a:rPr lang="en-US" dirty="0"/>
              <a:t>Vegetative signs of emotion valence</a:t>
            </a:r>
            <a:endParaRPr lang="ru-RU" dirty="0"/>
          </a:p>
          <a:p>
            <a:endParaRPr lang="ru-RU" dirty="0"/>
          </a:p>
        </p:txBody>
      </p:sp>
      <p:sp>
        <p:nvSpPr>
          <p:cNvPr id="10" name="Заголовок 13">
            <a:extLst>
              <a:ext uri="{FF2B5EF4-FFF2-40B4-BE49-F238E27FC236}">
                <a16:creationId xmlns:a16="http://schemas.microsoft.com/office/drawing/2014/main" xmlns="" id="{C1657578-5B49-FB42-9E68-EF4E3D607FF9}"/>
              </a:ext>
            </a:extLst>
          </p:cNvPr>
          <p:cNvSpPr txBox="1">
            <a:spLocks/>
          </p:cNvSpPr>
          <p:nvPr/>
        </p:nvSpPr>
        <p:spPr>
          <a:xfrm>
            <a:off x="7644241" y="2717103"/>
            <a:ext cx="3544313" cy="777025"/>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r"/>
            <a:r>
              <a:rPr lang="en-US" sz="1400" dirty="0" smtClean="0"/>
              <a:t>The psychophysiology of emotion (</a:t>
            </a:r>
            <a:r>
              <a:rPr lang="en-US" sz="1400" dirty="0" err="1" smtClean="0"/>
              <a:t>Cacciopo</a:t>
            </a:r>
            <a:r>
              <a:rPr lang="en-US" sz="1400" dirty="0" smtClean="0"/>
              <a:t> et al, 2000)</a:t>
            </a:r>
            <a:endParaRPr lang="ru-RU" sz="1400"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23" t="24282" r="43743" b="8152"/>
          <a:stretch/>
        </p:blipFill>
        <p:spPr bwMode="auto">
          <a:xfrm rot="5400000">
            <a:off x="6635922" y="1383223"/>
            <a:ext cx="4086781" cy="608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Текст 15">
            <a:extLst>
              <a:ext uri="{FF2B5EF4-FFF2-40B4-BE49-F238E27FC236}">
                <a16:creationId xmlns:a16="http://schemas.microsoft.com/office/drawing/2014/main" xmlns="" id="{50D06A58-9783-744B-8ED5-A490C825F5D6}"/>
              </a:ext>
            </a:extLst>
          </p:cNvPr>
          <p:cNvSpPr>
            <a:spLocks noGrp="1"/>
          </p:cNvSpPr>
          <p:nvPr>
            <p:ph type="body" sz="quarter" idx="12"/>
          </p:nvPr>
        </p:nvSpPr>
        <p:spPr>
          <a:xfrm>
            <a:off x="732722" y="3495043"/>
            <a:ext cx="4322531" cy="2399371"/>
          </a:xfrm>
        </p:spPr>
        <p:txBody>
          <a:bodyPr>
            <a:normAutofit fontScale="92500"/>
          </a:bodyPr>
          <a:lstStyle/>
          <a:p>
            <a:pPr marL="285750" indent="-285750">
              <a:buFont typeface="Arial" panose="020B0604020202020204" pitchFamily="34" charset="0"/>
              <a:buChar char="•"/>
            </a:pPr>
            <a:r>
              <a:rPr lang="en-US" sz="1800" dirty="0" smtClean="0"/>
              <a:t>For anger: HR</a:t>
            </a:r>
            <a:r>
              <a:rPr lang="en-US" sz="1800" dirty="0"/>
              <a:t>, CO, DBP, SBP, RR, and </a:t>
            </a:r>
            <a:r>
              <a:rPr lang="en-US" sz="1800" dirty="0" smtClean="0"/>
              <a:t>SCR +</a:t>
            </a:r>
          </a:p>
          <a:p>
            <a:pPr marL="285750" indent="-285750">
              <a:buFont typeface="Arial" panose="020B0604020202020204" pitchFamily="34" charset="0"/>
              <a:buChar char="•"/>
            </a:pPr>
            <a:r>
              <a:rPr lang="en-US" sz="1800" dirty="0"/>
              <a:t>For fear: </a:t>
            </a:r>
            <a:r>
              <a:rPr lang="en-US" sz="1800" dirty="0" smtClean="0"/>
              <a:t>HR</a:t>
            </a:r>
            <a:r>
              <a:rPr lang="en-US" sz="1800" dirty="0"/>
              <a:t>, SBP, RR, and </a:t>
            </a:r>
            <a:r>
              <a:rPr lang="en-US" sz="1800" dirty="0" smtClean="0"/>
              <a:t>SCR +</a:t>
            </a:r>
          </a:p>
          <a:p>
            <a:pPr marL="285750" indent="-285750">
              <a:buFont typeface="Arial" panose="020B0604020202020204" pitchFamily="34" charset="0"/>
              <a:buChar char="•"/>
            </a:pPr>
            <a:r>
              <a:rPr lang="en-US" sz="1800" dirty="0"/>
              <a:t>For disgust: </a:t>
            </a:r>
            <a:r>
              <a:rPr lang="en-US" sz="1800" dirty="0" smtClean="0"/>
              <a:t>SCL and SCR +</a:t>
            </a:r>
          </a:p>
          <a:p>
            <a:pPr marL="285750" indent="-285750">
              <a:buFont typeface="Arial" panose="020B0604020202020204" pitchFamily="34" charset="0"/>
              <a:buChar char="•"/>
            </a:pPr>
            <a:r>
              <a:rPr lang="en-US" sz="1800" dirty="0"/>
              <a:t>For </a:t>
            </a:r>
            <a:r>
              <a:rPr lang="en-US" sz="1800" dirty="0" smtClean="0"/>
              <a:t>happiness: HR</a:t>
            </a:r>
            <a:r>
              <a:rPr lang="en-US" sz="1800" dirty="0"/>
              <a:t>, DBP, RR, SCL, and </a:t>
            </a:r>
            <a:r>
              <a:rPr lang="en-US" sz="1800" dirty="0" smtClean="0"/>
              <a:t>SCR +</a:t>
            </a:r>
          </a:p>
          <a:p>
            <a:pPr marL="285750" indent="-285750">
              <a:buFont typeface="Arial" panose="020B0604020202020204" pitchFamily="34" charset="0"/>
              <a:buChar char="•"/>
            </a:pPr>
            <a:r>
              <a:rPr lang="en-US" sz="1800" dirty="0" smtClean="0"/>
              <a:t>For sadness </a:t>
            </a:r>
            <a:r>
              <a:rPr lang="ru-RU" sz="1800" dirty="0"/>
              <a:t>HR, DBP, SBP, </a:t>
            </a:r>
            <a:r>
              <a:rPr lang="ru-RU" sz="1800" dirty="0" err="1"/>
              <a:t>and</a:t>
            </a:r>
            <a:r>
              <a:rPr lang="ru-RU" sz="1800" dirty="0"/>
              <a:t> </a:t>
            </a:r>
            <a:r>
              <a:rPr lang="ru-RU" sz="1800" dirty="0" smtClean="0"/>
              <a:t>RR</a:t>
            </a:r>
            <a:r>
              <a:rPr lang="en-US" sz="1800" dirty="0" smtClean="0"/>
              <a:t> +</a:t>
            </a:r>
          </a:p>
          <a:p>
            <a:pPr marL="285750" indent="-285750">
              <a:buFont typeface="Arial" panose="020B0604020202020204" pitchFamily="34" charset="0"/>
              <a:buChar char="•"/>
            </a:pPr>
            <a:endParaRPr lang="ru-RU" sz="1800" dirty="0"/>
          </a:p>
        </p:txBody>
      </p:sp>
      <p:sp>
        <p:nvSpPr>
          <p:cNvPr id="13" name="Заголовок 13">
            <a:extLst>
              <a:ext uri="{FF2B5EF4-FFF2-40B4-BE49-F238E27FC236}">
                <a16:creationId xmlns:a16="http://schemas.microsoft.com/office/drawing/2014/main" xmlns="" id="{C1657578-5B49-FB42-9E68-EF4E3D607FF9}"/>
              </a:ext>
            </a:extLst>
          </p:cNvPr>
          <p:cNvSpPr txBox="1">
            <a:spLocks/>
          </p:cNvSpPr>
          <p:nvPr/>
        </p:nvSpPr>
        <p:spPr>
          <a:xfrm>
            <a:off x="741286" y="2515706"/>
            <a:ext cx="4496824" cy="777025"/>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sz="1400" dirty="0" smtClean="0"/>
              <a:t>(</a:t>
            </a:r>
            <a:r>
              <a:rPr lang="en-US" sz="1400" dirty="0"/>
              <a:t>Siegel </a:t>
            </a:r>
            <a:r>
              <a:rPr lang="en-US" sz="1400" dirty="0" smtClean="0"/>
              <a:t>et al, 2018)</a:t>
            </a:r>
            <a:endParaRPr lang="ru-RU" sz="1400" dirty="0"/>
          </a:p>
        </p:txBody>
      </p:sp>
    </p:spTree>
    <p:extLst>
      <p:ext uri="{BB962C8B-B14F-4D97-AF65-F5344CB8AC3E}">
        <p14:creationId xmlns:p14="http://schemas.microsoft.com/office/powerpoint/2010/main" val="3008897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xmlns="" id="{C1657578-5B49-FB42-9E68-EF4E3D607FF9}"/>
              </a:ext>
            </a:extLst>
          </p:cNvPr>
          <p:cNvSpPr>
            <a:spLocks noGrp="1"/>
          </p:cNvSpPr>
          <p:nvPr>
            <p:ph type="title"/>
          </p:nvPr>
        </p:nvSpPr>
        <p:spPr>
          <a:xfrm>
            <a:off x="732722" y="1631858"/>
            <a:ext cx="6582478" cy="777025"/>
          </a:xfrm>
        </p:spPr>
        <p:txBody>
          <a:bodyPr>
            <a:normAutofit/>
          </a:bodyPr>
          <a:lstStyle/>
          <a:p>
            <a:r>
              <a:rPr lang="en-US" b="1" dirty="0"/>
              <a:t>Autonomic Nervous System Activity During Positive Emotions: A Meta-Analytic Review</a:t>
            </a:r>
            <a:endParaRPr lang="ru-RU" b="1" dirty="0"/>
          </a:p>
        </p:txBody>
      </p:sp>
      <p:sp>
        <p:nvSpPr>
          <p:cNvPr id="17" name="Текст 16">
            <a:extLst>
              <a:ext uri="{FF2B5EF4-FFF2-40B4-BE49-F238E27FC236}">
                <a16:creationId xmlns:a16="http://schemas.microsoft.com/office/drawing/2014/main" xmlns="" id="{12BD20DF-BD74-4B4E-BFCB-0201711B214C}"/>
              </a:ext>
            </a:extLst>
          </p:cNvPr>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18" name="Текст 17">
            <a:extLst>
              <a:ext uri="{FF2B5EF4-FFF2-40B4-BE49-F238E27FC236}">
                <a16:creationId xmlns:a16="http://schemas.microsoft.com/office/drawing/2014/main" xmlns="" id="{AB20B420-8F92-714B-B774-4CCFF071FC96}"/>
              </a:ext>
            </a:extLst>
          </p:cNvPr>
          <p:cNvSpPr>
            <a:spLocks noGrp="1"/>
          </p:cNvSpPr>
          <p:nvPr>
            <p:ph type="body" sz="quarter" idx="14"/>
          </p:nvPr>
        </p:nvSpPr>
        <p:spPr/>
        <p:txBody>
          <a:bodyPr/>
          <a:lstStyle/>
          <a:p>
            <a:r>
              <a:rPr lang="en-US" dirty="0"/>
              <a:t>International Laboratory of Social Neurobiology</a:t>
            </a:r>
          </a:p>
          <a:p>
            <a:endParaRPr lang="ru-RU" dirty="0"/>
          </a:p>
          <a:p>
            <a:endParaRPr lang="ru-RU" dirty="0"/>
          </a:p>
        </p:txBody>
      </p:sp>
      <p:sp>
        <p:nvSpPr>
          <p:cNvPr id="19" name="Текст 18">
            <a:extLst>
              <a:ext uri="{FF2B5EF4-FFF2-40B4-BE49-F238E27FC236}">
                <a16:creationId xmlns:a16="http://schemas.microsoft.com/office/drawing/2014/main" xmlns="" id="{E28F3689-1426-FC44-97DB-4AC538FC64CC}"/>
              </a:ext>
            </a:extLst>
          </p:cNvPr>
          <p:cNvSpPr>
            <a:spLocks noGrp="1"/>
          </p:cNvSpPr>
          <p:nvPr>
            <p:ph type="body" sz="quarter" idx="15"/>
          </p:nvPr>
        </p:nvSpPr>
        <p:spPr/>
        <p:txBody>
          <a:bodyPr/>
          <a:lstStyle/>
          <a:p>
            <a:r>
              <a:rPr lang="en-US" dirty="0"/>
              <a:t>Vegetative signs of emotion valence</a:t>
            </a:r>
            <a:endParaRPr lang="ru-RU" dirty="0"/>
          </a:p>
          <a:p>
            <a:endParaRPr lang="ru-RU" dirty="0"/>
          </a:p>
        </p:txBody>
      </p:sp>
      <p:sp>
        <p:nvSpPr>
          <p:cNvPr id="11" name="Текст 15">
            <a:extLst>
              <a:ext uri="{FF2B5EF4-FFF2-40B4-BE49-F238E27FC236}">
                <a16:creationId xmlns:a16="http://schemas.microsoft.com/office/drawing/2014/main" xmlns="" id="{50D06A58-9783-744B-8ED5-A490C825F5D6}"/>
              </a:ext>
            </a:extLst>
          </p:cNvPr>
          <p:cNvSpPr>
            <a:spLocks noGrp="1"/>
          </p:cNvSpPr>
          <p:nvPr>
            <p:ph type="body" sz="quarter" idx="12"/>
          </p:nvPr>
        </p:nvSpPr>
        <p:spPr>
          <a:xfrm>
            <a:off x="732722" y="3495043"/>
            <a:ext cx="4796541" cy="2399371"/>
          </a:xfrm>
        </p:spPr>
        <p:txBody>
          <a:bodyPr>
            <a:normAutofit/>
          </a:bodyPr>
          <a:lstStyle/>
          <a:p>
            <a:r>
              <a:rPr lang="en-US" sz="1800" dirty="0" smtClean="0"/>
              <a:t>Findings in approach motivation dimension:</a:t>
            </a:r>
          </a:p>
          <a:p>
            <a:pPr marL="285750" indent="-285750">
              <a:buFont typeface="Arial" panose="020B0604020202020204" pitchFamily="34" charset="0"/>
              <a:buChar char="•"/>
            </a:pPr>
            <a:r>
              <a:rPr lang="en-US" sz="1800" dirty="0" smtClean="0"/>
              <a:t>positive </a:t>
            </a:r>
            <a:r>
              <a:rPr lang="en-US" sz="1800" dirty="0"/>
              <a:t>emotions </a:t>
            </a:r>
            <a:r>
              <a:rPr lang="en-US" sz="1800" dirty="0" smtClean="0"/>
              <a:t>are characterized </a:t>
            </a:r>
            <a:r>
              <a:rPr lang="en-US" sz="1800" dirty="0"/>
              <a:t>by strong approach tendencies, such as joy and excitement, were accompanied by a higher sympathetic reactivity (e.g., DBP, MAP) than low-approach positive </a:t>
            </a:r>
            <a:r>
              <a:rPr lang="en-US" sz="1800" dirty="0" smtClean="0"/>
              <a:t>emotions </a:t>
            </a:r>
            <a:r>
              <a:rPr lang="en-US" sz="1800" dirty="0"/>
              <a:t>like amusement.</a:t>
            </a:r>
            <a:endParaRPr lang="ru-RU" sz="1800" dirty="0"/>
          </a:p>
        </p:txBody>
      </p:sp>
      <p:sp>
        <p:nvSpPr>
          <p:cNvPr id="13" name="Заголовок 13">
            <a:extLst>
              <a:ext uri="{FF2B5EF4-FFF2-40B4-BE49-F238E27FC236}">
                <a16:creationId xmlns:a16="http://schemas.microsoft.com/office/drawing/2014/main" xmlns="" id="{C1657578-5B49-FB42-9E68-EF4E3D607FF9}"/>
              </a:ext>
            </a:extLst>
          </p:cNvPr>
          <p:cNvSpPr txBox="1">
            <a:spLocks/>
          </p:cNvSpPr>
          <p:nvPr/>
        </p:nvSpPr>
        <p:spPr>
          <a:xfrm>
            <a:off x="732722" y="2609882"/>
            <a:ext cx="4496824" cy="777025"/>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sz="1400" dirty="0" smtClean="0"/>
              <a:t>(</a:t>
            </a:r>
            <a:r>
              <a:rPr lang="en-US" sz="1400" dirty="0" err="1" smtClean="0"/>
              <a:t>Behnke</a:t>
            </a:r>
            <a:r>
              <a:rPr lang="en-US" sz="1400" dirty="0" smtClean="0"/>
              <a:t> et al, 2022)</a:t>
            </a:r>
            <a:endParaRPr lang="ru-RU" sz="1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08" t="31760" r="28542" b="15125"/>
          <a:stretch/>
        </p:blipFill>
        <p:spPr bwMode="auto">
          <a:xfrm>
            <a:off x="5784714" y="2429432"/>
            <a:ext cx="5516859" cy="3642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Заголовок 13">
            <a:extLst>
              <a:ext uri="{FF2B5EF4-FFF2-40B4-BE49-F238E27FC236}">
                <a16:creationId xmlns:a16="http://schemas.microsoft.com/office/drawing/2014/main" xmlns="" id="{C1657578-5B49-FB42-9E68-EF4E3D607FF9}"/>
              </a:ext>
            </a:extLst>
          </p:cNvPr>
          <p:cNvSpPr txBox="1">
            <a:spLocks/>
          </p:cNvSpPr>
          <p:nvPr/>
        </p:nvSpPr>
        <p:spPr>
          <a:xfrm>
            <a:off x="5683157" y="6058798"/>
            <a:ext cx="6183498" cy="777025"/>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en-US" sz="1100" dirty="0"/>
              <a:t>Mean effects (Cohen’s d) for each of the 11 discrete positive emotions with symbols representing the mean effect sizes and horizontal lines representing 95% confidence intervals</a:t>
            </a:r>
            <a:endParaRPr lang="ru-RU" sz="1100" dirty="0"/>
          </a:p>
          <a:p>
            <a:endParaRPr lang="ru-RU" sz="1100" dirty="0"/>
          </a:p>
        </p:txBody>
      </p:sp>
    </p:spTree>
    <p:extLst>
      <p:ext uri="{BB962C8B-B14F-4D97-AF65-F5344CB8AC3E}">
        <p14:creationId xmlns:p14="http://schemas.microsoft.com/office/powerpoint/2010/main" val="2942524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xmlns="" id="{C1657578-5B49-FB42-9E68-EF4E3D607FF9}"/>
              </a:ext>
            </a:extLst>
          </p:cNvPr>
          <p:cNvSpPr>
            <a:spLocks noGrp="1"/>
          </p:cNvSpPr>
          <p:nvPr>
            <p:ph type="title"/>
          </p:nvPr>
        </p:nvSpPr>
        <p:spPr>
          <a:xfrm>
            <a:off x="585899" y="1337262"/>
            <a:ext cx="6648914" cy="777025"/>
          </a:xfrm>
        </p:spPr>
        <p:txBody>
          <a:bodyPr>
            <a:normAutofit/>
          </a:bodyPr>
          <a:lstStyle/>
          <a:p>
            <a:r>
              <a:rPr lang="en-US" sz="3200" b="1" dirty="0" smtClean="0"/>
              <a:t>Definitions and abbreviations </a:t>
            </a:r>
            <a:endParaRPr lang="ru-RU" sz="3200" dirty="0"/>
          </a:p>
        </p:txBody>
      </p:sp>
      <p:sp>
        <p:nvSpPr>
          <p:cNvPr id="17" name="Текст 16">
            <a:extLst>
              <a:ext uri="{FF2B5EF4-FFF2-40B4-BE49-F238E27FC236}">
                <a16:creationId xmlns:a16="http://schemas.microsoft.com/office/drawing/2014/main" xmlns="" id="{12BD20DF-BD74-4B4E-BFCB-0201711B214C}"/>
              </a:ext>
            </a:extLst>
          </p:cNvPr>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18" name="Текст 17">
            <a:extLst>
              <a:ext uri="{FF2B5EF4-FFF2-40B4-BE49-F238E27FC236}">
                <a16:creationId xmlns:a16="http://schemas.microsoft.com/office/drawing/2014/main" xmlns="" id="{AB20B420-8F92-714B-B774-4CCFF071FC96}"/>
              </a:ext>
            </a:extLst>
          </p:cNvPr>
          <p:cNvSpPr>
            <a:spLocks noGrp="1"/>
          </p:cNvSpPr>
          <p:nvPr>
            <p:ph type="body" sz="quarter" idx="14"/>
          </p:nvPr>
        </p:nvSpPr>
        <p:spPr/>
        <p:txBody>
          <a:bodyPr/>
          <a:lstStyle/>
          <a:p>
            <a:r>
              <a:rPr lang="en-US" dirty="0"/>
              <a:t>International Laboratory of Social Neurobiology</a:t>
            </a:r>
          </a:p>
          <a:p>
            <a:endParaRPr lang="ru-RU" dirty="0"/>
          </a:p>
          <a:p>
            <a:endParaRPr lang="ru-RU" dirty="0"/>
          </a:p>
        </p:txBody>
      </p:sp>
      <p:sp>
        <p:nvSpPr>
          <p:cNvPr id="19" name="Текст 18">
            <a:extLst>
              <a:ext uri="{FF2B5EF4-FFF2-40B4-BE49-F238E27FC236}">
                <a16:creationId xmlns:a16="http://schemas.microsoft.com/office/drawing/2014/main" xmlns="" id="{E28F3689-1426-FC44-97DB-4AC538FC64CC}"/>
              </a:ext>
            </a:extLst>
          </p:cNvPr>
          <p:cNvSpPr>
            <a:spLocks noGrp="1"/>
          </p:cNvSpPr>
          <p:nvPr>
            <p:ph type="body" sz="quarter" idx="15"/>
          </p:nvPr>
        </p:nvSpPr>
        <p:spPr/>
        <p:txBody>
          <a:bodyPr/>
          <a:lstStyle/>
          <a:p>
            <a:r>
              <a:rPr lang="en-US" dirty="0"/>
              <a:t>Vegetative measures of the valence of emotional states</a:t>
            </a:r>
            <a:endParaRPr lang="ru-RU" dirty="0"/>
          </a:p>
        </p:txBody>
      </p:sp>
      <p:sp>
        <p:nvSpPr>
          <p:cNvPr id="10" name="Заголовок 13">
            <a:extLst>
              <a:ext uri="{FF2B5EF4-FFF2-40B4-BE49-F238E27FC236}">
                <a16:creationId xmlns:a16="http://schemas.microsoft.com/office/drawing/2014/main" xmlns="" id="{C1657578-5B49-FB42-9E68-EF4E3D607FF9}"/>
              </a:ext>
            </a:extLst>
          </p:cNvPr>
          <p:cNvSpPr txBox="1">
            <a:spLocks/>
          </p:cNvSpPr>
          <p:nvPr/>
        </p:nvSpPr>
        <p:spPr>
          <a:xfrm>
            <a:off x="585897" y="2221370"/>
            <a:ext cx="3544313" cy="777025"/>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endParaRPr lang="ru-RU" sz="1400" dirty="0"/>
          </a:p>
        </p:txBody>
      </p:sp>
      <p:sp>
        <p:nvSpPr>
          <p:cNvPr id="15" name="Текст 15">
            <a:extLst>
              <a:ext uri="{FF2B5EF4-FFF2-40B4-BE49-F238E27FC236}">
                <a16:creationId xmlns:a16="http://schemas.microsoft.com/office/drawing/2014/main" xmlns="" id="{50D06A58-9783-744B-8ED5-A490C825F5D6}"/>
              </a:ext>
            </a:extLst>
          </p:cNvPr>
          <p:cNvSpPr>
            <a:spLocks noGrp="1"/>
          </p:cNvSpPr>
          <p:nvPr>
            <p:ph type="body" sz="quarter" idx="12"/>
          </p:nvPr>
        </p:nvSpPr>
        <p:spPr>
          <a:xfrm>
            <a:off x="585897" y="2371411"/>
            <a:ext cx="10467290" cy="3848519"/>
          </a:xfrm>
        </p:spPr>
        <p:txBody>
          <a:bodyPr>
            <a:normAutofit/>
          </a:bodyPr>
          <a:lstStyle/>
          <a:p>
            <a:r>
              <a:rPr lang="en-US" sz="2400" b="1" dirty="0" smtClean="0"/>
              <a:t>Emotional valence</a:t>
            </a:r>
            <a:r>
              <a:rPr lang="en-US" sz="2400" dirty="0" smtClean="0"/>
              <a:t> – the feature of the emotional response, that represents approach or avoidance motivation.</a:t>
            </a:r>
          </a:p>
          <a:p>
            <a:endParaRPr lang="en-US" sz="2400" dirty="0"/>
          </a:p>
          <a:p>
            <a:r>
              <a:rPr lang="en-US" sz="2400" b="1" dirty="0" smtClean="0"/>
              <a:t>ANS </a:t>
            </a:r>
            <a:r>
              <a:rPr lang="en-US" sz="2400" dirty="0" smtClean="0"/>
              <a:t>– autonomic nervous system. A component </a:t>
            </a:r>
            <a:r>
              <a:rPr lang="en-US" sz="2400" dirty="0"/>
              <a:t>of the peripheral nervous system that regulates involuntary physiologic processes including heart rate, blood pressure, respiration, digestion, and sexual </a:t>
            </a:r>
            <a:r>
              <a:rPr lang="en-US" sz="2400" dirty="0" smtClean="0"/>
              <a:t>arousal (</a:t>
            </a:r>
            <a:r>
              <a:rPr lang="en-US" sz="2400" dirty="0" err="1" smtClean="0"/>
              <a:t>Waxenbaum</a:t>
            </a:r>
            <a:r>
              <a:rPr lang="en-US" sz="2400" dirty="0" smtClean="0"/>
              <a:t> et al., 2019)</a:t>
            </a:r>
            <a:endParaRPr lang="en-US" sz="2400" b="1" dirty="0" smtClean="0"/>
          </a:p>
          <a:p>
            <a:endParaRPr lang="en-US" sz="2400" dirty="0"/>
          </a:p>
          <a:p>
            <a:endParaRPr lang="en-US" sz="2400" dirty="0"/>
          </a:p>
          <a:p>
            <a:endParaRPr lang="en-US" sz="2400" dirty="0" smtClean="0"/>
          </a:p>
        </p:txBody>
      </p:sp>
    </p:spTree>
    <p:extLst>
      <p:ext uri="{BB962C8B-B14F-4D97-AF65-F5344CB8AC3E}">
        <p14:creationId xmlns:p14="http://schemas.microsoft.com/office/powerpoint/2010/main" val="3473767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xmlns="" id="{C1657578-5B49-FB42-9E68-EF4E3D607FF9}"/>
              </a:ext>
            </a:extLst>
          </p:cNvPr>
          <p:cNvSpPr>
            <a:spLocks noGrp="1"/>
          </p:cNvSpPr>
          <p:nvPr>
            <p:ph type="title"/>
          </p:nvPr>
        </p:nvSpPr>
        <p:spPr>
          <a:xfrm>
            <a:off x="585899" y="1337262"/>
            <a:ext cx="4322530" cy="777025"/>
          </a:xfrm>
        </p:spPr>
        <p:txBody>
          <a:bodyPr>
            <a:normAutofit/>
          </a:bodyPr>
          <a:lstStyle/>
          <a:p>
            <a:r>
              <a:rPr lang="en-US" sz="3200" b="1" dirty="0" smtClean="0"/>
              <a:t>Background</a:t>
            </a:r>
            <a:endParaRPr lang="ru-RU" sz="3200" dirty="0"/>
          </a:p>
        </p:txBody>
      </p:sp>
      <p:sp>
        <p:nvSpPr>
          <p:cNvPr id="16" name="Текст 15">
            <a:extLst>
              <a:ext uri="{FF2B5EF4-FFF2-40B4-BE49-F238E27FC236}">
                <a16:creationId xmlns:a16="http://schemas.microsoft.com/office/drawing/2014/main" xmlns="" id="{50D06A58-9783-744B-8ED5-A490C825F5D6}"/>
              </a:ext>
            </a:extLst>
          </p:cNvPr>
          <p:cNvSpPr>
            <a:spLocks noGrp="1"/>
          </p:cNvSpPr>
          <p:nvPr>
            <p:ph type="body" sz="quarter" idx="12"/>
          </p:nvPr>
        </p:nvSpPr>
        <p:spPr>
          <a:xfrm>
            <a:off x="585898" y="2371411"/>
            <a:ext cx="4709583" cy="3496667"/>
          </a:xfrm>
        </p:spPr>
        <p:txBody>
          <a:bodyPr>
            <a:normAutofit/>
          </a:bodyPr>
          <a:lstStyle/>
          <a:p>
            <a:pPr marL="285750" indent="-285750">
              <a:buFont typeface="Arial" panose="020B0604020202020204" pitchFamily="34" charset="0"/>
              <a:buChar char="•"/>
            </a:pPr>
            <a:r>
              <a:rPr lang="en-US" sz="2800" dirty="0" smtClean="0"/>
              <a:t>Infrared </a:t>
            </a:r>
            <a:r>
              <a:rPr lang="en-US" sz="2800" dirty="0"/>
              <a:t>Thermal </a:t>
            </a:r>
            <a:r>
              <a:rPr lang="en-US" sz="2800" dirty="0" smtClean="0"/>
              <a:t>Imaging</a:t>
            </a:r>
          </a:p>
          <a:p>
            <a:pPr marL="285750" indent="-285750">
              <a:buFont typeface="Arial" panose="020B0604020202020204" pitchFamily="34" charset="0"/>
              <a:buChar char="•"/>
            </a:pPr>
            <a:r>
              <a:rPr lang="en-US" sz="2800" dirty="0" smtClean="0"/>
              <a:t>Heart Rate Variability</a:t>
            </a:r>
          </a:p>
          <a:p>
            <a:pPr marL="285750" indent="-285750">
              <a:buFont typeface="Arial" panose="020B0604020202020204" pitchFamily="34" charset="0"/>
              <a:buChar char="•"/>
            </a:pPr>
            <a:r>
              <a:rPr lang="en-US" sz="2800" dirty="0"/>
              <a:t>Pupil </a:t>
            </a:r>
            <a:r>
              <a:rPr lang="en-US" sz="2800" dirty="0" smtClean="0"/>
              <a:t>Dilation</a:t>
            </a:r>
          </a:p>
          <a:p>
            <a:pPr marL="285750" indent="-285750">
              <a:buFont typeface="Arial" panose="020B0604020202020204" pitchFamily="34" charset="0"/>
              <a:buChar char="•"/>
            </a:pPr>
            <a:r>
              <a:rPr lang="en-US" sz="2800" dirty="0"/>
              <a:t>Startle R</a:t>
            </a:r>
            <a:r>
              <a:rPr lang="en-US" sz="2800" dirty="0" smtClean="0"/>
              <a:t>eflex</a:t>
            </a:r>
          </a:p>
          <a:p>
            <a:pPr marL="285750" indent="-285750">
              <a:buFont typeface="Arial" panose="020B0604020202020204" pitchFamily="34" charset="0"/>
              <a:buChar char="•"/>
            </a:pPr>
            <a:r>
              <a:rPr lang="en-US" sz="2800" dirty="0"/>
              <a:t>Head </a:t>
            </a:r>
            <a:r>
              <a:rPr lang="en-US" sz="2800" dirty="0" smtClean="0"/>
              <a:t>Motion</a:t>
            </a:r>
          </a:p>
          <a:p>
            <a:pPr marL="285750" indent="-285750">
              <a:buFont typeface="Arial" panose="020B0604020202020204" pitchFamily="34" charset="0"/>
              <a:buChar char="•"/>
            </a:pPr>
            <a:r>
              <a:rPr lang="en-US" sz="2800" dirty="0" smtClean="0"/>
              <a:t>Postural Balance</a:t>
            </a:r>
          </a:p>
          <a:p>
            <a:pPr marL="285750" indent="-285750">
              <a:buFont typeface="Arial" panose="020B0604020202020204" pitchFamily="34" charset="0"/>
              <a:buChar char="•"/>
            </a:pPr>
            <a:endParaRPr lang="ru-RU" sz="1800" dirty="0"/>
          </a:p>
        </p:txBody>
      </p:sp>
      <p:sp>
        <p:nvSpPr>
          <p:cNvPr id="17" name="Текст 16">
            <a:extLst>
              <a:ext uri="{FF2B5EF4-FFF2-40B4-BE49-F238E27FC236}">
                <a16:creationId xmlns:a16="http://schemas.microsoft.com/office/drawing/2014/main" xmlns="" id="{12BD20DF-BD74-4B4E-BFCB-0201711B214C}"/>
              </a:ext>
            </a:extLst>
          </p:cNvPr>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18" name="Текст 17">
            <a:extLst>
              <a:ext uri="{FF2B5EF4-FFF2-40B4-BE49-F238E27FC236}">
                <a16:creationId xmlns:a16="http://schemas.microsoft.com/office/drawing/2014/main" xmlns="" id="{AB20B420-8F92-714B-B774-4CCFF071FC96}"/>
              </a:ext>
            </a:extLst>
          </p:cNvPr>
          <p:cNvSpPr>
            <a:spLocks noGrp="1"/>
          </p:cNvSpPr>
          <p:nvPr>
            <p:ph type="body" sz="quarter" idx="14"/>
          </p:nvPr>
        </p:nvSpPr>
        <p:spPr/>
        <p:txBody>
          <a:bodyPr/>
          <a:lstStyle/>
          <a:p>
            <a:r>
              <a:rPr lang="en-US" dirty="0"/>
              <a:t>International Laboratory of Social Neurobiology</a:t>
            </a:r>
          </a:p>
          <a:p>
            <a:endParaRPr lang="ru-RU" dirty="0"/>
          </a:p>
          <a:p>
            <a:endParaRPr lang="ru-RU" dirty="0"/>
          </a:p>
        </p:txBody>
      </p:sp>
      <p:sp>
        <p:nvSpPr>
          <p:cNvPr id="19" name="Текст 18">
            <a:extLst>
              <a:ext uri="{FF2B5EF4-FFF2-40B4-BE49-F238E27FC236}">
                <a16:creationId xmlns:a16="http://schemas.microsoft.com/office/drawing/2014/main" xmlns="" id="{E28F3689-1426-FC44-97DB-4AC538FC64CC}"/>
              </a:ext>
            </a:extLst>
          </p:cNvPr>
          <p:cNvSpPr>
            <a:spLocks noGrp="1"/>
          </p:cNvSpPr>
          <p:nvPr>
            <p:ph type="body" sz="quarter" idx="15"/>
          </p:nvPr>
        </p:nvSpPr>
        <p:spPr/>
        <p:txBody>
          <a:bodyPr/>
          <a:lstStyle/>
          <a:p>
            <a:r>
              <a:rPr lang="en-US" dirty="0"/>
              <a:t>Vegetative measures of the valence of emotional states</a:t>
            </a:r>
            <a:endParaRPr lang="ru-RU" dirty="0"/>
          </a:p>
        </p:txBody>
      </p:sp>
      <p:sp>
        <p:nvSpPr>
          <p:cNvPr id="10" name="Заголовок 13">
            <a:extLst>
              <a:ext uri="{FF2B5EF4-FFF2-40B4-BE49-F238E27FC236}">
                <a16:creationId xmlns:a16="http://schemas.microsoft.com/office/drawing/2014/main" xmlns="" id="{C1657578-5B49-FB42-9E68-EF4E3D607FF9}"/>
              </a:ext>
            </a:extLst>
          </p:cNvPr>
          <p:cNvSpPr txBox="1">
            <a:spLocks/>
          </p:cNvSpPr>
          <p:nvPr/>
        </p:nvSpPr>
        <p:spPr>
          <a:xfrm>
            <a:off x="585897" y="2221370"/>
            <a:ext cx="3544313" cy="777025"/>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endParaRPr lang="ru-RU" sz="1400" dirty="0"/>
          </a:p>
        </p:txBody>
      </p:sp>
      <p:sp>
        <p:nvSpPr>
          <p:cNvPr id="8" name="Текст 15">
            <a:extLst>
              <a:ext uri="{FF2B5EF4-FFF2-40B4-BE49-F238E27FC236}">
                <a16:creationId xmlns:a16="http://schemas.microsoft.com/office/drawing/2014/main" xmlns="" id="{50D06A58-9783-744B-8ED5-A490C825F5D6}"/>
              </a:ext>
            </a:extLst>
          </p:cNvPr>
          <p:cNvSpPr>
            <a:spLocks noGrp="1"/>
          </p:cNvSpPr>
          <p:nvPr>
            <p:ph type="body" sz="quarter" idx="12"/>
          </p:nvPr>
        </p:nvSpPr>
        <p:spPr>
          <a:xfrm>
            <a:off x="5491169" y="2415591"/>
            <a:ext cx="6275451" cy="3496667"/>
          </a:xfrm>
        </p:spPr>
        <p:txBody>
          <a:bodyPr>
            <a:normAutofit/>
          </a:bodyPr>
          <a:lstStyle/>
          <a:p>
            <a:pPr lvl="0"/>
            <a:r>
              <a:rPr lang="en-US" sz="1400" dirty="0">
                <a:solidFill>
                  <a:schemeClr val="accent3">
                    <a:lumMod val="75000"/>
                  </a:schemeClr>
                </a:solidFill>
              </a:rPr>
              <a:t>decreased facial temperature is a sign of negative </a:t>
            </a:r>
            <a:r>
              <a:rPr lang="en-US" sz="1400" dirty="0" smtClean="0">
                <a:solidFill>
                  <a:schemeClr val="accent3">
                    <a:lumMod val="75000"/>
                  </a:schemeClr>
                </a:solidFill>
              </a:rPr>
              <a:t>emotions,</a:t>
            </a:r>
            <a:r>
              <a:rPr lang="en-US" sz="1400" dirty="0">
                <a:solidFill>
                  <a:schemeClr val="accent3">
                    <a:lumMod val="75000"/>
                  </a:schemeClr>
                </a:solidFill>
              </a:rPr>
              <a:t> </a:t>
            </a:r>
            <a:r>
              <a:rPr lang="en-US" sz="1400" dirty="0" smtClean="0">
                <a:solidFill>
                  <a:schemeClr val="accent3">
                    <a:lumMod val="75000"/>
                  </a:schemeClr>
                </a:solidFill>
              </a:rPr>
              <a:t/>
            </a:r>
            <a:br>
              <a:rPr lang="en-US" sz="1400" dirty="0" smtClean="0">
                <a:solidFill>
                  <a:schemeClr val="accent3">
                    <a:lumMod val="75000"/>
                  </a:schemeClr>
                </a:solidFill>
              </a:rPr>
            </a:br>
            <a:r>
              <a:rPr lang="en-US" sz="1400" dirty="0" smtClean="0">
                <a:solidFill>
                  <a:schemeClr val="accent3">
                    <a:lumMod val="75000"/>
                  </a:schemeClr>
                </a:solidFill>
              </a:rPr>
              <a:t>decreased </a:t>
            </a:r>
            <a:r>
              <a:rPr lang="en-US" sz="1400" dirty="0">
                <a:solidFill>
                  <a:schemeClr val="accent3">
                    <a:lumMod val="75000"/>
                  </a:schemeClr>
                </a:solidFill>
              </a:rPr>
              <a:t>nose temperature – disgust, fear and… </a:t>
            </a:r>
            <a:r>
              <a:rPr lang="en-US" sz="1400" dirty="0" smtClean="0">
                <a:solidFill>
                  <a:schemeClr val="accent3">
                    <a:lumMod val="75000"/>
                  </a:schemeClr>
                </a:solidFill>
              </a:rPr>
              <a:t>happiness</a:t>
            </a:r>
          </a:p>
          <a:p>
            <a:pPr lvl="0"/>
            <a:r>
              <a:rPr lang="en-US" sz="1400" dirty="0" smtClean="0">
                <a:solidFill>
                  <a:schemeClr val="accent3">
                    <a:lumMod val="75000"/>
                  </a:schemeClr>
                </a:solidFill>
              </a:rPr>
              <a:t>decreased </a:t>
            </a:r>
            <a:r>
              <a:rPr lang="en-US" sz="1400" dirty="0">
                <a:solidFill>
                  <a:schemeClr val="accent3">
                    <a:lumMod val="75000"/>
                  </a:schemeClr>
                </a:solidFill>
              </a:rPr>
              <a:t>under the negative </a:t>
            </a:r>
            <a:r>
              <a:rPr lang="en-US" sz="1400" dirty="0" smtClean="0">
                <a:solidFill>
                  <a:schemeClr val="accent3">
                    <a:lumMod val="75000"/>
                  </a:schemeClr>
                </a:solidFill>
              </a:rPr>
              <a:t>emotion</a:t>
            </a:r>
            <a:br>
              <a:rPr lang="en-US" sz="1400" dirty="0" smtClean="0">
                <a:solidFill>
                  <a:schemeClr val="accent3">
                    <a:lumMod val="75000"/>
                  </a:schemeClr>
                </a:solidFill>
              </a:rPr>
            </a:br>
            <a:r>
              <a:rPr lang="en-US" sz="1400" dirty="0" smtClean="0">
                <a:solidFill>
                  <a:schemeClr val="accent3">
                    <a:lumMod val="75000"/>
                  </a:schemeClr>
                </a:solidFill>
              </a:rPr>
              <a:t>increased </a:t>
            </a:r>
            <a:r>
              <a:rPr lang="en-US" sz="1400" dirty="0">
                <a:solidFill>
                  <a:schemeClr val="accent3">
                    <a:lumMod val="75000"/>
                  </a:schemeClr>
                </a:solidFill>
              </a:rPr>
              <a:t>under the positive </a:t>
            </a:r>
            <a:r>
              <a:rPr lang="en-US" sz="1400" dirty="0" smtClean="0">
                <a:solidFill>
                  <a:schemeClr val="accent3">
                    <a:lumMod val="75000"/>
                  </a:schemeClr>
                </a:solidFill>
              </a:rPr>
              <a:t>emotions</a:t>
            </a:r>
          </a:p>
          <a:p>
            <a:pPr lvl="0"/>
            <a:r>
              <a:rPr lang="en-US" sz="1400" dirty="0" smtClean="0">
                <a:solidFill>
                  <a:schemeClr val="accent3">
                    <a:lumMod val="75000"/>
                  </a:schemeClr>
                </a:solidFill>
              </a:rPr>
              <a:t>difference between negative and positive emotions in terms </a:t>
            </a:r>
            <a:br>
              <a:rPr lang="en-US" sz="1400" dirty="0" smtClean="0">
                <a:solidFill>
                  <a:schemeClr val="accent3">
                    <a:lumMod val="75000"/>
                  </a:schemeClr>
                </a:solidFill>
              </a:rPr>
            </a:br>
            <a:r>
              <a:rPr lang="en-US" sz="1400" dirty="0" smtClean="0">
                <a:solidFill>
                  <a:schemeClr val="accent3">
                    <a:lumMod val="75000"/>
                  </a:schemeClr>
                </a:solidFill>
              </a:rPr>
              <a:t>of pupil sustainability, duration and dilation diameter</a:t>
            </a:r>
          </a:p>
          <a:p>
            <a:pPr lvl="0"/>
            <a:r>
              <a:rPr lang="en-US" sz="1600" dirty="0" smtClean="0">
                <a:solidFill>
                  <a:schemeClr val="accent3">
                    <a:lumMod val="75000"/>
                  </a:schemeClr>
                </a:solidFill>
              </a:rPr>
              <a:t>is </a:t>
            </a:r>
            <a:r>
              <a:rPr lang="en-US" sz="1600" dirty="0">
                <a:solidFill>
                  <a:schemeClr val="accent3">
                    <a:lumMod val="75000"/>
                  </a:schemeClr>
                </a:solidFill>
              </a:rPr>
              <a:t>enhanced during a fear state and is diminished </a:t>
            </a:r>
            <a:r>
              <a:rPr lang="en-US" sz="1600" dirty="0" smtClean="0">
                <a:solidFill>
                  <a:schemeClr val="accent3">
                    <a:lumMod val="75000"/>
                  </a:schemeClr>
                </a:solidFill>
              </a:rPr>
              <a:t/>
            </a:r>
            <a:br>
              <a:rPr lang="en-US" sz="1600" dirty="0" smtClean="0">
                <a:solidFill>
                  <a:schemeClr val="accent3">
                    <a:lumMod val="75000"/>
                  </a:schemeClr>
                </a:solidFill>
              </a:rPr>
            </a:br>
            <a:r>
              <a:rPr lang="en-US" sz="1600" dirty="0" smtClean="0">
                <a:solidFill>
                  <a:schemeClr val="accent3">
                    <a:lumMod val="75000"/>
                  </a:schemeClr>
                </a:solidFill>
              </a:rPr>
              <a:t>in a </a:t>
            </a:r>
            <a:r>
              <a:rPr lang="en-US" sz="1600" dirty="0">
                <a:solidFill>
                  <a:schemeClr val="accent3">
                    <a:lumMod val="75000"/>
                  </a:schemeClr>
                </a:solidFill>
              </a:rPr>
              <a:t>pleasant emotional </a:t>
            </a:r>
            <a:r>
              <a:rPr lang="en-US" sz="1600" dirty="0" smtClean="0">
                <a:solidFill>
                  <a:schemeClr val="accent3">
                    <a:lumMod val="75000"/>
                  </a:schemeClr>
                </a:solidFill>
              </a:rPr>
              <a:t>context</a:t>
            </a:r>
          </a:p>
          <a:p>
            <a:pPr lvl="0"/>
            <a:r>
              <a:rPr lang="ru-RU" sz="1600" dirty="0" err="1" smtClean="0">
                <a:solidFill>
                  <a:schemeClr val="accent3">
                    <a:lumMod val="75000"/>
                  </a:schemeClr>
                </a:solidFill>
              </a:rPr>
              <a:t>unpleasant</a:t>
            </a:r>
            <a:r>
              <a:rPr lang="ru-RU" sz="1600" dirty="0" smtClean="0">
                <a:solidFill>
                  <a:schemeClr val="accent3">
                    <a:lumMod val="75000"/>
                  </a:schemeClr>
                </a:solidFill>
              </a:rPr>
              <a:t> </a:t>
            </a:r>
            <a:r>
              <a:rPr lang="ru-RU" sz="1600" dirty="0" err="1">
                <a:solidFill>
                  <a:schemeClr val="accent3">
                    <a:lumMod val="75000"/>
                  </a:schemeClr>
                </a:solidFill>
              </a:rPr>
              <a:t>pictures</a:t>
            </a:r>
            <a:r>
              <a:rPr lang="ru-RU" sz="1600" dirty="0">
                <a:solidFill>
                  <a:schemeClr val="accent3">
                    <a:lumMod val="75000"/>
                  </a:schemeClr>
                </a:solidFill>
              </a:rPr>
              <a:t> </a:t>
            </a:r>
            <a:r>
              <a:rPr lang="en-US" sz="1600" dirty="0" smtClean="0">
                <a:solidFill>
                  <a:schemeClr val="accent3">
                    <a:lumMod val="75000"/>
                  </a:schemeClr>
                </a:solidFill>
              </a:rPr>
              <a:t>provoke </a:t>
            </a:r>
            <a:r>
              <a:rPr lang="ru-RU" sz="1600" dirty="0" err="1">
                <a:solidFill>
                  <a:schemeClr val="accent3">
                    <a:lumMod val="75000"/>
                  </a:schemeClr>
                </a:solidFill>
              </a:rPr>
              <a:t>more</a:t>
            </a:r>
            <a:r>
              <a:rPr lang="ru-RU" sz="1600" dirty="0">
                <a:solidFill>
                  <a:schemeClr val="accent3">
                    <a:lumMod val="75000"/>
                  </a:schemeClr>
                </a:solidFill>
              </a:rPr>
              <a:t> </a:t>
            </a:r>
            <a:r>
              <a:rPr lang="ru-RU" sz="1600" dirty="0" err="1">
                <a:solidFill>
                  <a:schemeClr val="accent3">
                    <a:lumMod val="75000"/>
                  </a:schemeClr>
                </a:solidFill>
              </a:rPr>
              <a:t>swa</a:t>
            </a:r>
            <a:r>
              <a:rPr lang="en-US" sz="1600" dirty="0" smtClean="0">
                <a:solidFill>
                  <a:schemeClr val="accent3">
                    <a:lumMod val="75000"/>
                  </a:schemeClr>
                </a:solidFill>
              </a:rPr>
              <a:t>y</a:t>
            </a:r>
            <a:br>
              <a:rPr lang="en-US" sz="1600" dirty="0" smtClean="0">
                <a:solidFill>
                  <a:schemeClr val="accent3">
                    <a:lumMod val="75000"/>
                  </a:schemeClr>
                </a:solidFill>
              </a:rPr>
            </a:br>
            <a:r>
              <a:rPr lang="en-US" sz="1600" dirty="0" smtClean="0">
                <a:solidFill>
                  <a:schemeClr val="accent3">
                    <a:lumMod val="75000"/>
                  </a:schemeClr>
                </a:solidFill>
              </a:rPr>
              <a:t/>
            </a:r>
            <a:br>
              <a:rPr lang="en-US" sz="1600" dirty="0" smtClean="0">
                <a:solidFill>
                  <a:schemeClr val="accent3">
                    <a:lumMod val="75000"/>
                  </a:schemeClr>
                </a:solidFill>
              </a:rPr>
            </a:br>
            <a:r>
              <a:rPr lang="en-US" sz="1600" dirty="0" smtClean="0">
                <a:solidFill>
                  <a:schemeClr val="accent3">
                    <a:lumMod val="75000"/>
                  </a:schemeClr>
                </a:solidFill>
              </a:rPr>
              <a:t>unpleasant stimuli provoke either avoiding </a:t>
            </a:r>
            <a:br>
              <a:rPr lang="en-US" sz="1600" dirty="0" smtClean="0">
                <a:solidFill>
                  <a:schemeClr val="accent3">
                    <a:lumMod val="75000"/>
                  </a:schemeClr>
                </a:solidFill>
              </a:rPr>
            </a:br>
            <a:r>
              <a:rPr lang="en-US" sz="1600" dirty="0" smtClean="0">
                <a:solidFill>
                  <a:schemeClr val="accent3">
                    <a:lumMod val="75000"/>
                  </a:schemeClr>
                </a:solidFill>
              </a:rPr>
              <a:t>(more sway) or freezing responses</a:t>
            </a:r>
            <a:endParaRPr lang="en-US" sz="1200" dirty="0">
              <a:solidFill>
                <a:schemeClr val="accent3">
                  <a:lumMod val="75000"/>
                </a:schemeClr>
              </a:solidFill>
            </a:endParaRPr>
          </a:p>
        </p:txBody>
      </p:sp>
      <p:sp>
        <p:nvSpPr>
          <p:cNvPr id="11" name="Заголовок 2"/>
          <p:cNvSpPr txBox="1">
            <a:spLocks/>
          </p:cNvSpPr>
          <p:nvPr/>
        </p:nvSpPr>
        <p:spPr>
          <a:xfrm>
            <a:off x="585898" y="1873050"/>
            <a:ext cx="4779921" cy="538554"/>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sz="2000" b="1" dirty="0" smtClean="0">
                <a:solidFill>
                  <a:schemeClr val="accent5">
                    <a:lumMod val="75000"/>
                  </a:schemeClr>
                </a:solidFill>
              </a:rPr>
              <a:t>ANS measures </a:t>
            </a:r>
            <a:r>
              <a:rPr lang="en-US" sz="2000" b="1" dirty="0" smtClean="0">
                <a:solidFill>
                  <a:schemeClr val="accent5">
                    <a:lumMod val="75000"/>
                  </a:schemeClr>
                </a:solidFill>
              </a:rPr>
              <a:t>“predicting” </a:t>
            </a:r>
            <a:r>
              <a:rPr lang="en-US" sz="2000" b="1" dirty="0" smtClean="0">
                <a:solidFill>
                  <a:schemeClr val="accent5">
                    <a:lumMod val="75000"/>
                  </a:schemeClr>
                </a:solidFill>
              </a:rPr>
              <a:t>valence</a:t>
            </a:r>
            <a:endParaRPr lang="ru-RU" sz="2000" b="1" dirty="0">
              <a:solidFill>
                <a:schemeClr val="accent5">
                  <a:lumMod val="75000"/>
                </a:schemeClr>
              </a:solidFill>
            </a:endParaRPr>
          </a:p>
        </p:txBody>
      </p:sp>
    </p:spTree>
    <p:extLst>
      <p:ext uri="{BB962C8B-B14F-4D97-AF65-F5344CB8AC3E}">
        <p14:creationId xmlns:p14="http://schemas.microsoft.com/office/powerpoint/2010/main" val="184213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xmlns="" id="{C1657578-5B49-FB42-9E68-EF4E3D607FF9}"/>
              </a:ext>
            </a:extLst>
          </p:cNvPr>
          <p:cNvSpPr>
            <a:spLocks noGrp="1"/>
          </p:cNvSpPr>
          <p:nvPr>
            <p:ph type="title"/>
          </p:nvPr>
        </p:nvSpPr>
        <p:spPr>
          <a:xfrm>
            <a:off x="585899" y="1317166"/>
            <a:ext cx="4322530" cy="777025"/>
          </a:xfrm>
        </p:spPr>
        <p:txBody>
          <a:bodyPr>
            <a:normAutofit/>
          </a:bodyPr>
          <a:lstStyle/>
          <a:p>
            <a:r>
              <a:rPr lang="en-US" sz="3200" b="1" dirty="0" smtClean="0"/>
              <a:t>Background</a:t>
            </a:r>
            <a:endParaRPr lang="ru-RU" sz="3200" dirty="0"/>
          </a:p>
        </p:txBody>
      </p:sp>
      <p:sp>
        <p:nvSpPr>
          <p:cNvPr id="16" name="Текст 15">
            <a:extLst>
              <a:ext uri="{FF2B5EF4-FFF2-40B4-BE49-F238E27FC236}">
                <a16:creationId xmlns:a16="http://schemas.microsoft.com/office/drawing/2014/main" xmlns="" id="{50D06A58-9783-744B-8ED5-A490C825F5D6}"/>
              </a:ext>
            </a:extLst>
          </p:cNvPr>
          <p:cNvSpPr>
            <a:spLocks noGrp="1"/>
          </p:cNvSpPr>
          <p:nvPr>
            <p:ph type="body" sz="quarter" idx="12"/>
          </p:nvPr>
        </p:nvSpPr>
        <p:spPr>
          <a:xfrm>
            <a:off x="585898" y="2371411"/>
            <a:ext cx="4709583" cy="3496667"/>
          </a:xfrm>
        </p:spPr>
        <p:txBody>
          <a:bodyPr>
            <a:normAutofit/>
          </a:bodyPr>
          <a:lstStyle/>
          <a:p>
            <a:r>
              <a:rPr lang="en-US" sz="2400" dirty="0" smtClean="0"/>
              <a:t>Meta-analysis</a:t>
            </a:r>
          </a:p>
          <a:p>
            <a:pPr marL="285750" indent="-285750">
              <a:buFont typeface="Arial" panose="020B0604020202020204" pitchFamily="34" charset="0"/>
              <a:buChar char="•"/>
            </a:pPr>
            <a:r>
              <a:rPr lang="en-US" sz="2400" dirty="0" err="1" smtClean="0"/>
              <a:t>Caccioppo</a:t>
            </a:r>
            <a:r>
              <a:rPr lang="en-US" sz="2400" dirty="0" smtClean="0"/>
              <a:t>, 2000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Siegel, 2018</a:t>
            </a:r>
          </a:p>
          <a:p>
            <a:pPr marL="285750" indent="-285750">
              <a:buFont typeface="Arial" panose="020B0604020202020204" pitchFamily="34" charset="0"/>
              <a:buChar char="•"/>
            </a:pPr>
            <a:r>
              <a:rPr lang="en-US" sz="2400" dirty="0" err="1" smtClean="0"/>
              <a:t>Behnke</a:t>
            </a:r>
            <a:r>
              <a:rPr lang="en-US" sz="2400" dirty="0" smtClean="0"/>
              <a:t>, 2022</a:t>
            </a:r>
            <a:endParaRPr lang="ru-RU" sz="2400" dirty="0"/>
          </a:p>
        </p:txBody>
      </p:sp>
      <p:sp>
        <p:nvSpPr>
          <p:cNvPr id="17" name="Текст 16">
            <a:extLst>
              <a:ext uri="{FF2B5EF4-FFF2-40B4-BE49-F238E27FC236}">
                <a16:creationId xmlns:a16="http://schemas.microsoft.com/office/drawing/2014/main" xmlns="" id="{12BD20DF-BD74-4B4E-BFCB-0201711B214C}"/>
              </a:ext>
            </a:extLst>
          </p:cNvPr>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18" name="Текст 17">
            <a:extLst>
              <a:ext uri="{FF2B5EF4-FFF2-40B4-BE49-F238E27FC236}">
                <a16:creationId xmlns:a16="http://schemas.microsoft.com/office/drawing/2014/main" xmlns="" id="{AB20B420-8F92-714B-B774-4CCFF071FC96}"/>
              </a:ext>
            </a:extLst>
          </p:cNvPr>
          <p:cNvSpPr>
            <a:spLocks noGrp="1"/>
          </p:cNvSpPr>
          <p:nvPr>
            <p:ph type="body" sz="quarter" idx="14"/>
          </p:nvPr>
        </p:nvSpPr>
        <p:spPr/>
        <p:txBody>
          <a:bodyPr/>
          <a:lstStyle/>
          <a:p>
            <a:r>
              <a:rPr lang="en-US" dirty="0"/>
              <a:t>International Laboratory of Social Neurobiology</a:t>
            </a:r>
          </a:p>
          <a:p>
            <a:endParaRPr lang="ru-RU" dirty="0"/>
          </a:p>
          <a:p>
            <a:endParaRPr lang="ru-RU" dirty="0"/>
          </a:p>
        </p:txBody>
      </p:sp>
      <p:sp>
        <p:nvSpPr>
          <p:cNvPr id="19" name="Текст 18">
            <a:extLst>
              <a:ext uri="{FF2B5EF4-FFF2-40B4-BE49-F238E27FC236}">
                <a16:creationId xmlns:a16="http://schemas.microsoft.com/office/drawing/2014/main" xmlns="" id="{E28F3689-1426-FC44-97DB-4AC538FC64CC}"/>
              </a:ext>
            </a:extLst>
          </p:cNvPr>
          <p:cNvSpPr>
            <a:spLocks noGrp="1"/>
          </p:cNvSpPr>
          <p:nvPr>
            <p:ph type="body" sz="quarter" idx="15"/>
          </p:nvPr>
        </p:nvSpPr>
        <p:spPr/>
        <p:txBody>
          <a:bodyPr/>
          <a:lstStyle/>
          <a:p>
            <a:r>
              <a:rPr lang="en-US" dirty="0"/>
              <a:t>Vegetative measures of the valence of emotional states</a:t>
            </a:r>
            <a:endParaRPr lang="ru-RU" dirty="0"/>
          </a:p>
        </p:txBody>
      </p:sp>
      <p:sp>
        <p:nvSpPr>
          <p:cNvPr id="10" name="Заголовок 13">
            <a:extLst>
              <a:ext uri="{FF2B5EF4-FFF2-40B4-BE49-F238E27FC236}">
                <a16:creationId xmlns:a16="http://schemas.microsoft.com/office/drawing/2014/main" xmlns="" id="{C1657578-5B49-FB42-9E68-EF4E3D607FF9}"/>
              </a:ext>
            </a:extLst>
          </p:cNvPr>
          <p:cNvSpPr txBox="1">
            <a:spLocks/>
          </p:cNvSpPr>
          <p:nvPr/>
        </p:nvSpPr>
        <p:spPr>
          <a:xfrm>
            <a:off x="585897" y="2221370"/>
            <a:ext cx="3544313" cy="777025"/>
          </a:xfrm>
          <a:prstGeom prst="rect">
            <a:avLst/>
          </a:prstGeom>
        </p:spPr>
        <p:txBody>
          <a:bodyPr lIns="0" tIns="0" rIns="0" bIns="0" anchor="t">
            <a:no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endParaRPr lang="ru-RU" sz="1400" dirty="0"/>
          </a:p>
        </p:txBody>
      </p:sp>
      <p:sp>
        <p:nvSpPr>
          <p:cNvPr id="8" name="Текст 15">
            <a:extLst>
              <a:ext uri="{FF2B5EF4-FFF2-40B4-BE49-F238E27FC236}">
                <a16:creationId xmlns:a16="http://schemas.microsoft.com/office/drawing/2014/main" xmlns="" id="{50D06A58-9783-744B-8ED5-A490C825F5D6}"/>
              </a:ext>
            </a:extLst>
          </p:cNvPr>
          <p:cNvSpPr>
            <a:spLocks noGrp="1"/>
          </p:cNvSpPr>
          <p:nvPr>
            <p:ph type="body" sz="quarter" idx="12"/>
          </p:nvPr>
        </p:nvSpPr>
        <p:spPr>
          <a:xfrm>
            <a:off x="4180450" y="2415591"/>
            <a:ext cx="6275451" cy="3496667"/>
          </a:xfrm>
        </p:spPr>
        <p:txBody>
          <a:bodyPr>
            <a:normAutofit/>
          </a:bodyPr>
          <a:lstStyle/>
          <a:p>
            <a:pPr lvl="0"/>
            <a:r>
              <a:rPr lang="en-US" sz="2400" dirty="0" smtClean="0"/>
              <a:t>Conclusion</a:t>
            </a:r>
          </a:p>
          <a:p>
            <a:pPr marL="285750" lvl="0" indent="-285750">
              <a:buFont typeface="Wingdings" panose="05000000000000000000" pitchFamily="2" charset="2"/>
              <a:buChar char="Ø"/>
            </a:pPr>
            <a:r>
              <a:rPr lang="en-US" sz="1600" dirty="0" smtClean="0">
                <a:solidFill>
                  <a:schemeClr val="accent5">
                    <a:lumMod val="75000"/>
                  </a:schemeClr>
                </a:solidFill>
              </a:rPr>
              <a:t>Only 4 significantly predicting </a:t>
            </a:r>
            <a:r>
              <a:rPr lang="en-US" sz="1600" dirty="0">
                <a:solidFill>
                  <a:schemeClr val="accent5">
                    <a:lumMod val="75000"/>
                  </a:schemeClr>
                </a:solidFill>
              </a:rPr>
              <a:t>measures (Diastolic blood </a:t>
            </a:r>
            <a:r>
              <a:rPr lang="en-US" sz="1600" dirty="0" smtClean="0">
                <a:solidFill>
                  <a:schemeClr val="accent5">
                    <a:lumMod val="75000"/>
                  </a:schemeClr>
                </a:solidFill>
              </a:rPr>
              <a:t>pressure, Blood volume, </a:t>
            </a:r>
            <a:r>
              <a:rPr lang="en-US" sz="1600" dirty="0" err="1" smtClean="0">
                <a:solidFill>
                  <a:schemeClr val="accent5">
                    <a:lumMod val="75000"/>
                  </a:schemeClr>
                </a:solidFill>
              </a:rPr>
              <a:t>Nonoscillary</a:t>
            </a:r>
            <a:r>
              <a:rPr lang="en-US" sz="1600" dirty="0" smtClean="0">
                <a:solidFill>
                  <a:schemeClr val="accent5">
                    <a:lumMod val="75000"/>
                  </a:schemeClr>
                </a:solidFill>
              </a:rPr>
              <a:t> </a:t>
            </a:r>
            <a:r>
              <a:rPr lang="en-US" sz="1600" dirty="0">
                <a:solidFill>
                  <a:schemeClr val="accent5">
                    <a:lumMod val="75000"/>
                  </a:schemeClr>
                </a:solidFill>
              </a:rPr>
              <a:t>duration of the skin blood flow </a:t>
            </a:r>
            <a:r>
              <a:rPr lang="en-US" sz="1600" dirty="0" smtClean="0">
                <a:solidFill>
                  <a:schemeClr val="accent5">
                    <a:lumMod val="75000"/>
                  </a:schemeClr>
                </a:solidFill>
              </a:rPr>
              <a:t>response, </a:t>
            </a:r>
            <a:r>
              <a:rPr lang="en-US" sz="1600" dirty="0" err="1" smtClean="0">
                <a:solidFill>
                  <a:schemeClr val="accent5">
                    <a:lumMod val="75000"/>
                  </a:schemeClr>
                </a:solidFill>
              </a:rPr>
              <a:t>Electrodermal</a:t>
            </a:r>
            <a:r>
              <a:rPr lang="en-US" sz="1600" dirty="0" smtClean="0">
                <a:solidFill>
                  <a:schemeClr val="accent5">
                    <a:lumMod val="75000"/>
                  </a:schemeClr>
                </a:solidFill>
              </a:rPr>
              <a:t> </a:t>
            </a:r>
            <a:r>
              <a:rPr lang="en-US" sz="1600" dirty="0">
                <a:solidFill>
                  <a:schemeClr val="accent5">
                    <a:lumMod val="75000"/>
                  </a:schemeClr>
                </a:solidFill>
              </a:rPr>
              <a:t>response </a:t>
            </a:r>
            <a:r>
              <a:rPr lang="en-US" sz="1600" dirty="0" smtClean="0">
                <a:solidFill>
                  <a:schemeClr val="accent5">
                    <a:lumMod val="75000"/>
                  </a:schemeClr>
                </a:solidFill>
              </a:rPr>
              <a:t>duration)</a:t>
            </a:r>
            <a:br>
              <a:rPr lang="en-US" sz="1600" dirty="0" smtClean="0">
                <a:solidFill>
                  <a:schemeClr val="accent5">
                    <a:lumMod val="75000"/>
                  </a:schemeClr>
                </a:solidFill>
              </a:rPr>
            </a:br>
            <a:endParaRPr lang="en-US" sz="1600" dirty="0" smtClean="0">
              <a:solidFill>
                <a:schemeClr val="accent5">
                  <a:lumMod val="75000"/>
                </a:schemeClr>
              </a:solidFill>
            </a:endParaRPr>
          </a:p>
          <a:p>
            <a:pPr marL="285750" lvl="0" indent="-285750">
              <a:buFont typeface="Wingdings" panose="05000000000000000000" pitchFamily="2" charset="2"/>
              <a:buChar char="Ø"/>
            </a:pPr>
            <a:r>
              <a:rPr lang="en-US" sz="1600" dirty="0" smtClean="0">
                <a:solidFill>
                  <a:schemeClr val="accent5">
                    <a:lumMod val="75000"/>
                  </a:schemeClr>
                </a:solidFill>
              </a:rPr>
              <a:t>ANS can predict only arousal level, not valence</a:t>
            </a:r>
          </a:p>
          <a:p>
            <a:pPr marL="285750" lvl="0" indent="-285750">
              <a:buFont typeface="Wingdings" panose="05000000000000000000" pitchFamily="2" charset="2"/>
              <a:buChar char="Ø"/>
            </a:pPr>
            <a:r>
              <a:rPr lang="en-US" sz="1600" dirty="0">
                <a:solidFill>
                  <a:schemeClr val="accent5">
                    <a:lumMod val="75000"/>
                  </a:schemeClr>
                </a:solidFill>
              </a:rPr>
              <a:t>positive emotions are characterized by strong approach tendencies, such as joy and excitement, were accompanied by a higher sympathetic reactivity </a:t>
            </a:r>
            <a:r>
              <a:rPr lang="en-US" sz="1600" dirty="0" smtClean="0">
                <a:solidFill>
                  <a:schemeClr val="accent5">
                    <a:lumMod val="75000"/>
                  </a:schemeClr>
                </a:solidFill>
              </a:rPr>
              <a:t>than </a:t>
            </a:r>
            <a:r>
              <a:rPr lang="en-US" sz="1600" dirty="0">
                <a:solidFill>
                  <a:schemeClr val="accent5">
                    <a:lumMod val="75000"/>
                  </a:schemeClr>
                </a:solidFill>
              </a:rPr>
              <a:t>low-approach positive emotions like amusement</a:t>
            </a:r>
            <a:endParaRPr lang="en-US" sz="1600" dirty="0" smtClean="0">
              <a:solidFill>
                <a:schemeClr val="accent5">
                  <a:lumMod val="75000"/>
                </a:schemeClr>
              </a:solidFill>
            </a:endParaRPr>
          </a:p>
          <a:p>
            <a:pPr lvl="0"/>
            <a:endParaRPr lang="en-US" sz="1400" dirty="0">
              <a:solidFill>
                <a:schemeClr val="accent3">
                  <a:lumMod val="75000"/>
                </a:schemeClr>
              </a:solidFill>
            </a:endParaRPr>
          </a:p>
        </p:txBody>
      </p:sp>
      <p:sp>
        <p:nvSpPr>
          <p:cNvPr id="11" name="Заголовок 2"/>
          <p:cNvSpPr txBox="1">
            <a:spLocks/>
          </p:cNvSpPr>
          <p:nvPr/>
        </p:nvSpPr>
        <p:spPr>
          <a:xfrm>
            <a:off x="585898" y="1866446"/>
            <a:ext cx="5245560" cy="777025"/>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b="1" dirty="0" smtClean="0">
                <a:solidFill>
                  <a:schemeClr val="accent5">
                    <a:lumMod val="75000"/>
                  </a:schemeClr>
                </a:solidFill>
              </a:rPr>
              <a:t>No consistent measures</a:t>
            </a:r>
            <a:endParaRPr lang="ru-RU" b="1" dirty="0">
              <a:solidFill>
                <a:schemeClr val="accent5">
                  <a:lumMod val="75000"/>
                </a:schemeClr>
              </a:solidFill>
            </a:endParaRPr>
          </a:p>
        </p:txBody>
      </p:sp>
    </p:spTree>
    <p:extLst>
      <p:ext uri="{BB962C8B-B14F-4D97-AF65-F5344CB8AC3E}">
        <p14:creationId xmlns:p14="http://schemas.microsoft.com/office/powerpoint/2010/main" val="4229444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xmlns="" id="{C1657578-5B49-FB42-9E68-EF4E3D607FF9}"/>
              </a:ext>
            </a:extLst>
          </p:cNvPr>
          <p:cNvSpPr>
            <a:spLocks noGrp="1"/>
          </p:cNvSpPr>
          <p:nvPr>
            <p:ph type="title"/>
          </p:nvPr>
        </p:nvSpPr>
        <p:spPr>
          <a:xfrm>
            <a:off x="585899" y="1317166"/>
            <a:ext cx="4322530" cy="777025"/>
          </a:xfrm>
        </p:spPr>
        <p:txBody>
          <a:bodyPr>
            <a:normAutofit/>
          </a:bodyPr>
          <a:lstStyle/>
          <a:p>
            <a:r>
              <a:rPr lang="en-US" sz="3200" b="1" dirty="0"/>
              <a:t>Research question</a:t>
            </a:r>
          </a:p>
        </p:txBody>
      </p:sp>
      <p:sp>
        <p:nvSpPr>
          <p:cNvPr id="16" name="Текст 15">
            <a:extLst>
              <a:ext uri="{FF2B5EF4-FFF2-40B4-BE49-F238E27FC236}">
                <a16:creationId xmlns:a16="http://schemas.microsoft.com/office/drawing/2014/main" xmlns="" id="{50D06A58-9783-744B-8ED5-A490C825F5D6}"/>
              </a:ext>
            </a:extLst>
          </p:cNvPr>
          <p:cNvSpPr>
            <a:spLocks noGrp="1"/>
          </p:cNvSpPr>
          <p:nvPr>
            <p:ph type="body" sz="quarter" idx="12"/>
          </p:nvPr>
        </p:nvSpPr>
        <p:spPr>
          <a:xfrm>
            <a:off x="585897" y="2371411"/>
            <a:ext cx="10467290" cy="3848519"/>
          </a:xfrm>
        </p:spPr>
        <p:txBody>
          <a:bodyPr>
            <a:normAutofit/>
          </a:bodyPr>
          <a:lstStyle/>
          <a:p>
            <a:r>
              <a:rPr lang="en-US" sz="2000" b="1" dirty="0" smtClean="0">
                <a:solidFill>
                  <a:schemeClr val="accent5">
                    <a:lumMod val="75000"/>
                  </a:schemeClr>
                </a:solidFill>
              </a:rPr>
              <a:t>Problem</a:t>
            </a:r>
            <a:endParaRPr lang="en-US" sz="2400" b="1" dirty="0" smtClean="0">
              <a:solidFill>
                <a:schemeClr val="accent5">
                  <a:lumMod val="75000"/>
                </a:schemeClr>
              </a:solidFill>
            </a:endParaRPr>
          </a:p>
          <a:p>
            <a:r>
              <a:rPr lang="en-US" sz="1800" dirty="0" smtClean="0">
                <a:solidFill>
                  <a:schemeClr val="accent5">
                    <a:lumMod val="75000"/>
                  </a:schemeClr>
                </a:solidFill>
              </a:rPr>
              <a:t>Lack of </a:t>
            </a:r>
            <a:r>
              <a:rPr lang="en-US" sz="1800" dirty="0" smtClean="0">
                <a:solidFill>
                  <a:schemeClr val="accent5">
                    <a:lumMod val="75000"/>
                  </a:schemeClr>
                </a:solidFill>
              </a:rPr>
              <a:t>knowledge </a:t>
            </a:r>
            <a:r>
              <a:rPr lang="en-US" sz="1800" dirty="0" smtClean="0">
                <a:solidFill>
                  <a:schemeClr val="accent5">
                    <a:lumMod val="75000"/>
                  </a:schemeClr>
                </a:solidFill>
              </a:rPr>
              <a:t>about the link between the </a:t>
            </a:r>
            <a:r>
              <a:rPr lang="en-US" sz="1800" dirty="0" smtClean="0">
                <a:solidFill>
                  <a:schemeClr val="accent5">
                    <a:lumMod val="75000"/>
                  </a:schemeClr>
                </a:solidFill>
              </a:rPr>
              <a:t>emotional valence and the ANS </a:t>
            </a:r>
            <a:r>
              <a:rPr lang="en-US" sz="1800" dirty="0" smtClean="0">
                <a:solidFill>
                  <a:schemeClr val="accent5">
                    <a:lumMod val="75000"/>
                  </a:schemeClr>
                </a:solidFill>
              </a:rPr>
              <a:t>activity.</a:t>
            </a:r>
          </a:p>
          <a:p>
            <a:endParaRPr lang="en-US" sz="2400" dirty="0"/>
          </a:p>
          <a:p>
            <a:pPr algn="ctr"/>
            <a:endParaRPr lang="en-US" sz="2400" dirty="0" smtClean="0"/>
          </a:p>
          <a:p>
            <a:pPr algn="ctr"/>
            <a:r>
              <a:rPr lang="en-US" sz="2400" dirty="0" smtClean="0"/>
              <a:t>Could the subjective state/sensations during specific emotions correspond to the specific pattern of ANS activation?</a:t>
            </a:r>
            <a:endParaRPr lang="en-US" sz="2400" dirty="0"/>
          </a:p>
          <a:p>
            <a:endParaRPr lang="en-US" sz="2400" dirty="0" smtClean="0"/>
          </a:p>
        </p:txBody>
      </p:sp>
      <p:sp>
        <p:nvSpPr>
          <p:cNvPr id="17" name="Текст 16">
            <a:extLst>
              <a:ext uri="{FF2B5EF4-FFF2-40B4-BE49-F238E27FC236}">
                <a16:creationId xmlns:a16="http://schemas.microsoft.com/office/drawing/2014/main" xmlns="" id="{12BD20DF-BD74-4B4E-BFCB-0201711B214C}"/>
              </a:ext>
            </a:extLst>
          </p:cNvPr>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18" name="Текст 17">
            <a:extLst>
              <a:ext uri="{FF2B5EF4-FFF2-40B4-BE49-F238E27FC236}">
                <a16:creationId xmlns:a16="http://schemas.microsoft.com/office/drawing/2014/main" xmlns="" id="{AB20B420-8F92-714B-B774-4CCFF071FC96}"/>
              </a:ext>
            </a:extLst>
          </p:cNvPr>
          <p:cNvSpPr>
            <a:spLocks noGrp="1"/>
          </p:cNvSpPr>
          <p:nvPr>
            <p:ph type="body" sz="quarter" idx="14"/>
          </p:nvPr>
        </p:nvSpPr>
        <p:spPr/>
        <p:txBody>
          <a:bodyPr/>
          <a:lstStyle/>
          <a:p>
            <a:r>
              <a:rPr lang="en-US" dirty="0"/>
              <a:t>International Laboratory of Social Neurobiology</a:t>
            </a:r>
          </a:p>
          <a:p>
            <a:endParaRPr lang="ru-RU" dirty="0"/>
          </a:p>
          <a:p>
            <a:endParaRPr lang="ru-RU" dirty="0"/>
          </a:p>
        </p:txBody>
      </p:sp>
      <p:sp>
        <p:nvSpPr>
          <p:cNvPr id="19" name="Текст 18">
            <a:extLst>
              <a:ext uri="{FF2B5EF4-FFF2-40B4-BE49-F238E27FC236}">
                <a16:creationId xmlns:a16="http://schemas.microsoft.com/office/drawing/2014/main" xmlns="" id="{E28F3689-1426-FC44-97DB-4AC538FC64CC}"/>
              </a:ext>
            </a:extLst>
          </p:cNvPr>
          <p:cNvSpPr>
            <a:spLocks noGrp="1"/>
          </p:cNvSpPr>
          <p:nvPr>
            <p:ph type="body" sz="quarter" idx="15"/>
          </p:nvPr>
        </p:nvSpPr>
        <p:spPr/>
        <p:txBody>
          <a:bodyPr/>
          <a:lstStyle/>
          <a:p>
            <a:r>
              <a:rPr lang="en-US" dirty="0"/>
              <a:t>Vegetative measures of the valence of emotional states</a:t>
            </a:r>
            <a:endParaRPr lang="ru-RU" dirty="0"/>
          </a:p>
        </p:txBody>
      </p:sp>
    </p:spTree>
    <p:extLst>
      <p:ext uri="{BB962C8B-B14F-4D97-AF65-F5344CB8AC3E}">
        <p14:creationId xmlns:p14="http://schemas.microsoft.com/office/powerpoint/2010/main" val="988683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b="1" dirty="0" smtClean="0"/>
              <a:t>Research Goal</a:t>
            </a:r>
            <a:endParaRPr lang="ru-RU" b="1" dirty="0"/>
          </a:p>
        </p:txBody>
      </p:sp>
      <p:sp>
        <p:nvSpPr>
          <p:cNvPr id="4" name="Текст 3"/>
          <p:cNvSpPr>
            <a:spLocks noGrp="1"/>
          </p:cNvSpPr>
          <p:nvPr>
            <p:ph type="body" sz="quarter" idx="12"/>
          </p:nvPr>
        </p:nvSpPr>
        <p:spPr>
          <a:xfrm>
            <a:off x="585898" y="2178703"/>
            <a:ext cx="9944776" cy="1087018"/>
          </a:xfrm>
        </p:spPr>
        <p:txBody>
          <a:bodyPr/>
          <a:lstStyle/>
          <a:p>
            <a:pPr marL="342900" indent="-342900">
              <a:buFont typeface="Arial" panose="020B0604020202020204" pitchFamily="34" charset="0"/>
              <a:buChar char="•"/>
            </a:pPr>
            <a:r>
              <a:rPr lang="en-US" sz="2000" dirty="0" smtClean="0"/>
              <a:t>To identify </a:t>
            </a:r>
            <a:r>
              <a:rPr lang="en-US" sz="2000" dirty="0" smtClean="0"/>
              <a:t>the </a:t>
            </a:r>
            <a:r>
              <a:rPr lang="en-US" sz="2000" dirty="0" err="1" smtClean="0"/>
              <a:t>somatovegetative</a:t>
            </a:r>
            <a:r>
              <a:rPr lang="en-US" sz="2000" dirty="0" smtClean="0"/>
              <a:t> markers </a:t>
            </a:r>
            <a:r>
              <a:rPr lang="en-US" sz="2000" dirty="0" smtClean="0"/>
              <a:t>of emotional states based on the self-reports about the bodily sensations.</a:t>
            </a:r>
          </a:p>
          <a:p>
            <a:endParaRPr lang="en-US" sz="2000" dirty="0" smtClean="0"/>
          </a:p>
        </p:txBody>
      </p:sp>
      <p:sp>
        <p:nvSpPr>
          <p:cNvPr id="5" name="Текст 4"/>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6" name="Текст 5"/>
          <p:cNvSpPr>
            <a:spLocks noGrp="1"/>
          </p:cNvSpPr>
          <p:nvPr>
            <p:ph type="body" sz="quarter" idx="14"/>
          </p:nvPr>
        </p:nvSpPr>
        <p:spPr/>
        <p:txBody>
          <a:bodyPr/>
          <a:lstStyle/>
          <a:p>
            <a:r>
              <a:rPr lang="en-US" dirty="0"/>
              <a:t>International Laboratory of Social </a:t>
            </a:r>
            <a:r>
              <a:rPr lang="en-US" dirty="0" smtClean="0"/>
              <a:t>Neurobiology</a:t>
            </a:r>
            <a:endParaRPr lang="en-US" dirty="0"/>
          </a:p>
        </p:txBody>
      </p:sp>
      <p:sp>
        <p:nvSpPr>
          <p:cNvPr id="7" name="Текст 6"/>
          <p:cNvSpPr>
            <a:spLocks noGrp="1"/>
          </p:cNvSpPr>
          <p:nvPr>
            <p:ph type="body" sz="quarter" idx="15"/>
          </p:nvPr>
        </p:nvSpPr>
        <p:spPr/>
        <p:txBody>
          <a:bodyPr/>
          <a:lstStyle/>
          <a:p>
            <a:r>
              <a:rPr lang="en-US" dirty="0"/>
              <a:t>Vegetative measures of the valence of emotional states</a:t>
            </a:r>
            <a:endParaRPr lang="ru-RU" dirty="0"/>
          </a:p>
        </p:txBody>
      </p:sp>
      <p:sp>
        <p:nvSpPr>
          <p:cNvPr id="9" name="Заголовок 2"/>
          <p:cNvSpPr txBox="1">
            <a:spLocks/>
          </p:cNvSpPr>
          <p:nvPr/>
        </p:nvSpPr>
        <p:spPr>
          <a:xfrm>
            <a:off x="585898" y="3902077"/>
            <a:ext cx="5245560" cy="777025"/>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en-US" b="1" dirty="0" smtClean="0"/>
              <a:t>Research </a:t>
            </a:r>
            <a:r>
              <a:rPr lang="en-US" b="1" dirty="0" smtClean="0"/>
              <a:t>Hypothesis</a:t>
            </a:r>
            <a:endParaRPr lang="ru-RU" b="1" dirty="0"/>
          </a:p>
        </p:txBody>
      </p:sp>
      <p:sp>
        <p:nvSpPr>
          <p:cNvPr id="10" name="Текст 3"/>
          <p:cNvSpPr txBox="1">
            <a:spLocks/>
          </p:cNvSpPr>
          <p:nvPr/>
        </p:nvSpPr>
        <p:spPr>
          <a:xfrm>
            <a:off x="545540" y="4538430"/>
            <a:ext cx="9754020" cy="988157"/>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smtClean="0"/>
              <a:t>There are some specific manifestations of emotional valence in the </a:t>
            </a:r>
            <a:r>
              <a:rPr lang="en-US" sz="2000" dirty="0" smtClean="0"/>
              <a:t>self-reported patterns </a:t>
            </a:r>
            <a:r>
              <a:rPr lang="en-US" sz="2000" dirty="0" smtClean="0"/>
              <a:t>of </a:t>
            </a:r>
            <a:r>
              <a:rPr lang="en-US" sz="2000" dirty="0" err="1" smtClean="0"/>
              <a:t>somatovegetative</a:t>
            </a:r>
            <a:r>
              <a:rPr lang="en-US" sz="2000" dirty="0" smtClean="0"/>
              <a:t> </a:t>
            </a:r>
            <a:r>
              <a:rPr lang="en-US" sz="2000" dirty="0" smtClean="0"/>
              <a:t>activation (bodily sensations).</a:t>
            </a:r>
            <a:endParaRPr lang="ru-RU" sz="2000" dirty="0"/>
          </a:p>
        </p:txBody>
      </p:sp>
    </p:spTree>
    <p:extLst>
      <p:ext uri="{BB962C8B-B14F-4D97-AF65-F5344CB8AC3E}">
        <p14:creationId xmlns:p14="http://schemas.microsoft.com/office/powerpoint/2010/main" val="2793231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b="1" dirty="0" smtClean="0"/>
              <a:t>Methods</a:t>
            </a:r>
            <a:br>
              <a:rPr lang="en-US" b="1" dirty="0" smtClean="0"/>
            </a:br>
            <a:r>
              <a:rPr lang="en-US" dirty="0" smtClean="0"/>
              <a:t>exploratory </a:t>
            </a:r>
            <a:r>
              <a:rPr lang="en-US" dirty="0"/>
              <a:t>qualitative </a:t>
            </a:r>
            <a:r>
              <a:rPr lang="en-US" dirty="0" smtClean="0"/>
              <a:t>research</a:t>
            </a:r>
            <a:r>
              <a:rPr lang="en-US" dirty="0">
                <a:solidFill>
                  <a:schemeClr val="accent5">
                    <a:lumMod val="75000"/>
                  </a:schemeClr>
                </a:solidFill>
              </a:rPr>
              <a:t/>
            </a:r>
            <a:br>
              <a:rPr lang="en-US" dirty="0">
                <a:solidFill>
                  <a:schemeClr val="accent5">
                    <a:lumMod val="75000"/>
                  </a:schemeClr>
                </a:solidFill>
              </a:rPr>
            </a:br>
            <a:endParaRPr lang="ru-RU" b="1" dirty="0"/>
          </a:p>
        </p:txBody>
      </p:sp>
      <p:sp>
        <p:nvSpPr>
          <p:cNvPr id="5" name="Текст 4"/>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6" name="Текст 5"/>
          <p:cNvSpPr>
            <a:spLocks noGrp="1"/>
          </p:cNvSpPr>
          <p:nvPr>
            <p:ph type="body" sz="quarter" idx="14"/>
          </p:nvPr>
        </p:nvSpPr>
        <p:spPr/>
        <p:txBody>
          <a:bodyPr/>
          <a:lstStyle/>
          <a:p>
            <a:r>
              <a:rPr lang="en-US" dirty="0"/>
              <a:t>International Laboratory of Social </a:t>
            </a:r>
            <a:r>
              <a:rPr lang="en-US" dirty="0" smtClean="0"/>
              <a:t>Neurobiology</a:t>
            </a:r>
            <a:endParaRPr lang="en-US" dirty="0"/>
          </a:p>
        </p:txBody>
      </p:sp>
      <p:sp>
        <p:nvSpPr>
          <p:cNvPr id="7" name="Текст 6"/>
          <p:cNvSpPr>
            <a:spLocks noGrp="1"/>
          </p:cNvSpPr>
          <p:nvPr>
            <p:ph type="body" sz="quarter" idx="15"/>
          </p:nvPr>
        </p:nvSpPr>
        <p:spPr/>
        <p:txBody>
          <a:bodyPr/>
          <a:lstStyle/>
          <a:p>
            <a:r>
              <a:rPr lang="en-US" dirty="0"/>
              <a:t>Vegetative measures of the valence of emotional states</a:t>
            </a: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4249074068"/>
              </p:ext>
            </p:extLst>
          </p:nvPr>
        </p:nvGraphicFramePr>
        <p:xfrm>
          <a:off x="1587640" y="2628843"/>
          <a:ext cx="9113854" cy="2033583"/>
        </p:xfrm>
        <a:graphic>
          <a:graphicData uri="http://schemas.openxmlformats.org/drawingml/2006/table">
            <a:tbl>
              <a:tblPr firstRow="1" bandRow="1">
                <a:tableStyleId>{073A0DAA-6AF3-43AB-8588-CEC1D06C72B9}</a:tableStyleId>
              </a:tblPr>
              <a:tblGrid>
                <a:gridCol w="4556927"/>
                <a:gridCol w="4556927"/>
              </a:tblGrid>
              <a:tr h="677861">
                <a:tc>
                  <a:txBody>
                    <a:bodyPr/>
                    <a:lstStyle/>
                    <a:p>
                      <a:r>
                        <a:rPr lang="en-US" dirty="0" smtClean="0">
                          <a:latin typeface="HSE Sans"/>
                        </a:rPr>
                        <a:t>Object</a:t>
                      </a:r>
                      <a:endParaRPr lang="ru-RU" dirty="0"/>
                    </a:p>
                  </a:txBody>
                  <a:tcPr anchor="ctr"/>
                </a:tc>
                <a:tc>
                  <a:txBody>
                    <a:bodyPr/>
                    <a:lstStyle/>
                    <a:p>
                      <a:r>
                        <a:rPr lang="en-US" dirty="0" smtClean="0">
                          <a:latin typeface="HSE Sans"/>
                        </a:rPr>
                        <a:t>Method</a:t>
                      </a:r>
                      <a:endParaRPr lang="ru-RU" dirty="0"/>
                    </a:p>
                  </a:txBody>
                  <a:tcPr anchor="ctr"/>
                </a:tc>
              </a:tr>
              <a:tr h="677861">
                <a:tc>
                  <a:txBody>
                    <a:bodyPr/>
                    <a:lstStyle/>
                    <a:p>
                      <a:r>
                        <a:rPr lang="en-US" dirty="0" smtClean="0">
                          <a:latin typeface="HSE Sans"/>
                        </a:rPr>
                        <a:t>Data collection</a:t>
                      </a:r>
                      <a:endParaRPr lang="ru-RU" dirty="0"/>
                    </a:p>
                  </a:txBody>
                  <a:tcPr anchor="ctr"/>
                </a:tc>
                <a:tc>
                  <a:txBody>
                    <a:bodyPr/>
                    <a:lstStyle/>
                    <a:p>
                      <a:r>
                        <a:rPr lang="en-US" dirty="0" smtClean="0">
                          <a:latin typeface="HSE Sans"/>
                        </a:rPr>
                        <a:t>Structured interview</a:t>
                      </a:r>
                      <a:endParaRPr lang="ru-RU" dirty="0"/>
                    </a:p>
                  </a:txBody>
                  <a:tcPr anchor="ctr"/>
                </a:tc>
              </a:tr>
              <a:tr h="677861">
                <a:tc>
                  <a:txBody>
                    <a:bodyPr/>
                    <a:lstStyle/>
                    <a:p>
                      <a:r>
                        <a:rPr lang="en-US" dirty="0" smtClean="0">
                          <a:latin typeface="HSE Sans"/>
                        </a:rPr>
                        <a:t>Data analysis</a:t>
                      </a:r>
                      <a:r>
                        <a:rPr lang="en-US" baseline="0" dirty="0" smtClean="0">
                          <a:latin typeface="HSE Sans"/>
                        </a:rPr>
                        <a:t> </a:t>
                      </a:r>
                      <a:endParaRPr lang="ru-RU" dirty="0"/>
                    </a:p>
                  </a:txBody>
                  <a:tcPr anchor="ctr"/>
                </a:tc>
                <a:tc>
                  <a:txBody>
                    <a:bodyPr/>
                    <a:lstStyle/>
                    <a:p>
                      <a:r>
                        <a:rPr lang="en-US" dirty="0" smtClean="0">
                          <a:latin typeface="HSE Sans"/>
                        </a:rPr>
                        <a:t>Content analysis,</a:t>
                      </a:r>
                      <a:r>
                        <a:rPr lang="en-US" baseline="0" dirty="0" smtClean="0">
                          <a:latin typeface="HSE Sans"/>
                        </a:rPr>
                        <a:t> frequency analysis </a:t>
                      </a:r>
                      <a:endParaRPr lang="ru-RU" dirty="0"/>
                    </a:p>
                  </a:txBody>
                  <a:tcPr anchor="ctr"/>
                </a:tc>
              </a:tr>
            </a:tbl>
          </a:graphicData>
        </a:graphic>
      </p:graphicFrame>
    </p:spTree>
    <p:extLst>
      <p:ext uri="{BB962C8B-B14F-4D97-AF65-F5344CB8AC3E}">
        <p14:creationId xmlns:p14="http://schemas.microsoft.com/office/powerpoint/2010/main" val="1901494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b="1" dirty="0" smtClean="0"/>
              <a:t>Methods</a:t>
            </a:r>
            <a:endParaRPr lang="ru-RU" b="1" dirty="0"/>
          </a:p>
        </p:txBody>
      </p:sp>
      <p:sp>
        <p:nvSpPr>
          <p:cNvPr id="5" name="Текст 4"/>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6" name="Текст 5"/>
          <p:cNvSpPr>
            <a:spLocks noGrp="1"/>
          </p:cNvSpPr>
          <p:nvPr>
            <p:ph type="body" sz="quarter" idx="14"/>
          </p:nvPr>
        </p:nvSpPr>
        <p:spPr/>
        <p:txBody>
          <a:bodyPr/>
          <a:lstStyle/>
          <a:p>
            <a:r>
              <a:rPr lang="en-US" dirty="0"/>
              <a:t>International Laboratory of Social </a:t>
            </a:r>
            <a:r>
              <a:rPr lang="en-US" dirty="0" smtClean="0"/>
              <a:t>Neurobiology</a:t>
            </a:r>
            <a:endParaRPr lang="en-US" dirty="0"/>
          </a:p>
        </p:txBody>
      </p:sp>
      <p:sp>
        <p:nvSpPr>
          <p:cNvPr id="7" name="Текст 6"/>
          <p:cNvSpPr>
            <a:spLocks noGrp="1"/>
          </p:cNvSpPr>
          <p:nvPr>
            <p:ph type="body" sz="quarter" idx="15"/>
          </p:nvPr>
        </p:nvSpPr>
        <p:spPr/>
        <p:txBody>
          <a:bodyPr/>
          <a:lstStyle/>
          <a:p>
            <a:r>
              <a:rPr lang="en-US" dirty="0"/>
              <a:t>Vegetative measures of the valence of emotional states</a:t>
            </a: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2608111743"/>
              </p:ext>
            </p:extLst>
          </p:nvPr>
        </p:nvGraphicFramePr>
        <p:xfrm>
          <a:off x="585899" y="1960316"/>
          <a:ext cx="10896055" cy="4288591"/>
        </p:xfrm>
        <a:graphic>
          <a:graphicData uri="http://schemas.openxmlformats.org/drawingml/2006/table">
            <a:tbl>
              <a:tblPr firstRow="1" bandRow="1">
                <a:tableStyleId>{BDBED569-4797-4DF1-A0F4-6AAB3CD982D8}</a:tableStyleId>
              </a:tblPr>
              <a:tblGrid>
                <a:gridCol w="2250819"/>
                <a:gridCol w="2244437"/>
                <a:gridCol w="2234045"/>
                <a:gridCol w="2182091"/>
                <a:gridCol w="1984663"/>
              </a:tblGrid>
              <a:tr h="1364775">
                <a:tc>
                  <a:txBody>
                    <a:bodyPr/>
                    <a:lstStyle/>
                    <a:p>
                      <a:pPr algn="ctr"/>
                      <a:r>
                        <a:rPr lang="en-US" sz="1800" b="1" i="0" kern="1200" dirty="0" smtClean="0">
                          <a:solidFill>
                            <a:schemeClr val="tx1"/>
                          </a:solidFill>
                          <a:effectLst/>
                          <a:latin typeface="HSE Sans"/>
                          <a:ea typeface="+mn-ea"/>
                          <a:cs typeface="+mn-cs"/>
                        </a:rPr>
                        <a:t>I</a:t>
                      </a:r>
                      <a:r>
                        <a:rPr lang="en-US" sz="1800" b="1" i="0" kern="1200" baseline="0" dirty="0" smtClean="0">
                          <a:solidFill>
                            <a:schemeClr val="tx1"/>
                          </a:solidFill>
                          <a:effectLst/>
                          <a:latin typeface="HSE Sans"/>
                          <a:ea typeface="+mn-ea"/>
                          <a:cs typeface="+mn-cs"/>
                        </a:rPr>
                        <a:t> </a:t>
                      </a:r>
                      <a:br>
                        <a:rPr lang="en-US" sz="1800" b="1" i="0" kern="1200" baseline="0" dirty="0" smtClean="0">
                          <a:solidFill>
                            <a:schemeClr val="tx1"/>
                          </a:solidFill>
                          <a:effectLst/>
                          <a:latin typeface="HSE Sans"/>
                          <a:ea typeface="+mn-ea"/>
                          <a:cs typeface="+mn-cs"/>
                        </a:rPr>
                      </a:br>
                      <a:r>
                        <a:rPr lang="en-US" sz="1500" b="1" i="0" kern="1200" dirty="0" smtClean="0">
                          <a:solidFill>
                            <a:schemeClr val="tx1"/>
                          </a:solidFill>
                          <a:effectLst/>
                          <a:latin typeface="HSE Sans"/>
                          <a:ea typeface="+mn-ea"/>
                          <a:cs typeface="+mn-cs"/>
                        </a:rPr>
                        <a:t>collecting material for the 1</a:t>
                      </a:r>
                      <a:r>
                        <a:rPr lang="en-US" sz="1500" b="1" i="0" kern="1200" baseline="30000" dirty="0" smtClean="0">
                          <a:solidFill>
                            <a:schemeClr val="tx1"/>
                          </a:solidFill>
                          <a:effectLst/>
                          <a:latin typeface="HSE Sans"/>
                          <a:ea typeface="+mn-ea"/>
                          <a:cs typeface="+mn-cs"/>
                        </a:rPr>
                        <a:t>st</a:t>
                      </a:r>
                      <a:r>
                        <a:rPr lang="en-US" sz="1500" b="1" i="0" kern="1200" dirty="0" smtClean="0">
                          <a:solidFill>
                            <a:schemeClr val="tx1"/>
                          </a:solidFill>
                          <a:effectLst/>
                          <a:latin typeface="HSE Sans"/>
                          <a:ea typeface="+mn-ea"/>
                          <a:cs typeface="+mn-cs"/>
                        </a:rPr>
                        <a:t> draft of the</a:t>
                      </a:r>
                    </a:p>
                    <a:p>
                      <a:r>
                        <a:rPr lang="en-US" sz="1500" b="1" i="0" kern="1200" dirty="0" smtClean="0">
                          <a:solidFill>
                            <a:schemeClr val="tx1"/>
                          </a:solidFill>
                          <a:effectLst/>
                          <a:latin typeface="HSE Sans"/>
                          <a:ea typeface="+mn-ea"/>
                          <a:cs typeface="+mn-cs"/>
                        </a:rPr>
                        <a:t>   interview protocol</a:t>
                      </a:r>
                      <a:endParaRPr lang="ru-RU" sz="1500" b="1" dirty="0"/>
                    </a:p>
                  </a:txBody>
                  <a:tcPr>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i="0" kern="1200" dirty="0" smtClean="0">
                          <a:solidFill>
                            <a:schemeClr val="tx1"/>
                          </a:solidFill>
                          <a:effectLst/>
                          <a:latin typeface="HSE Sans"/>
                          <a:ea typeface="+mn-ea"/>
                          <a:cs typeface="+mn-cs"/>
                        </a:rPr>
                        <a:t>II</a:t>
                      </a:r>
                      <a:r>
                        <a:rPr lang="en-US" sz="1600" b="1" i="0" kern="1200" baseline="0" dirty="0" smtClean="0">
                          <a:solidFill>
                            <a:schemeClr val="tx1"/>
                          </a:solidFill>
                          <a:effectLst/>
                          <a:latin typeface="HSE Sans"/>
                          <a:ea typeface="+mn-ea"/>
                          <a:cs typeface="+mn-cs"/>
                        </a:rPr>
                        <a:t> </a:t>
                      </a:r>
                    </a:p>
                    <a:p>
                      <a:pPr algn="ctr"/>
                      <a:r>
                        <a:rPr lang="en-US" sz="1500" b="1" i="0" kern="1200" dirty="0" smtClean="0">
                          <a:solidFill>
                            <a:schemeClr val="tx1"/>
                          </a:solidFill>
                          <a:effectLst/>
                          <a:latin typeface="HSE Sans"/>
                          <a:ea typeface="+mn-ea"/>
                          <a:cs typeface="+mn-cs"/>
                        </a:rPr>
                        <a:t>analyzing data,</a:t>
                      </a:r>
                      <a:r>
                        <a:rPr lang="en-US" sz="1500" b="1" i="0" kern="1200" baseline="0" dirty="0" smtClean="0">
                          <a:solidFill>
                            <a:schemeClr val="tx1"/>
                          </a:solidFill>
                          <a:effectLst/>
                          <a:latin typeface="HSE Sans"/>
                          <a:ea typeface="+mn-ea"/>
                          <a:cs typeface="+mn-cs"/>
                        </a:rPr>
                        <a:t> </a:t>
                      </a:r>
                      <a:r>
                        <a:rPr lang="en-US" sz="1500" b="1" i="0" kern="1200" dirty="0" smtClean="0">
                          <a:solidFill>
                            <a:schemeClr val="tx1"/>
                          </a:solidFill>
                          <a:effectLst/>
                          <a:latin typeface="HSE Sans"/>
                          <a:ea typeface="+mn-ea"/>
                          <a:cs typeface="+mn-cs"/>
                        </a:rPr>
                        <a:t>choosing the emotions&amp;</a:t>
                      </a:r>
                    </a:p>
                    <a:p>
                      <a:pPr algn="ctr"/>
                      <a:r>
                        <a:rPr lang="en-US" sz="1500" b="1" i="0" kern="1200" dirty="0" smtClean="0">
                          <a:solidFill>
                            <a:schemeClr val="tx1"/>
                          </a:solidFill>
                          <a:effectLst/>
                          <a:latin typeface="HSE Sans"/>
                          <a:ea typeface="+mn-ea"/>
                          <a:cs typeface="+mn-cs"/>
                        </a:rPr>
                        <a:t>sensations for the </a:t>
                      </a:r>
                      <a:r>
                        <a:rPr lang="en-US" sz="1500" b="1" i="0" kern="1200" dirty="0" smtClean="0">
                          <a:solidFill>
                            <a:schemeClr val="tx1"/>
                          </a:solidFill>
                          <a:effectLst/>
                          <a:latin typeface="HSE Sans"/>
                          <a:ea typeface="+mn-ea"/>
                          <a:cs typeface="+mn-cs"/>
                        </a:rPr>
                        <a:t>interview </a:t>
                      </a:r>
                      <a:r>
                        <a:rPr lang="en-US" sz="1500" b="1" i="0" kern="1200" dirty="0" err="1" smtClean="0">
                          <a:solidFill>
                            <a:schemeClr val="tx1"/>
                          </a:solidFill>
                          <a:effectLst/>
                          <a:latin typeface="HSE Sans"/>
                          <a:ea typeface="+mn-ea"/>
                          <a:cs typeface="+mn-cs"/>
                        </a:rPr>
                        <a:t>protcol</a:t>
                      </a:r>
                      <a:endParaRPr lang="en-US" sz="1500" b="1" i="0" kern="1200" dirty="0" smtClean="0">
                        <a:solidFill>
                          <a:schemeClr val="tx1"/>
                        </a:solidFill>
                        <a:effectLst/>
                        <a:latin typeface="HSE Sans"/>
                        <a:ea typeface="+mn-ea"/>
                        <a:cs typeface="+mn-cs"/>
                      </a:endParaRPr>
                    </a:p>
                    <a:p>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smtClean="0">
                          <a:latin typeface="HSE Sans"/>
                        </a:rPr>
                        <a:t>III </a:t>
                      </a:r>
                    </a:p>
                    <a:p>
                      <a:pPr algn="ctr"/>
                      <a:r>
                        <a:rPr lang="en-US" sz="1600" b="1" i="0" kern="1200" dirty="0" smtClean="0">
                          <a:solidFill>
                            <a:schemeClr val="tx1"/>
                          </a:solidFill>
                          <a:effectLst/>
                          <a:latin typeface="HSE Sans"/>
                          <a:ea typeface="+mn-ea"/>
                          <a:cs typeface="+mn-cs"/>
                        </a:rPr>
                        <a:t>collecting the data from 3 subjects using the </a:t>
                      </a:r>
                      <a:r>
                        <a:rPr lang="en-US" sz="1600" b="1" i="0" kern="1200" dirty="0" smtClean="0">
                          <a:solidFill>
                            <a:schemeClr val="tx1"/>
                          </a:solidFill>
                          <a:effectLst/>
                          <a:latin typeface="HSE Sans"/>
                          <a:ea typeface="+mn-ea"/>
                          <a:cs typeface="+mn-cs"/>
                        </a:rPr>
                        <a:t>interview</a:t>
                      </a:r>
                      <a:r>
                        <a:rPr lang="en-US" sz="1600" b="1" i="0" kern="1200" baseline="0" dirty="0" smtClean="0">
                          <a:solidFill>
                            <a:schemeClr val="tx1"/>
                          </a:solidFill>
                          <a:effectLst/>
                          <a:latin typeface="HSE Sans"/>
                          <a:ea typeface="+mn-ea"/>
                          <a:cs typeface="+mn-cs"/>
                        </a:rPr>
                        <a:t> protocol</a:t>
                      </a:r>
                      <a:endParaRPr lang="en-US" sz="1600" b="1" i="0" kern="1200" dirty="0" smtClean="0">
                        <a:solidFill>
                          <a:schemeClr val="tx1"/>
                        </a:solidFill>
                        <a:effectLst/>
                        <a:latin typeface="HSE Sans"/>
                        <a:ea typeface="+mn-ea"/>
                        <a:cs typeface="+mn-cs"/>
                      </a:endParaRPr>
                    </a:p>
                    <a:p>
                      <a:pPr algn="ctr"/>
                      <a:r>
                        <a:rPr lang="en-US" sz="1600" b="1" i="0" kern="1200" dirty="0" smtClean="0">
                          <a:solidFill>
                            <a:schemeClr val="tx1"/>
                          </a:solidFill>
                          <a:effectLst/>
                          <a:latin typeface="HSE Sans"/>
                          <a:ea typeface="+mn-ea"/>
                          <a:cs typeface="+mn-cs"/>
                        </a:rPr>
                        <a:t>draft</a:t>
                      </a:r>
                      <a:endParaRPr lang="ru-R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smtClean="0">
                          <a:latin typeface="HSE Sans"/>
                        </a:rPr>
                        <a:t>IV </a:t>
                      </a:r>
                    </a:p>
                    <a:p>
                      <a:pPr algn="ctr"/>
                      <a:r>
                        <a:rPr lang="en-US" sz="1600" b="1" dirty="0" smtClean="0">
                          <a:latin typeface="HSE Sans"/>
                        </a:rPr>
                        <a:t>analyzing structured interview</a:t>
                      </a:r>
                      <a:r>
                        <a:rPr lang="en-US" sz="1600" b="1" baseline="0" dirty="0" smtClean="0">
                          <a:latin typeface="HSE Sans"/>
                        </a:rPr>
                        <a:t> validity, making corrections</a:t>
                      </a:r>
                      <a:endParaRPr lang="ru-R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smtClean="0">
                          <a:latin typeface="HSE Sans"/>
                        </a:rPr>
                        <a:t>V </a:t>
                      </a:r>
                    </a:p>
                    <a:p>
                      <a:pPr algn="ctr"/>
                      <a:r>
                        <a:rPr lang="en-US" sz="1600" b="1" dirty="0" smtClean="0">
                          <a:latin typeface="HSE Sans"/>
                        </a:rPr>
                        <a:t>collecting data</a:t>
                      </a:r>
                      <a:endParaRPr lang="ru-R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chemeClr val="accent1">
                        <a:lumMod val="20000"/>
                        <a:lumOff val="80000"/>
                      </a:schemeClr>
                    </a:solidFill>
                  </a:tcPr>
                </a:tc>
              </a:tr>
              <a:tr h="2535991">
                <a:tc>
                  <a:txBody>
                    <a:bodyPr/>
                    <a:lstStyle/>
                    <a:p>
                      <a:pPr algn="ctr"/>
                      <a:r>
                        <a:rPr lang="en-US" sz="1400" b="0" i="0" kern="1200" dirty="0" smtClean="0">
                          <a:solidFill>
                            <a:schemeClr val="tx1"/>
                          </a:solidFill>
                          <a:effectLst/>
                          <a:latin typeface="HSE Sans"/>
                          <a:ea typeface="+mn-ea"/>
                          <a:cs typeface="+mn-cs"/>
                        </a:rPr>
                        <a:t>preliminary data on which</a:t>
                      </a:r>
                    </a:p>
                    <a:p>
                      <a:pPr algn="ctr"/>
                      <a:r>
                        <a:rPr lang="en-US" sz="1400" b="0" i="0" kern="1200" dirty="0" smtClean="0">
                          <a:solidFill>
                            <a:schemeClr val="tx1"/>
                          </a:solidFill>
                          <a:effectLst/>
                          <a:latin typeface="HSE Sans"/>
                          <a:ea typeface="+mn-ea"/>
                          <a:cs typeface="+mn-cs"/>
                        </a:rPr>
                        <a:t>emotions usually are associated with the prominent autonomous expression and what</a:t>
                      </a:r>
                    </a:p>
                    <a:p>
                      <a:pPr algn="ctr"/>
                      <a:r>
                        <a:rPr lang="en-US" sz="1400" b="0" i="0" kern="1200" dirty="0" smtClean="0">
                          <a:solidFill>
                            <a:schemeClr val="tx1"/>
                          </a:solidFill>
                          <a:effectLst/>
                          <a:latin typeface="HSE Sans"/>
                          <a:ea typeface="+mn-ea"/>
                          <a:cs typeface="+mn-cs"/>
                        </a:rPr>
                        <a:t>sensations in the body they cause</a:t>
                      </a:r>
                      <a:endParaRPr lang="ru-RU" sz="1400" dirty="0"/>
                    </a:p>
                  </a:txBody>
                  <a:tcPr>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pPr algn="ctr"/>
                      <a:r>
                        <a:rPr lang="en-US" sz="1400" b="0" i="0" kern="1200" dirty="0" smtClean="0">
                          <a:solidFill>
                            <a:schemeClr val="tx1"/>
                          </a:solidFill>
                          <a:effectLst/>
                          <a:latin typeface="HSE Sans"/>
                          <a:ea typeface="+mn-ea"/>
                          <a:cs typeface="+mn-cs"/>
                        </a:rPr>
                        <a:t>chose 10 the most</a:t>
                      </a:r>
                    </a:p>
                    <a:p>
                      <a:pPr algn="ctr"/>
                      <a:r>
                        <a:rPr lang="en-US" sz="1400" b="0" i="0" kern="1200" dirty="0" smtClean="0">
                          <a:solidFill>
                            <a:schemeClr val="tx1"/>
                          </a:solidFill>
                          <a:effectLst/>
                          <a:latin typeface="HSE Sans"/>
                          <a:ea typeface="+mn-ea"/>
                          <a:cs typeface="+mn-cs"/>
                        </a:rPr>
                        <a:t>frequently mentioned emotions and all mentioned parts of the body and constructed questions for the structured interview</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pPr algn="ctr"/>
                      <a:r>
                        <a:rPr lang="en-US" sz="1400" b="0" i="0" kern="1200" dirty="0" smtClean="0">
                          <a:solidFill>
                            <a:schemeClr val="tx1"/>
                          </a:solidFill>
                          <a:effectLst/>
                          <a:latin typeface="HSE Sans"/>
                          <a:ea typeface="+mn-ea"/>
                          <a:cs typeface="+mn-cs"/>
                        </a:rPr>
                        <a:t>in these pilot sessions more attention will be paid not to the contents of the interview but to</a:t>
                      </a:r>
                    </a:p>
                    <a:p>
                      <a:pPr algn="ctr"/>
                      <a:r>
                        <a:rPr lang="en-US" sz="1400" b="0" i="0" kern="1200" dirty="0" smtClean="0">
                          <a:solidFill>
                            <a:schemeClr val="tx1"/>
                          </a:solidFill>
                          <a:effectLst/>
                          <a:latin typeface="HSE Sans"/>
                          <a:ea typeface="+mn-ea"/>
                          <a:cs typeface="+mn-cs"/>
                        </a:rPr>
                        <a:t>the validity of the questionnaire parts</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pPr algn="ctr"/>
                      <a:r>
                        <a:rPr lang="en-US" sz="1200" b="0" i="0" kern="1200" dirty="0" smtClean="0">
                          <a:solidFill>
                            <a:schemeClr val="tx1"/>
                          </a:solidFill>
                          <a:effectLst/>
                          <a:latin typeface="HSE Sans"/>
                          <a:ea typeface="+mn-ea"/>
                          <a:cs typeface="+mn-cs"/>
                        </a:rPr>
                        <a:t>number of emotions should be adequate as well as not too tiring for the subject.</a:t>
                      </a:r>
                    </a:p>
                    <a:p>
                      <a:pPr algn="ctr"/>
                      <a:r>
                        <a:rPr lang="en-US" sz="1200" b="0" i="0" kern="1200" dirty="0" smtClean="0">
                          <a:solidFill>
                            <a:schemeClr val="tx1"/>
                          </a:solidFill>
                          <a:effectLst/>
                          <a:latin typeface="HSE Sans"/>
                          <a:ea typeface="+mn-ea"/>
                          <a:cs typeface="+mn-cs"/>
                        </a:rPr>
                        <a:t>The validity of the structured interview: questions that are hard to</a:t>
                      </a:r>
                    </a:p>
                    <a:p>
                      <a:pPr algn="ctr"/>
                      <a:r>
                        <a:rPr lang="en-US" sz="1200" b="0" i="0" kern="1200" dirty="0" smtClean="0">
                          <a:solidFill>
                            <a:schemeClr val="tx1"/>
                          </a:solidFill>
                          <a:effectLst/>
                          <a:latin typeface="HSE Sans"/>
                          <a:ea typeface="+mn-ea"/>
                          <a:cs typeface="+mn-cs"/>
                        </a:rPr>
                        <a:t>understand would be paraphrased or excluded</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pPr algn="ctr"/>
                      <a:r>
                        <a:rPr lang="en-US" sz="1400" b="0" i="0" kern="1200" dirty="0" smtClean="0">
                          <a:solidFill>
                            <a:schemeClr val="tx1"/>
                          </a:solidFill>
                          <a:effectLst/>
                          <a:latin typeface="HSE Sans"/>
                          <a:ea typeface="+mn-ea"/>
                          <a:cs typeface="+mn-cs"/>
                        </a:rPr>
                        <a:t>24 participants to interview</a:t>
                      </a:r>
                      <a:endParaRPr lang="ru-RU" sz="1400" b="0" i="0" kern="1200" dirty="0">
                        <a:solidFill>
                          <a:schemeClr val="tx1"/>
                        </a:solidFill>
                        <a:effectLst/>
                        <a:latin typeface="HSE Sans"/>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r>
            </a:tbl>
          </a:graphicData>
        </a:graphic>
      </p:graphicFrame>
      <p:pic>
        <p:nvPicPr>
          <p:cNvPr id="1030" name="Picture 6" descr="https://online-kassa.store/wp-content/uploads/2019/10/ok-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17" y="5545072"/>
            <a:ext cx="1076647" cy="6890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online-kassa.store/wp-content/uploads/2019/10/ok-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808" y="5570735"/>
            <a:ext cx="1076647" cy="6890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online-kassa.store/wp-content/uploads/2019/10/ok-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263" y="5570735"/>
            <a:ext cx="1076647" cy="689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online-kassa.store/wp-content/uploads/2019/10/ok-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647" y="5562367"/>
            <a:ext cx="1076647" cy="68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844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b="1" dirty="0" smtClean="0"/>
              <a:t>Methods</a:t>
            </a:r>
            <a:endParaRPr lang="ru-RU" b="1" dirty="0"/>
          </a:p>
        </p:txBody>
      </p:sp>
      <p:sp>
        <p:nvSpPr>
          <p:cNvPr id="4" name="Текст 3"/>
          <p:cNvSpPr>
            <a:spLocks noGrp="1"/>
          </p:cNvSpPr>
          <p:nvPr>
            <p:ph type="body" sz="quarter" idx="12"/>
          </p:nvPr>
        </p:nvSpPr>
        <p:spPr>
          <a:xfrm>
            <a:off x="656234" y="2379663"/>
            <a:ext cx="2873265" cy="3749832"/>
          </a:xfrm>
        </p:spPr>
        <p:txBody>
          <a:bodyPr numCol="1">
            <a:normAutofit/>
          </a:bodyPr>
          <a:lstStyle/>
          <a:p>
            <a:pPr marL="285750" indent="-285750">
              <a:spcBef>
                <a:spcPts val="600"/>
              </a:spcBef>
              <a:buFont typeface="Arial" panose="020B0604020202020204" pitchFamily="34" charset="0"/>
              <a:buChar char="•"/>
            </a:pPr>
            <a:r>
              <a:rPr lang="en-US" sz="1500" b="1" dirty="0" smtClean="0"/>
              <a:t>10 emotions</a:t>
            </a:r>
            <a:r>
              <a:rPr lang="en-US" sz="1500" dirty="0" smtClean="0"/>
              <a:t> </a:t>
            </a:r>
          </a:p>
          <a:p>
            <a:pPr marL="285750" indent="-285750">
              <a:spcBef>
                <a:spcPts val="600"/>
              </a:spcBef>
              <a:buFontTx/>
              <a:buChar char="-"/>
            </a:pPr>
            <a:r>
              <a:rPr lang="ru-RU" sz="1500" dirty="0" smtClean="0"/>
              <a:t>радость-</a:t>
            </a:r>
            <a:r>
              <a:rPr lang="en-US" sz="1500" dirty="0"/>
              <a:t>joy</a:t>
            </a:r>
            <a:r>
              <a:rPr lang="ru-RU" sz="1500" dirty="0"/>
              <a:t>, </a:t>
            </a:r>
            <a:endParaRPr lang="en-US" sz="1500" dirty="0" smtClean="0"/>
          </a:p>
          <a:p>
            <a:pPr marL="285750" indent="-285750">
              <a:spcBef>
                <a:spcPts val="600"/>
              </a:spcBef>
              <a:buFontTx/>
              <a:buChar char="-"/>
            </a:pPr>
            <a:r>
              <a:rPr lang="ru-RU" sz="1500" dirty="0" smtClean="0"/>
              <a:t>умиление</a:t>
            </a:r>
            <a:r>
              <a:rPr lang="en-US" sz="1500" dirty="0"/>
              <a:t>-tenderness</a:t>
            </a:r>
            <a:r>
              <a:rPr lang="ru-RU" sz="1500" dirty="0"/>
              <a:t>, </a:t>
            </a:r>
            <a:endParaRPr lang="en-US" sz="1500" dirty="0" smtClean="0"/>
          </a:p>
          <a:p>
            <a:pPr marL="285750" indent="-285750">
              <a:spcBef>
                <a:spcPts val="600"/>
              </a:spcBef>
              <a:buFontTx/>
              <a:buChar char="-"/>
            </a:pPr>
            <a:r>
              <a:rPr lang="ru-RU" sz="1500" dirty="0" smtClean="0"/>
              <a:t>удивление</a:t>
            </a:r>
            <a:r>
              <a:rPr lang="en-US" sz="1500" dirty="0"/>
              <a:t>-surprise</a:t>
            </a:r>
            <a:r>
              <a:rPr lang="ru-RU" sz="1500" dirty="0" smtClean="0"/>
              <a:t>,</a:t>
            </a:r>
            <a:endParaRPr lang="en-US" sz="1500" dirty="0" smtClean="0"/>
          </a:p>
          <a:p>
            <a:pPr marL="285750" indent="-285750">
              <a:spcBef>
                <a:spcPts val="600"/>
              </a:spcBef>
              <a:buFontTx/>
              <a:buChar char="-"/>
            </a:pPr>
            <a:r>
              <a:rPr lang="ru-RU" sz="1500" dirty="0" smtClean="0"/>
              <a:t>печаль</a:t>
            </a:r>
            <a:r>
              <a:rPr lang="en-US" sz="1500" dirty="0"/>
              <a:t>-sadness</a:t>
            </a:r>
            <a:r>
              <a:rPr lang="ru-RU" sz="1500" dirty="0"/>
              <a:t>, </a:t>
            </a:r>
            <a:endParaRPr lang="en-US" sz="1500" dirty="0" smtClean="0"/>
          </a:p>
          <a:p>
            <a:pPr marL="285750" indent="-285750">
              <a:spcBef>
                <a:spcPts val="600"/>
              </a:spcBef>
              <a:buFontTx/>
              <a:buChar char="-"/>
            </a:pPr>
            <a:r>
              <a:rPr lang="ru-RU" sz="1500" dirty="0" smtClean="0"/>
              <a:t>гнев/злость</a:t>
            </a:r>
            <a:r>
              <a:rPr lang="en-US" sz="1500" dirty="0"/>
              <a:t>-anger</a:t>
            </a:r>
            <a:r>
              <a:rPr lang="ru-RU" sz="1500" dirty="0" smtClean="0"/>
              <a:t>,</a:t>
            </a:r>
            <a:endParaRPr lang="en-US" sz="1500" dirty="0" smtClean="0"/>
          </a:p>
          <a:p>
            <a:pPr marL="285750" indent="-285750">
              <a:spcBef>
                <a:spcPts val="600"/>
              </a:spcBef>
              <a:buFontTx/>
              <a:buChar char="-"/>
            </a:pPr>
            <a:r>
              <a:rPr lang="ru-RU" sz="1500" dirty="0" smtClean="0"/>
              <a:t>презрение</a:t>
            </a:r>
            <a:r>
              <a:rPr lang="en-US" sz="1500" dirty="0"/>
              <a:t>-contempt</a:t>
            </a:r>
            <a:r>
              <a:rPr lang="ru-RU" sz="1500" dirty="0"/>
              <a:t>, </a:t>
            </a:r>
            <a:endParaRPr lang="en-US" sz="1500" dirty="0" smtClean="0"/>
          </a:p>
          <a:p>
            <a:pPr marL="285750" indent="-285750">
              <a:spcBef>
                <a:spcPts val="600"/>
              </a:spcBef>
              <a:buFontTx/>
              <a:buChar char="-"/>
            </a:pPr>
            <a:r>
              <a:rPr lang="ru-RU" sz="1500" dirty="0" smtClean="0"/>
              <a:t>отвращение</a:t>
            </a:r>
            <a:r>
              <a:rPr lang="en-US" sz="1500" dirty="0"/>
              <a:t>-disgust</a:t>
            </a:r>
            <a:r>
              <a:rPr lang="ru-RU" sz="1500" dirty="0"/>
              <a:t>, </a:t>
            </a:r>
            <a:endParaRPr lang="en-US" sz="1500" dirty="0" smtClean="0"/>
          </a:p>
          <a:p>
            <a:pPr marL="285750" indent="-285750">
              <a:spcBef>
                <a:spcPts val="600"/>
              </a:spcBef>
              <a:buFontTx/>
              <a:buChar char="-"/>
            </a:pPr>
            <a:r>
              <a:rPr lang="ru-RU" sz="1500" dirty="0" smtClean="0"/>
              <a:t>страх</a:t>
            </a:r>
            <a:r>
              <a:rPr lang="en-US" sz="1500" dirty="0"/>
              <a:t>-fear</a:t>
            </a:r>
            <a:r>
              <a:rPr lang="ru-RU" sz="1500" dirty="0"/>
              <a:t>, </a:t>
            </a:r>
            <a:endParaRPr lang="en-US" sz="1500" dirty="0" smtClean="0"/>
          </a:p>
          <a:p>
            <a:pPr marL="285750" indent="-285750">
              <a:spcBef>
                <a:spcPts val="600"/>
              </a:spcBef>
              <a:buFontTx/>
              <a:buChar char="-"/>
            </a:pPr>
            <a:r>
              <a:rPr lang="ru-RU" sz="1500" dirty="0" smtClean="0"/>
              <a:t>стыд</a:t>
            </a:r>
            <a:r>
              <a:rPr lang="en-US" sz="1500" dirty="0"/>
              <a:t>-shame</a:t>
            </a:r>
            <a:r>
              <a:rPr lang="ru-RU" sz="1500" dirty="0"/>
              <a:t>, </a:t>
            </a:r>
            <a:endParaRPr lang="en-US" sz="1500" dirty="0" smtClean="0"/>
          </a:p>
          <a:p>
            <a:pPr marL="285750" indent="-285750">
              <a:spcBef>
                <a:spcPts val="600"/>
              </a:spcBef>
              <a:buFontTx/>
              <a:buChar char="-"/>
            </a:pPr>
            <a:r>
              <a:rPr lang="ru-RU" sz="1500" dirty="0" smtClean="0"/>
              <a:t>вина</a:t>
            </a:r>
            <a:r>
              <a:rPr lang="en-US" sz="1500" dirty="0" smtClean="0"/>
              <a:t>-guilt</a:t>
            </a:r>
          </a:p>
          <a:p>
            <a:pPr marL="285750" indent="-285750">
              <a:spcBef>
                <a:spcPts val="600"/>
              </a:spcBef>
              <a:buFont typeface="Arial" panose="020B0604020202020204" pitchFamily="34" charset="0"/>
              <a:buChar char="•"/>
            </a:pPr>
            <a:endParaRPr lang="en-US" sz="1700" dirty="0" smtClean="0"/>
          </a:p>
          <a:p>
            <a:pPr>
              <a:spcBef>
                <a:spcPts val="600"/>
              </a:spcBef>
            </a:pPr>
            <a:endParaRPr lang="ru-RU" sz="1800" dirty="0"/>
          </a:p>
        </p:txBody>
      </p:sp>
      <p:sp>
        <p:nvSpPr>
          <p:cNvPr id="5" name="Текст 4"/>
          <p:cNvSpPr>
            <a:spLocks noGrp="1"/>
          </p:cNvSpPr>
          <p:nvPr>
            <p:ph type="body" sz="quarter" idx="13"/>
          </p:nvPr>
        </p:nvSpPr>
        <p:spPr/>
        <p:txBody>
          <a:bodyPr/>
          <a:lstStyle/>
          <a:p>
            <a:r>
              <a:rPr lang="en-US" dirty="0"/>
              <a:t>Institute for Cognitive Neuroscience</a:t>
            </a:r>
          </a:p>
          <a:p>
            <a:endParaRPr lang="ru-RU" dirty="0"/>
          </a:p>
          <a:p>
            <a:endParaRPr lang="ru-RU" dirty="0"/>
          </a:p>
        </p:txBody>
      </p:sp>
      <p:sp>
        <p:nvSpPr>
          <p:cNvPr id="6" name="Текст 5"/>
          <p:cNvSpPr>
            <a:spLocks noGrp="1"/>
          </p:cNvSpPr>
          <p:nvPr>
            <p:ph type="body" sz="quarter" idx="14"/>
          </p:nvPr>
        </p:nvSpPr>
        <p:spPr/>
        <p:txBody>
          <a:bodyPr/>
          <a:lstStyle/>
          <a:p>
            <a:r>
              <a:rPr lang="en-US" dirty="0"/>
              <a:t>International Laboratory of Social </a:t>
            </a:r>
            <a:r>
              <a:rPr lang="en-US" dirty="0" smtClean="0"/>
              <a:t>Neurobiology</a:t>
            </a:r>
            <a:endParaRPr lang="en-US" dirty="0"/>
          </a:p>
        </p:txBody>
      </p:sp>
      <p:sp>
        <p:nvSpPr>
          <p:cNvPr id="7" name="Текст 6"/>
          <p:cNvSpPr>
            <a:spLocks noGrp="1"/>
          </p:cNvSpPr>
          <p:nvPr>
            <p:ph type="body" sz="quarter" idx="15"/>
          </p:nvPr>
        </p:nvSpPr>
        <p:spPr/>
        <p:txBody>
          <a:bodyPr/>
          <a:lstStyle/>
          <a:p>
            <a:r>
              <a:rPr lang="en-US" dirty="0"/>
              <a:t>Vegetative measures of the valence of emotional states</a:t>
            </a:r>
            <a:endParaRPr lang="ru-RU" dirty="0"/>
          </a:p>
        </p:txBody>
      </p:sp>
      <p:sp>
        <p:nvSpPr>
          <p:cNvPr id="8" name="Прямоугольник 7"/>
          <p:cNvSpPr/>
          <p:nvPr/>
        </p:nvSpPr>
        <p:spPr>
          <a:xfrm>
            <a:off x="3359542" y="2336296"/>
            <a:ext cx="3041301" cy="3400931"/>
          </a:xfrm>
          <a:prstGeom prst="rect">
            <a:avLst/>
          </a:prstGeom>
        </p:spPr>
        <p:txBody>
          <a:bodyPr wrap="square">
            <a:spAutoFit/>
          </a:bodyPr>
          <a:lstStyle/>
          <a:p>
            <a:pPr marL="285750" indent="-285750">
              <a:spcBef>
                <a:spcPts val="600"/>
              </a:spcBef>
              <a:buFont typeface="Arial" panose="020B0604020202020204" pitchFamily="34" charset="0"/>
              <a:buChar char="•"/>
            </a:pPr>
            <a:r>
              <a:rPr lang="en-US" sz="1500" b="1" dirty="0">
                <a:solidFill>
                  <a:srgbClr val="0E2D69"/>
                </a:solidFill>
                <a:latin typeface="HSE Sans" panose="02000000000000000000" pitchFamily="2" charset="0"/>
              </a:rPr>
              <a:t>10 body parts</a:t>
            </a:r>
          </a:p>
          <a:p>
            <a:pPr marL="171450" indent="-171450">
              <a:spcBef>
                <a:spcPts val="600"/>
              </a:spcBef>
              <a:buFontTx/>
              <a:buChar char="-"/>
            </a:pPr>
            <a:r>
              <a:rPr lang="ru-RU" sz="1500" dirty="0">
                <a:solidFill>
                  <a:srgbClr val="0E2D69"/>
                </a:solidFill>
                <a:latin typeface="HSE Sans" panose="02000000000000000000" pitchFamily="2" charset="0"/>
              </a:rPr>
              <a:t>затылок-</a:t>
            </a:r>
            <a:r>
              <a:rPr lang="en-US" sz="1500" dirty="0">
                <a:solidFill>
                  <a:srgbClr val="0E2D69"/>
                </a:solidFill>
                <a:latin typeface="HSE Sans" panose="02000000000000000000" pitchFamily="2" charset="0"/>
              </a:rPr>
              <a:t>nape</a:t>
            </a:r>
            <a:r>
              <a:rPr lang="ru-RU" sz="1500" dirty="0">
                <a:solidFill>
                  <a:srgbClr val="0E2D69"/>
                </a:solidFill>
                <a:latin typeface="HSE Sans" panose="02000000000000000000" pitchFamily="2" charset="0"/>
              </a:rPr>
              <a:t>, </a:t>
            </a:r>
            <a:endParaRPr lang="en-US" sz="1500" dirty="0">
              <a:solidFill>
                <a:srgbClr val="0E2D69"/>
              </a:solidFill>
              <a:latin typeface="HSE Sans" panose="02000000000000000000" pitchFamily="2" charset="0"/>
            </a:endParaRPr>
          </a:p>
          <a:p>
            <a:pPr marL="171450" indent="-171450">
              <a:spcBef>
                <a:spcPts val="600"/>
              </a:spcBef>
              <a:buFontTx/>
              <a:buChar char="-"/>
            </a:pPr>
            <a:r>
              <a:rPr lang="ru-RU" sz="1500" dirty="0">
                <a:solidFill>
                  <a:srgbClr val="0E2D69"/>
                </a:solidFill>
                <a:latin typeface="HSE Sans" panose="02000000000000000000" pitchFamily="2" charset="0"/>
              </a:rPr>
              <a:t>глаза</a:t>
            </a:r>
            <a:r>
              <a:rPr lang="en-US" sz="1500" dirty="0">
                <a:solidFill>
                  <a:srgbClr val="0E2D69"/>
                </a:solidFill>
                <a:latin typeface="HSE Sans" panose="02000000000000000000" pitchFamily="2" charset="0"/>
              </a:rPr>
              <a:t>-eyes</a:t>
            </a:r>
            <a:r>
              <a:rPr lang="ru-RU" sz="1500" dirty="0">
                <a:solidFill>
                  <a:srgbClr val="0E2D69"/>
                </a:solidFill>
                <a:latin typeface="HSE Sans" panose="02000000000000000000" pitchFamily="2" charset="0"/>
              </a:rPr>
              <a:t>, </a:t>
            </a:r>
            <a:endParaRPr lang="en-US" sz="1500" dirty="0">
              <a:solidFill>
                <a:srgbClr val="0E2D69"/>
              </a:solidFill>
              <a:latin typeface="HSE Sans" panose="02000000000000000000" pitchFamily="2" charset="0"/>
            </a:endParaRPr>
          </a:p>
          <a:p>
            <a:pPr marL="171450" indent="-171450">
              <a:spcBef>
                <a:spcPts val="600"/>
              </a:spcBef>
              <a:buFontTx/>
              <a:buChar char="-"/>
            </a:pPr>
            <a:r>
              <a:rPr lang="ru-RU" sz="1500" dirty="0">
                <a:solidFill>
                  <a:srgbClr val="0E2D69"/>
                </a:solidFill>
                <a:latin typeface="HSE Sans" panose="02000000000000000000" pitchFamily="2" charset="0"/>
              </a:rPr>
              <a:t>челюсть</a:t>
            </a:r>
            <a:r>
              <a:rPr lang="en-US" sz="1500" dirty="0">
                <a:solidFill>
                  <a:srgbClr val="0E2D69"/>
                </a:solidFill>
                <a:latin typeface="HSE Sans" panose="02000000000000000000" pitchFamily="2" charset="0"/>
              </a:rPr>
              <a:t>-jaw</a:t>
            </a:r>
            <a:r>
              <a:rPr lang="ru-RU" sz="1500" dirty="0">
                <a:solidFill>
                  <a:srgbClr val="0E2D69"/>
                </a:solidFill>
                <a:latin typeface="HSE Sans" panose="02000000000000000000" pitchFamily="2" charset="0"/>
              </a:rPr>
              <a:t>, </a:t>
            </a:r>
            <a:endParaRPr lang="en-US" sz="1500" dirty="0">
              <a:solidFill>
                <a:srgbClr val="0E2D69"/>
              </a:solidFill>
              <a:latin typeface="HSE Sans" panose="02000000000000000000" pitchFamily="2" charset="0"/>
            </a:endParaRPr>
          </a:p>
          <a:p>
            <a:pPr marL="171450" indent="-171450">
              <a:spcBef>
                <a:spcPts val="600"/>
              </a:spcBef>
              <a:buFontTx/>
              <a:buChar char="-"/>
            </a:pPr>
            <a:r>
              <a:rPr lang="ru-RU" sz="1500" dirty="0">
                <a:solidFill>
                  <a:srgbClr val="0E2D69"/>
                </a:solidFill>
                <a:latin typeface="HSE Sans" panose="02000000000000000000" pitchFamily="2" charset="0"/>
              </a:rPr>
              <a:t>лицо</a:t>
            </a:r>
            <a:r>
              <a:rPr lang="en-US" sz="1500" dirty="0">
                <a:solidFill>
                  <a:srgbClr val="0E2D69"/>
                </a:solidFill>
                <a:latin typeface="HSE Sans" panose="02000000000000000000" pitchFamily="2" charset="0"/>
              </a:rPr>
              <a:t>-face</a:t>
            </a:r>
            <a:r>
              <a:rPr lang="ru-RU" sz="1500" dirty="0">
                <a:solidFill>
                  <a:srgbClr val="0E2D69"/>
                </a:solidFill>
                <a:latin typeface="HSE Sans" panose="02000000000000000000" pitchFamily="2" charset="0"/>
              </a:rPr>
              <a:t>, </a:t>
            </a:r>
            <a:endParaRPr lang="en-US" sz="1500" dirty="0">
              <a:solidFill>
                <a:srgbClr val="0E2D69"/>
              </a:solidFill>
              <a:latin typeface="HSE Sans" panose="02000000000000000000" pitchFamily="2" charset="0"/>
            </a:endParaRPr>
          </a:p>
          <a:p>
            <a:pPr marL="171450" indent="-171450">
              <a:spcBef>
                <a:spcPts val="600"/>
              </a:spcBef>
              <a:buFontTx/>
              <a:buChar char="-"/>
            </a:pPr>
            <a:r>
              <a:rPr lang="ru-RU" sz="1500" dirty="0">
                <a:solidFill>
                  <a:srgbClr val="0E2D69"/>
                </a:solidFill>
                <a:latin typeface="HSE Sans" panose="02000000000000000000" pitchFamily="2" charset="0"/>
              </a:rPr>
              <a:t>уши</a:t>
            </a:r>
            <a:r>
              <a:rPr lang="en-US" sz="1500" dirty="0">
                <a:solidFill>
                  <a:srgbClr val="0E2D69"/>
                </a:solidFill>
                <a:latin typeface="HSE Sans" panose="02000000000000000000" pitchFamily="2" charset="0"/>
              </a:rPr>
              <a:t>-ears</a:t>
            </a:r>
            <a:r>
              <a:rPr lang="ru-RU" sz="1500" dirty="0">
                <a:solidFill>
                  <a:srgbClr val="0E2D69"/>
                </a:solidFill>
                <a:latin typeface="HSE Sans" panose="02000000000000000000" pitchFamily="2" charset="0"/>
              </a:rPr>
              <a:t>, </a:t>
            </a:r>
            <a:endParaRPr lang="en-US" sz="1500" dirty="0">
              <a:solidFill>
                <a:srgbClr val="0E2D69"/>
              </a:solidFill>
              <a:latin typeface="HSE Sans" panose="02000000000000000000" pitchFamily="2" charset="0"/>
            </a:endParaRPr>
          </a:p>
          <a:p>
            <a:pPr marL="171450" indent="-171450">
              <a:spcBef>
                <a:spcPts val="600"/>
              </a:spcBef>
              <a:buFontTx/>
              <a:buChar char="-"/>
            </a:pPr>
            <a:r>
              <a:rPr lang="ru-RU" sz="1500" dirty="0">
                <a:solidFill>
                  <a:srgbClr val="0E2D69"/>
                </a:solidFill>
                <a:latin typeface="HSE Sans" panose="02000000000000000000" pitchFamily="2" charset="0"/>
              </a:rPr>
              <a:t>шея/горло</a:t>
            </a:r>
            <a:r>
              <a:rPr lang="en-US" sz="1500" dirty="0">
                <a:solidFill>
                  <a:srgbClr val="0E2D69"/>
                </a:solidFill>
                <a:latin typeface="HSE Sans" panose="02000000000000000000" pitchFamily="2" charset="0"/>
              </a:rPr>
              <a:t>-neck/throat</a:t>
            </a:r>
            <a:r>
              <a:rPr lang="ru-RU" sz="1500" dirty="0">
                <a:solidFill>
                  <a:srgbClr val="0E2D69"/>
                </a:solidFill>
                <a:latin typeface="HSE Sans" panose="02000000000000000000" pitchFamily="2" charset="0"/>
              </a:rPr>
              <a:t>, </a:t>
            </a:r>
            <a:endParaRPr lang="en-US" sz="1500" dirty="0">
              <a:solidFill>
                <a:srgbClr val="0E2D69"/>
              </a:solidFill>
              <a:latin typeface="HSE Sans" panose="02000000000000000000" pitchFamily="2" charset="0"/>
            </a:endParaRPr>
          </a:p>
          <a:p>
            <a:pPr marL="171450" indent="-171450">
              <a:spcBef>
                <a:spcPts val="600"/>
              </a:spcBef>
              <a:buFontTx/>
              <a:buChar char="-"/>
            </a:pPr>
            <a:r>
              <a:rPr lang="ru-RU" sz="1500" dirty="0">
                <a:solidFill>
                  <a:srgbClr val="0E2D69"/>
                </a:solidFill>
                <a:latin typeface="HSE Sans" panose="02000000000000000000" pitchFamily="2" charset="0"/>
              </a:rPr>
              <a:t>плечи</a:t>
            </a:r>
            <a:r>
              <a:rPr lang="en-US" sz="1500" dirty="0">
                <a:solidFill>
                  <a:srgbClr val="0E2D69"/>
                </a:solidFill>
                <a:latin typeface="HSE Sans" panose="02000000000000000000" pitchFamily="2" charset="0"/>
              </a:rPr>
              <a:t>-shoulders</a:t>
            </a:r>
            <a:r>
              <a:rPr lang="ru-RU" sz="1500" dirty="0">
                <a:solidFill>
                  <a:srgbClr val="0E2D69"/>
                </a:solidFill>
                <a:latin typeface="HSE Sans" panose="02000000000000000000" pitchFamily="2" charset="0"/>
              </a:rPr>
              <a:t>, </a:t>
            </a:r>
            <a:endParaRPr lang="en-US" sz="1500" dirty="0">
              <a:solidFill>
                <a:srgbClr val="0E2D69"/>
              </a:solidFill>
              <a:latin typeface="HSE Sans" panose="02000000000000000000" pitchFamily="2" charset="0"/>
            </a:endParaRPr>
          </a:p>
          <a:p>
            <a:pPr marL="171450" indent="-171450">
              <a:spcBef>
                <a:spcPts val="600"/>
              </a:spcBef>
              <a:buFontTx/>
              <a:buChar char="-"/>
            </a:pPr>
            <a:r>
              <a:rPr lang="ru-RU" sz="1500" dirty="0">
                <a:solidFill>
                  <a:srgbClr val="0E2D69"/>
                </a:solidFill>
                <a:latin typeface="HSE Sans" panose="02000000000000000000" pitchFamily="2" charset="0"/>
              </a:rPr>
              <a:t>грудь</a:t>
            </a:r>
            <a:r>
              <a:rPr lang="en-US" sz="1500" dirty="0">
                <a:solidFill>
                  <a:srgbClr val="0E2D69"/>
                </a:solidFill>
                <a:latin typeface="HSE Sans" panose="02000000000000000000" pitchFamily="2" charset="0"/>
              </a:rPr>
              <a:t>-chest</a:t>
            </a:r>
            <a:r>
              <a:rPr lang="ru-RU" sz="1500" dirty="0">
                <a:solidFill>
                  <a:srgbClr val="0E2D69"/>
                </a:solidFill>
                <a:latin typeface="HSE Sans" panose="02000000000000000000" pitchFamily="2" charset="0"/>
              </a:rPr>
              <a:t>, </a:t>
            </a:r>
            <a:endParaRPr lang="en-US" sz="1500" dirty="0">
              <a:solidFill>
                <a:srgbClr val="0E2D69"/>
              </a:solidFill>
              <a:latin typeface="HSE Sans" panose="02000000000000000000" pitchFamily="2" charset="0"/>
            </a:endParaRPr>
          </a:p>
          <a:p>
            <a:pPr marL="171450" indent="-171450">
              <a:spcBef>
                <a:spcPts val="600"/>
              </a:spcBef>
              <a:buFontTx/>
              <a:buChar char="-"/>
            </a:pPr>
            <a:r>
              <a:rPr lang="ru-RU" sz="1500" dirty="0">
                <a:solidFill>
                  <a:srgbClr val="0E2D69"/>
                </a:solidFill>
                <a:latin typeface="HSE Sans" panose="02000000000000000000" pitchFamily="2" charset="0"/>
              </a:rPr>
              <a:t>живот</a:t>
            </a:r>
            <a:r>
              <a:rPr lang="en-US" sz="1500" dirty="0">
                <a:solidFill>
                  <a:srgbClr val="0E2D69"/>
                </a:solidFill>
                <a:latin typeface="HSE Sans" panose="02000000000000000000" pitchFamily="2" charset="0"/>
              </a:rPr>
              <a:t>-stomach</a:t>
            </a:r>
            <a:r>
              <a:rPr lang="ru-RU" sz="1500" dirty="0">
                <a:solidFill>
                  <a:srgbClr val="0E2D69"/>
                </a:solidFill>
                <a:latin typeface="HSE Sans" panose="02000000000000000000" pitchFamily="2" charset="0"/>
              </a:rPr>
              <a:t>, </a:t>
            </a:r>
            <a:endParaRPr lang="en-US" sz="1500" dirty="0">
              <a:solidFill>
                <a:srgbClr val="0E2D69"/>
              </a:solidFill>
              <a:latin typeface="HSE Sans" panose="02000000000000000000" pitchFamily="2" charset="0"/>
            </a:endParaRPr>
          </a:p>
          <a:p>
            <a:pPr marL="171450" indent="-171450">
              <a:spcBef>
                <a:spcPts val="600"/>
              </a:spcBef>
              <a:buFontTx/>
              <a:buChar char="-"/>
            </a:pPr>
            <a:r>
              <a:rPr lang="ru-RU" sz="1500" dirty="0">
                <a:solidFill>
                  <a:srgbClr val="0E2D69"/>
                </a:solidFill>
                <a:latin typeface="HSE Sans" panose="02000000000000000000" pitchFamily="2" charset="0"/>
              </a:rPr>
              <a:t>конечности</a:t>
            </a:r>
            <a:r>
              <a:rPr lang="en-US" sz="1500" dirty="0">
                <a:solidFill>
                  <a:srgbClr val="0E2D69"/>
                </a:solidFill>
                <a:latin typeface="HSE Sans" panose="02000000000000000000" pitchFamily="2" charset="0"/>
              </a:rPr>
              <a:t>-limbs</a:t>
            </a:r>
            <a:endParaRPr lang="ru-RU" sz="1500" dirty="0">
              <a:solidFill>
                <a:srgbClr val="0E2D69"/>
              </a:solidFill>
              <a:latin typeface="HSE Sans" panose="02000000000000000000" pitchFamily="2" charset="0"/>
            </a:endParaRPr>
          </a:p>
        </p:txBody>
      </p:sp>
      <p:sp>
        <p:nvSpPr>
          <p:cNvPr id="9" name="Скругленный прямоугольник 8"/>
          <p:cNvSpPr/>
          <p:nvPr/>
        </p:nvSpPr>
        <p:spPr>
          <a:xfrm>
            <a:off x="526470" y="2104239"/>
            <a:ext cx="2699052" cy="4014262"/>
          </a:xfrm>
          <a:prstGeom prst="roundRect">
            <a:avLst/>
          </a:prstGeom>
          <a:solidFill>
            <a:srgbClr val="7B90D3">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3301398" y="2105919"/>
            <a:ext cx="2699052" cy="4014262"/>
          </a:xfrm>
          <a:prstGeom prst="roundRect">
            <a:avLst/>
          </a:prstGeom>
          <a:solidFill>
            <a:srgbClr val="7B90D3">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939" y="1915011"/>
            <a:ext cx="4989777" cy="91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6345114" y="1595919"/>
            <a:ext cx="3817071" cy="369332"/>
          </a:xfrm>
          <a:prstGeom prst="rect">
            <a:avLst/>
          </a:prstGeom>
        </p:spPr>
        <p:txBody>
          <a:bodyPr wrap="none">
            <a:spAutoFit/>
          </a:bodyPr>
          <a:lstStyle/>
          <a:p>
            <a:r>
              <a:rPr lang="en-US" dirty="0" smtClean="0">
                <a:latin typeface="HSE Sans"/>
              </a:rPr>
              <a:t>Examples of interview questions</a:t>
            </a:r>
            <a:endParaRPr lang="ru-RU" dirty="0"/>
          </a:p>
        </p:txBody>
      </p:sp>
      <p:graphicFrame>
        <p:nvGraphicFramePr>
          <p:cNvPr id="14" name="Таблица 13"/>
          <p:cNvGraphicFramePr>
            <a:graphicFrameLocks noGrp="1"/>
          </p:cNvGraphicFramePr>
          <p:nvPr>
            <p:extLst>
              <p:ext uri="{D42A27DB-BD31-4B8C-83A1-F6EECF244321}">
                <p14:modId xmlns:p14="http://schemas.microsoft.com/office/powerpoint/2010/main" val="2870105692"/>
              </p:ext>
            </p:extLst>
          </p:nvPr>
        </p:nvGraphicFramePr>
        <p:xfrm>
          <a:off x="6465690" y="3220834"/>
          <a:ext cx="4878895" cy="2857377"/>
        </p:xfrm>
        <a:graphic>
          <a:graphicData uri="http://schemas.openxmlformats.org/drawingml/2006/table">
            <a:tbl>
              <a:tblPr firstRow="1" firstCol="1" bandRow="1">
                <a:tableStyleId>{073A0DAA-6AF3-43AB-8588-CEC1D06C72B9}</a:tableStyleId>
              </a:tblPr>
              <a:tblGrid>
                <a:gridCol w="1143827"/>
                <a:gridCol w="1804347"/>
                <a:gridCol w="1930721"/>
              </a:tblGrid>
              <a:tr h="304594">
                <a:tc>
                  <a:txBody>
                    <a:bodyPr/>
                    <a:lstStyle/>
                    <a:p>
                      <a:pPr>
                        <a:lnSpc>
                          <a:spcPct val="115000"/>
                        </a:lnSpc>
                        <a:spcAft>
                          <a:spcPts val="0"/>
                        </a:spcAft>
                      </a:pPr>
                      <a:r>
                        <a:rPr lang="ru-RU" sz="1400" kern="1200" dirty="0" err="1">
                          <a:solidFill>
                            <a:schemeClr val="bg1"/>
                          </a:solidFill>
                          <a:latin typeface="HSE Sans"/>
                          <a:ea typeface="+mn-ea"/>
                          <a:cs typeface="+mn-cs"/>
                        </a:rPr>
                        <a:t>Emotion</a:t>
                      </a:r>
                      <a:endParaRPr lang="ru-RU" sz="1400" kern="1200" dirty="0">
                        <a:solidFill>
                          <a:schemeClr val="bg1"/>
                        </a:solidFill>
                        <a:latin typeface="HSE Sans"/>
                        <a:ea typeface="+mn-ea"/>
                        <a:cs typeface="+mn-cs"/>
                      </a:endParaRPr>
                    </a:p>
                  </a:txBody>
                  <a:tcPr marL="68580" marR="68580" marT="0" marB="0" anchor="ctr"/>
                </a:tc>
                <a:tc>
                  <a:txBody>
                    <a:bodyPr/>
                    <a:lstStyle/>
                    <a:p>
                      <a:pPr>
                        <a:lnSpc>
                          <a:spcPct val="115000"/>
                        </a:lnSpc>
                        <a:spcAft>
                          <a:spcPts val="0"/>
                        </a:spcAft>
                      </a:pPr>
                      <a:r>
                        <a:rPr lang="ru-RU" sz="1400" kern="1200" dirty="0" err="1">
                          <a:solidFill>
                            <a:schemeClr val="bg1"/>
                          </a:solidFill>
                          <a:latin typeface="HSE Sans"/>
                          <a:ea typeface="+mn-ea"/>
                          <a:cs typeface="+mn-cs"/>
                        </a:rPr>
                        <a:t>Body</a:t>
                      </a:r>
                      <a:r>
                        <a:rPr lang="ru-RU" sz="1400" kern="1200" dirty="0">
                          <a:solidFill>
                            <a:schemeClr val="bg1"/>
                          </a:solidFill>
                          <a:latin typeface="HSE Sans"/>
                          <a:ea typeface="+mn-ea"/>
                          <a:cs typeface="+mn-cs"/>
                        </a:rPr>
                        <a:t> </a:t>
                      </a:r>
                      <a:r>
                        <a:rPr lang="ru-RU" sz="1400" kern="1200" dirty="0" err="1">
                          <a:solidFill>
                            <a:schemeClr val="bg1"/>
                          </a:solidFill>
                          <a:latin typeface="HSE Sans"/>
                          <a:ea typeface="+mn-ea"/>
                          <a:cs typeface="+mn-cs"/>
                        </a:rPr>
                        <a:t>part</a:t>
                      </a:r>
                      <a:endParaRPr lang="ru-RU" sz="1400" kern="1200" dirty="0">
                        <a:solidFill>
                          <a:schemeClr val="bg1"/>
                        </a:solidFill>
                        <a:latin typeface="HSE Sans"/>
                        <a:ea typeface="+mn-ea"/>
                        <a:cs typeface="+mn-cs"/>
                      </a:endParaRPr>
                    </a:p>
                  </a:txBody>
                  <a:tcPr marL="68580" marR="68580" marT="0" marB="0" anchor="ctr"/>
                </a:tc>
                <a:tc>
                  <a:txBody>
                    <a:bodyPr/>
                    <a:lstStyle/>
                    <a:p>
                      <a:pPr>
                        <a:lnSpc>
                          <a:spcPct val="115000"/>
                        </a:lnSpc>
                        <a:spcAft>
                          <a:spcPts val="0"/>
                        </a:spcAft>
                      </a:pPr>
                      <a:r>
                        <a:rPr lang="ru-RU" sz="1400" kern="1200" dirty="0" err="1">
                          <a:solidFill>
                            <a:schemeClr val="bg1"/>
                          </a:solidFill>
                          <a:latin typeface="HSE Sans"/>
                          <a:ea typeface="+mn-ea"/>
                          <a:cs typeface="+mn-cs"/>
                        </a:rPr>
                        <a:t>Description</a:t>
                      </a:r>
                      <a:endParaRPr lang="ru-RU" sz="1400" kern="1200" dirty="0">
                        <a:solidFill>
                          <a:schemeClr val="bg1"/>
                        </a:solidFill>
                        <a:latin typeface="HSE Sans"/>
                        <a:ea typeface="+mn-ea"/>
                        <a:cs typeface="+mn-cs"/>
                      </a:endParaRPr>
                    </a:p>
                  </a:txBody>
                  <a:tcPr marL="68580" marR="68580" marT="0" marB="0" anchor="ctr"/>
                </a:tc>
              </a:tr>
              <a:tr h="304594">
                <a:tc>
                  <a:txBody>
                    <a:bodyPr/>
                    <a:lstStyle/>
                    <a:p>
                      <a:pPr>
                        <a:lnSpc>
                          <a:spcPct val="115000"/>
                        </a:lnSpc>
                        <a:spcAft>
                          <a:spcPts val="0"/>
                        </a:spcAft>
                      </a:pPr>
                      <a:r>
                        <a:rPr lang="ru-RU" sz="1400" kern="1200" dirty="0">
                          <a:solidFill>
                            <a:schemeClr val="bg1"/>
                          </a:solidFill>
                          <a:latin typeface="HSE Sans"/>
                          <a:ea typeface="+mn-ea"/>
                          <a:cs typeface="+mn-cs"/>
                        </a:rPr>
                        <a:t>радость</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грудь</a:t>
                      </a:r>
                    </a:p>
                  </a:txBody>
                  <a:tcPr marL="68580" marR="68580" marT="0" marB="0" anchor="ctr"/>
                </a:tc>
                <a:tc>
                  <a:txBody>
                    <a:bodyPr/>
                    <a:lstStyle/>
                    <a:p>
                      <a:pPr>
                        <a:lnSpc>
                          <a:spcPct val="115000"/>
                        </a:lnSpc>
                        <a:spcAft>
                          <a:spcPts val="0"/>
                        </a:spcAft>
                      </a:pPr>
                      <a:r>
                        <a:rPr lang="ru-RU" sz="1200" kern="1200" dirty="0">
                          <a:solidFill>
                            <a:schemeClr val="tx1"/>
                          </a:solidFill>
                          <a:latin typeface="HSE Sans"/>
                          <a:ea typeface="+mn-ea"/>
                          <a:cs typeface="+mn-cs"/>
                        </a:rPr>
                        <a:t>мышечное сжатие </a:t>
                      </a:r>
                      <a:endParaRPr lang="ru-RU" sz="1200" kern="1200" dirty="0" smtClean="0">
                        <a:solidFill>
                          <a:schemeClr val="tx1"/>
                        </a:solidFill>
                        <a:latin typeface="HSE Sans"/>
                        <a:ea typeface="+mn-ea"/>
                        <a:cs typeface="+mn-cs"/>
                      </a:endParaRPr>
                    </a:p>
                    <a:p>
                      <a:pPr>
                        <a:lnSpc>
                          <a:spcPct val="115000"/>
                        </a:lnSpc>
                        <a:spcAft>
                          <a:spcPts val="0"/>
                        </a:spcAft>
                      </a:pPr>
                      <a:r>
                        <a:rPr lang="ru-RU" sz="1200" kern="1200" dirty="0" smtClean="0">
                          <a:solidFill>
                            <a:schemeClr val="tx1"/>
                          </a:solidFill>
                          <a:latin typeface="HSE Sans"/>
                          <a:ea typeface="+mn-ea"/>
                          <a:cs typeface="+mn-cs"/>
                        </a:rPr>
                        <a:t>неболезненное</a:t>
                      </a:r>
                      <a:endParaRPr lang="ru-RU" sz="1200" kern="1200" dirty="0">
                        <a:solidFill>
                          <a:schemeClr val="tx1"/>
                        </a:solidFill>
                        <a:latin typeface="HSE Sans"/>
                        <a:ea typeface="+mn-ea"/>
                        <a:cs typeface="+mn-cs"/>
                      </a:endParaRPr>
                    </a:p>
                  </a:txBody>
                  <a:tcPr marL="68580" marR="68580" marT="0" marB="0" anchor="ctr"/>
                </a:tc>
              </a:tr>
              <a:tr h="304594">
                <a:tc>
                  <a:txBody>
                    <a:bodyPr/>
                    <a:lstStyle/>
                    <a:p>
                      <a:pPr>
                        <a:lnSpc>
                          <a:spcPct val="115000"/>
                        </a:lnSpc>
                        <a:spcAft>
                          <a:spcPts val="0"/>
                        </a:spcAft>
                      </a:pPr>
                      <a:r>
                        <a:rPr lang="ru-RU" sz="1400" kern="1200" dirty="0">
                          <a:solidFill>
                            <a:schemeClr val="bg1"/>
                          </a:solidFill>
                          <a:latin typeface="HSE Sans"/>
                          <a:ea typeface="+mn-ea"/>
                          <a:cs typeface="+mn-cs"/>
                        </a:rPr>
                        <a:t>радость</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все тело</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легкость</a:t>
                      </a:r>
                    </a:p>
                  </a:txBody>
                  <a:tcPr marL="68580" marR="68580" marT="0" marB="0" anchor="ctr"/>
                </a:tc>
              </a:tr>
              <a:tr h="294441">
                <a:tc>
                  <a:txBody>
                    <a:bodyPr/>
                    <a:lstStyle/>
                    <a:p>
                      <a:pPr>
                        <a:lnSpc>
                          <a:spcPct val="115000"/>
                        </a:lnSpc>
                        <a:spcAft>
                          <a:spcPts val="0"/>
                        </a:spcAft>
                      </a:pPr>
                      <a:r>
                        <a:rPr lang="ru-RU" sz="1400" kern="1200" dirty="0">
                          <a:solidFill>
                            <a:schemeClr val="bg1"/>
                          </a:solidFill>
                          <a:latin typeface="HSE Sans"/>
                          <a:ea typeface="+mn-ea"/>
                          <a:cs typeface="+mn-cs"/>
                        </a:rPr>
                        <a:t>умиление</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верхняя грудь</a:t>
                      </a:r>
                    </a:p>
                  </a:txBody>
                  <a:tcPr marL="68580" marR="68580" marT="0" marB="0" anchor="ctr"/>
                </a:tc>
                <a:tc>
                  <a:txBody>
                    <a:bodyPr/>
                    <a:lstStyle/>
                    <a:p>
                      <a:pPr>
                        <a:lnSpc>
                          <a:spcPct val="115000"/>
                        </a:lnSpc>
                        <a:spcAft>
                          <a:spcPts val="0"/>
                        </a:spcAft>
                      </a:pPr>
                      <a:r>
                        <a:rPr lang="ru-RU" sz="1400" kern="1200" dirty="0" smtClean="0">
                          <a:solidFill>
                            <a:schemeClr val="tx1"/>
                          </a:solidFill>
                          <a:latin typeface="HSE Sans"/>
                          <a:ea typeface="+mn-ea"/>
                          <a:cs typeface="+mn-cs"/>
                        </a:rPr>
                        <a:t>легкое напряжение</a:t>
                      </a:r>
                      <a:endParaRPr lang="ru-RU" sz="1400" kern="1200" dirty="0">
                        <a:solidFill>
                          <a:schemeClr val="tx1"/>
                        </a:solidFill>
                        <a:latin typeface="HSE Sans"/>
                        <a:ea typeface="+mn-ea"/>
                        <a:cs typeface="+mn-cs"/>
                      </a:endParaRPr>
                    </a:p>
                  </a:txBody>
                  <a:tcPr marL="68580" marR="68580" marT="0" marB="0" anchor="ctr"/>
                </a:tc>
              </a:tr>
              <a:tr h="304594">
                <a:tc>
                  <a:txBody>
                    <a:bodyPr/>
                    <a:lstStyle/>
                    <a:p>
                      <a:pPr>
                        <a:lnSpc>
                          <a:spcPct val="115000"/>
                        </a:lnSpc>
                        <a:spcAft>
                          <a:spcPts val="0"/>
                        </a:spcAft>
                      </a:pPr>
                      <a:r>
                        <a:rPr lang="ru-RU" sz="1400" kern="1200" dirty="0">
                          <a:solidFill>
                            <a:schemeClr val="bg1"/>
                          </a:solidFill>
                          <a:latin typeface="HSE Sans"/>
                          <a:ea typeface="+mn-ea"/>
                          <a:cs typeface="+mn-cs"/>
                        </a:rPr>
                        <a:t>удивление</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грудь</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ощущение спазма</a:t>
                      </a:r>
                    </a:p>
                  </a:txBody>
                  <a:tcPr marL="68580" marR="68580" marT="0" marB="0" anchor="ctr"/>
                </a:tc>
              </a:tr>
              <a:tr h="304594">
                <a:tc>
                  <a:txBody>
                    <a:bodyPr/>
                    <a:lstStyle/>
                    <a:p>
                      <a:pPr>
                        <a:lnSpc>
                          <a:spcPct val="115000"/>
                        </a:lnSpc>
                        <a:spcAft>
                          <a:spcPts val="0"/>
                        </a:spcAft>
                      </a:pPr>
                      <a:r>
                        <a:rPr lang="ru-RU" sz="1400" kern="1200" dirty="0">
                          <a:solidFill>
                            <a:schemeClr val="bg1"/>
                          </a:solidFill>
                          <a:latin typeface="HSE Sans"/>
                          <a:ea typeface="+mn-ea"/>
                          <a:cs typeface="+mn-cs"/>
                        </a:rPr>
                        <a:t>удивление</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живот</a:t>
                      </a:r>
                    </a:p>
                  </a:txBody>
                  <a:tcPr marL="68580" marR="68580" marT="0" marB="0" anchor="ctr"/>
                </a:tc>
                <a:tc>
                  <a:txBody>
                    <a:bodyPr/>
                    <a:lstStyle/>
                    <a:p>
                      <a:pPr>
                        <a:lnSpc>
                          <a:spcPct val="115000"/>
                        </a:lnSpc>
                        <a:spcAft>
                          <a:spcPts val="0"/>
                        </a:spcAft>
                      </a:pPr>
                      <a:r>
                        <a:rPr lang="ru-RU" sz="1400" kern="1200" noProof="0" dirty="0" smtClean="0">
                          <a:solidFill>
                            <a:schemeClr val="tx1"/>
                          </a:solidFill>
                          <a:latin typeface="HSE Sans"/>
                          <a:ea typeface="+mn-ea"/>
                          <a:cs typeface="+mn-cs"/>
                        </a:rPr>
                        <a:t>ёканье</a:t>
                      </a:r>
                      <a:endParaRPr lang="ru-RU" sz="1400" kern="1200" noProof="0" dirty="0">
                        <a:solidFill>
                          <a:schemeClr val="tx1"/>
                        </a:solidFill>
                        <a:latin typeface="HSE Sans"/>
                        <a:ea typeface="+mn-ea"/>
                        <a:cs typeface="+mn-cs"/>
                      </a:endParaRPr>
                    </a:p>
                  </a:txBody>
                  <a:tcPr marL="68580" marR="68580" marT="0" marB="0" anchor="ctr"/>
                </a:tc>
              </a:tr>
              <a:tr h="314748">
                <a:tc>
                  <a:txBody>
                    <a:bodyPr/>
                    <a:lstStyle/>
                    <a:p>
                      <a:pPr>
                        <a:lnSpc>
                          <a:spcPct val="115000"/>
                        </a:lnSpc>
                        <a:spcAft>
                          <a:spcPts val="0"/>
                        </a:spcAft>
                      </a:pPr>
                      <a:r>
                        <a:rPr lang="ru-RU" sz="1400" kern="1200" dirty="0">
                          <a:solidFill>
                            <a:schemeClr val="bg1"/>
                          </a:solidFill>
                          <a:latin typeface="HSE Sans"/>
                          <a:ea typeface="+mn-ea"/>
                          <a:cs typeface="+mn-cs"/>
                        </a:rPr>
                        <a:t>печаль</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верхняя спина</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напряжение</a:t>
                      </a:r>
                    </a:p>
                  </a:txBody>
                  <a:tcPr marL="68580" marR="68580" marT="0" marB="0" anchor="ctr"/>
                </a:tc>
              </a:tr>
              <a:tr h="304594">
                <a:tc>
                  <a:txBody>
                    <a:bodyPr/>
                    <a:lstStyle/>
                    <a:p>
                      <a:pPr>
                        <a:lnSpc>
                          <a:spcPct val="115000"/>
                        </a:lnSpc>
                        <a:spcAft>
                          <a:spcPts val="0"/>
                        </a:spcAft>
                      </a:pPr>
                      <a:r>
                        <a:rPr lang="ru-RU" sz="1400" kern="1200" dirty="0">
                          <a:solidFill>
                            <a:schemeClr val="bg1"/>
                          </a:solidFill>
                          <a:latin typeface="HSE Sans"/>
                          <a:ea typeface="+mn-ea"/>
                          <a:cs typeface="+mn-cs"/>
                        </a:rPr>
                        <a:t>печаль</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горло</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зажим/ком</a:t>
                      </a:r>
                    </a:p>
                  </a:txBody>
                  <a:tcPr marL="68580" marR="68580" marT="0" marB="0" anchor="ctr"/>
                </a:tc>
              </a:tr>
              <a:tr h="304594">
                <a:tc>
                  <a:txBody>
                    <a:bodyPr/>
                    <a:lstStyle/>
                    <a:p>
                      <a:pPr>
                        <a:lnSpc>
                          <a:spcPct val="115000"/>
                        </a:lnSpc>
                        <a:spcAft>
                          <a:spcPts val="0"/>
                        </a:spcAft>
                      </a:pPr>
                      <a:r>
                        <a:rPr lang="ru-RU" sz="1400" kern="1200" dirty="0">
                          <a:solidFill>
                            <a:schemeClr val="bg1"/>
                          </a:solidFill>
                          <a:latin typeface="HSE Sans"/>
                          <a:ea typeface="+mn-ea"/>
                          <a:cs typeface="+mn-cs"/>
                        </a:rPr>
                        <a:t>печаль</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грудь</a:t>
                      </a:r>
                    </a:p>
                  </a:txBody>
                  <a:tcPr marL="68580" marR="68580" marT="0" marB="0" anchor="ctr"/>
                </a:tc>
                <a:tc>
                  <a:txBody>
                    <a:bodyPr/>
                    <a:lstStyle/>
                    <a:p>
                      <a:pPr>
                        <a:lnSpc>
                          <a:spcPct val="115000"/>
                        </a:lnSpc>
                        <a:spcAft>
                          <a:spcPts val="0"/>
                        </a:spcAft>
                      </a:pPr>
                      <a:r>
                        <a:rPr lang="ru-RU" sz="1400" kern="1200" dirty="0">
                          <a:solidFill>
                            <a:schemeClr val="tx1"/>
                          </a:solidFill>
                          <a:latin typeface="HSE Sans"/>
                          <a:ea typeface="+mn-ea"/>
                          <a:cs typeface="+mn-cs"/>
                        </a:rPr>
                        <a:t>давление</a:t>
                      </a:r>
                    </a:p>
                  </a:txBody>
                  <a:tcPr marL="68580" marR="68580" marT="0" marB="0" anchor="ctr"/>
                </a:tc>
              </a:tr>
            </a:tbl>
          </a:graphicData>
        </a:graphic>
      </p:graphicFrame>
      <p:sp>
        <p:nvSpPr>
          <p:cNvPr id="16" name="Прямоугольник 15"/>
          <p:cNvSpPr/>
          <p:nvPr/>
        </p:nvSpPr>
        <p:spPr>
          <a:xfrm>
            <a:off x="6336746" y="2753154"/>
            <a:ext cx="3491661" cy="369332"/>
          </a:xfrm>
          <a:prstGeom prst="rect">
            <a:avLst/>
          </a:prstGeom>
        </p:spPr>
        <p:txBody>
          <a:bodyPr wrap="none">
            <a:spAutoFit/>
          </a:bodyPr>
          <a:lstStyle/>
          <a:p>
            <a:r>
              <a:rPr lang="en-US" dirty="0" smtClean="0">
                <a:latin typeface="HSE Sans"/>
              </a:rPr>
              <a:t>Example</a:t>
            </a:r>
            <a:r>
              <a:rPr lang="ru-RU" dirty="0" smtClean="0">
                <a:latin typeface="HSE Sans"/>
              </a:rPr>
              <a:t> </a:t>
            </a:r>
            <a:r>
              <a:rPr lang="en-US" dirty="0" smtClean="0">
                <a:latin typeface="HSE Sans"/>
              </a:rPr>
              <a:t>of digitized protoco</a:t>
            </a:r>
            <a:r>
              <a:rPr lang="en-US" dirty="0">
                <a:latin typeface="HSE Sans"/>
              </a:rPr>
              <a:t>l</a:t>
            </a:r>
            <a:endParaRPr lang="ru-RU" dirty="0"/>
          </a:p>
        </p:txBody>
      </p:sp>
    </p:spTree>
    <p:extLst>
      <p:ext uri="{BB962C8B-B14F-4D97-AF65-F5344CB8AC3E}">
        <p14:creationId xmlns:p14="http://schemas.microsoft.com/office/powerpoint/2010/main" val="35789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2.xml><?xml version="1.0" encoding="utf-8"?>
<ds:datastoreItem xmlns:ds="http://schemas.openxmlformats.org/officeDocument/2006/customXml" ds:itemID="{433DAF31-D8A6-49A0-9A5D-8B2EA5B1C511}">
  <ds:schemaRefs>
    <ds:schemaRef ds:uri="http://purl.org/dc/terms/"/>
    <ds:schemaRef ds:uri="http://schemas.openxmlformats.org/package/2006/metadata/core-properties"/>
    <ds:schemaRef ds:uri="e96afe77-3acb-4328-97fc-408e1bde3ecd"/>
    <ds:schemaRef ds:uri="http://schemas.microsoft.com/office/2006/documentManagement/types"/>
    <ds:schemaRef ds:uri="http://schemas.microsoft.com/office/infopath/2007/PartnerControls"/>
    <ds:schemaRef ds:uri="http://purl.org/dc/elements/1.1/"/>
    <ds:schemaRef ds:uri="http://schemas.microsoft.com/office/2006/metadata/properties"/>
    <ds:schemaRef ds:uri="9875bd71-cde8-496c-a136-433f55d5e6d0"/>
    <ds:schemaRef ds:uri="http://www.w3.org/XML/1998/namespace"/>
    <ds:schemaRef ds:uri="http://purl.org/dc/dcmitype/"/>
  </ds:schemaRefs>
</ds:datastoreItem>
</file>

<file path=customXml/itemProps3.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12081</TotalTime>
  <Words>1198</Words>
  <Application>Microsoft Office PowerPoint</Application>
  <PresentationFormat>Произвольный</PresentationFormat>
  <Paragraphs>247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Office Theme</vt:lpstr>
      <vt:lpstr>Vegetative measures of the valence of emotional states</vt:lpstr>
      <vt:lpstr>Definitions and abbreviations </vt:lpstr>
      <vt:lpstr>Background</vt:lpstr>
      <vt:lpstr>Background</vt:lpstr>
      <vt:lpstr>Research question</vt:lpstr>
      <vt:lpstr>Research Goal</vt:lpstr>
      <vt:lpstr>Methods exploratory qualitative research </vt:lpstr>
      <vt:lpstr>Methods</vt:lpstr>
      <vt:lpstr>Methods</vt:lpstr>
      <vt:lpstr>Participants</vt:lpstr>
      <vt:lpstr>Results &amp; Discussion</vt:lpstr>
      <vt:lpstr>Limitations</vt:lpstr>
      <vt:lpstr>Perspectives &amp; Appliance</vt:lpstr>
      <vt:lpstr>References</vt:lpstr>
      <vt:lpstr>Thank you for your attention!</vt:lpstr>
      <vt:lpstr>Comparisons of Negative and Positive Emotions by Physiological measure</vt:lpstr>
      <vt:lpstr>Emotion Fingerprints or Emotion Populations? A Meta-Analytic Investigation of Autonomic Features of Emotion Categories</vt:lpstr>
      <vt:lpstr>Autonomic Nervous System Activity During Positive Emotions: A Meta-Analytic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muraddaewoopack@gmail.com</cp:lastModifiedBy>
  <cp:revision>70</cp:revision>
  <cp:lastPrinted>2021-11-11T13:08:42Z</cp:lastPrinted>
  <dcterms:created xsi:type="dcterms:W3CDTF">2021-11-11T08:52:47Z</dcterms:created>
  <dcterms:modified xsi:type="dcterms:W3CDTF">2023-06-06T19:56:52Z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