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70" r:id="rId6"/>
    <p:sldId id="260" r:id="rId7"/>
    <p:sldId id="261" r:id="rId8"/>
    <p:sldId id="262" r:id="rId9"/>
    <p:sldId id="264" r:id="rId10"/>
    <p:sldId id="267" r:id="rId11"/>
    <p:sldId id="266" r:id="rId12"/>
    <p:sldId id="274" r:id="rId13"/>
    <p:sldId id="272" r:id="rId14"/>
    <p:sldId id="276" r:id="rId15"/>
    <p:sldId id="268" r:id="rId16"/>
    <p:sldId id="271" r:id="rId17"/>
    <p:sldId id="269"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25">
          <p15:clr>
            <a:srgbClr val="A4A3A4"/>
          </p15:clr>
        </p15:guide>
        <p15:guide id="2" pos="1209">
          <p15:clr>
            <a:srgbClr val="A4A3A4"/>
          </p15:clr>
        </p15:guide>
        <p15:guide id="3" pos="2955">
          <p15:clr>
            <a:srgbClr val="A4A3A4"/>
          </p15:clr>
        </p15:guide>
        <p15:guide id="4" pos="2071">
          <p15:clr>
            <a:srgbClr val="A4A3A4"/>
          </p15:clr>
        </p15:guide>
        <p15:guide id="5" pos="3840">
          <p15:clr>
            <a:srgbClr val="A4A3A4"/>
          </p15:clr>
        </p15:guide>
        <p15:guide id="6" pos="4702">
          <p15:clr>
            <a:srgbClr val="A4A3A4"/>
          </p15:clr>
        </p15:guide>
        <p15:guide id="7" pos="5586">
          <p15:clr>
            <a:srgbClr val="A4A3A4"/>
          </p15:clr>
        </p15:guide>
        <p15:guide id="8" pos="7333">
          <p15:clr>
            <a:srgbClr val="A4A3A4"/>
          </p15:clr>
        </p15:guide>
        <p15:guide id="9" orient="horz" pos="3952">
          <p15:clr>
            <a:srgbClr val="A4A3A4"/>
          </p15:clr>
        </p15:guide>
        <p15:guide id="10" pos="6471">
          <p15:clr>
            <a:srgbClr val="A4A3A4"/>
          </p15:clr>
        </p15:guide>
        <p15:guide id="11" orient="horz" pos="91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h2EUww/i3jjGzzixHS925ReiBu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guide pos="325"/>
        <p:guide pos="1209"/>
        <p:guide pos="2955"/>
        <p:guide pos="2071"/>
        <p:guide pos="3840"/>
        <p:guide pos="4702"/>
        <p:guide pos="5586"/>
        <p:guide pos="7333"/>
        <p:guide orient="horz" pos="3952"/>
        <p:guide pos="6471"/>
        <p:guide orient="horz" pos="91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98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43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73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0a5058c4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0a5058c48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20a5058c48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0a5058c48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0a5058c48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20a5058c48e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0a5058c48e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0a5058c48e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20a5058c48e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Обложка">
  <p:cSld name="Обложка">
    <p:bg>
      <p:bgPr>
        <a:blipFill>
          <a:blip r:embed="rId2">
            <a:alphaModFix/>
          </a:blip>
          <a:stretch>
            <a:fillRect/>
          </a:stretch>
        </a:blipFill>
        <a:effectLst/>
      </p:bgPr>
    </p:bg>
    <p:spTree>
      <p:nvGrpSpPr>
        <p:cNvPr id="1" name="Shape 10"/>
        <p:cNvGrpSpPr/>
        <p:nvPr/>
      </p:nvGrpSpPr>
      <p:grpSpPr>
        <a:xfrm>
          <a:off x="0" y="0"/>
          <a:ext cx="0" cy="0"/>
          <a:chOff x="0" y="0"/>
          <a:chExt cx="0" cy="0"/>
        </a:xfrm>
      </p:grpSpPr>
      <p:pic>
        <p:nvPicPr>
          <p:cNvPr id="11" name="Google Shape;11;p13"/>
          <p:cNvPicPr preferRelativeResize="0"/>
          <p:nvPr/>
        </p:nvPicPr>
        <p:blipFill rotWithShape="1">
          <a:blip r:embed="rId3">
            <a:alphaModFix/>
          </a:blip>
          <a:srcRect/>
          <a:stretch/>
        </p:blipFill>
        <p:spPr>
          <a:xfrm>
            <a:off x="1013859" y="962173"/>
            <a:ext cx="886499" cy="886499"/>
          </a:xfrm>
          <a:prstGeom prst="rect">
            <a:avLst/>
          </a:prstGeom>
          <a:noFill/>
          <a:ln>
            <a:noFill/>
          </a:ln>
        </p:spPr>
      </p:pic>
      <p:cxnSp>
        <p:nvCxnSpPr>
          <p:cNvPr id="12" name="Google Shape;12;p13"/>
          <p:cNvCxnSpPr/>
          <p:nvPr/>
        </p:nvCxnSpPr>
        <p:spPr>
          <a:xfrm>
            <a:off x="6090212" y="985336"/>
            <a:ext cx="0" cy="840173"/>
          </a:xfrm>
          <a:prstGeom prst="straightConnector1">
            <a:avLst/>
          </a:prstGeom>
          <a:noFill/>
          <a:ln w="12700" cap="flat" cmpd="sng">
            <a:solidFill>
              <a:srgbClr val="102D69"/>
            </a:solidFill>
            <a:prstDash val="solid"/>
            <a:miter lim="800000"/>
            <a:headEnd type="none" w="sm" len="sm"/>
            <a:tailEnd type="none" w="sm" len="sm"/>
          </a:ln>
        </p:spPr>
      </p:cxnSp>
      <p:cxnSp>
        <p:nvCxnSpPr>
          <p:cNvPr id="13" name="Google Shape;13;p13"/>
          <p:cNvCxnSpPr/>
          <p:nvPr/>
        </p:nvCxnSpPr>
        <p:spPr>
          <a:xfrm>
            <a:off x="8642581" y="985336"/>
            <a:ext cx="0" cy="840173"/>
          </a:xfrm>
          <a:prstGeom prst="straightConnector1">
            <a:avLst/>
          </a:prstGeom>
          <a:noFill/>
          <a:ln w="12700" cap="flat" cmpd="sng">
            <a:solidFill>
              <a:srgbClr val="102D69"/>
            </a:solidFill>
            <a:prstDash val="solid"/>
            <a:miter lim="800000"/>
            <a:headEnd type="none" w="sm" len="sm"/>
            <a:tailEnd type="none" w="sm" len="sm"/>
          </a:ln>
        </p:spPr>
      </p:cxnSp>
      <p:cxnSp>
        <p:nvCxnSpPr>
          <p:cNvPr id="14" name="Google Shape;14;p13"/>
          <p:cNvCxnSpPr/>
          <p:nvPr/>
        </p:nvCxnSpPr>
        <p:spPr>
          <a:xfrm>
            <a:off x="11179047" y="985336"/>
            <a:ext cx="0" cy="840173"/>
          </a:xfrm>
          <a:prstGeom prst="straightConnector1">
            <a:avLst/>
          </a:prstGeom>
          <a:noFill/>
          <a:ln w="12700" cap="flat" cmpd="sng">
            <a:solidFill>
              <a:srgbClr val="102D69"/>
            </a:solidFill>
            <a:prstDash val="solid"/>
            <a:miter lim="800000"/>
            <a:headEnd type="none" w="sm" len="sm"/>
            <a:tailEnd type="none" w="sm" len="sm"/>
          </a:ln>
        </p:spPr>
      </p:cxnSp>
      <p:sp>
        <p:nvSpPr>
          <p:cNvPr id="15" name="Google Shape;15;p13"/>
          <p:cNvSpPr txBox="1">
            <a:spLocks noGrp="1"/>
          </p:cNvSpPr>
          <p:nvPr>
            <p:ph type="title"/>
          </p:nvPr>
        </p:nvSpPr>
        <p:spPr>
          <a:xfrm>
            <a:off x="1027967" y="2404670"/>
            <a:ext cx="7634059" cy="1978323"/>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E2D69"/>
              </a:buClr>
              <a:buSzPts val="4300"/>
              <a:buFont typeface="Arial"/>
              <a:buNone/>
              <a:defRPr sz="4300" b="0" i="0" u="none" strike="noStrike" cap="none">
                <a:solidFill>
                  <a:srgbClr val="0E2D6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13"/>
          <p:cNvSpPr txBox="1">
            <a:spLocks noGrp="1"/>
          </p:cNvSpPr>
          <p:nvPr>
            <p:ph type="body" idx="1"/>
          </p:nvPr>
        </p:nvSpPr>
        <p:spPr>
          <a:xfrm>
            <a:off x="2074947" y="1187841"/>
            <a:ext cx="3848717" cy="435163"/>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3"/>
          <p:cNvSpPr txBox="1">
            <a:spLocks noGrp="1"/>
          </p:cNvSpPr>
          <p:nvPr>
            <p:ph type="body" idx="2"/>
          </p:nvPr>
        </p:nvSpPr>
        <p:spPr>
          <a:xfrm>
            <a:off x="6259420" y="1173829"/>
            <a:ext cx="2278063" cy="463186"/>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E2D69"/>
              </a:buClr>
              <a:buSzPts val="1200"/>
              <a:buFont typeface="Arial"/>
              <a:buNone/>
              <a:defRPr sz="1200" b="0" i="0" u="none" strike="noStrike" cap="none">
                <a:solidFill>
                  <a:srgbClr val="0E2D69"/>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3"/>
          <p:cNvSpPr txBox="1">
            <a:spLocks noGrp="1"/>
          </p:cNvSpPr>
          <p:nvPr>
            <p:ph type="body" idx="3"/>
          </p:nvPr>
        </p:nvSpPr>
        <p:spPr>
          <a:xfrm>
            <a:off x="8786720" y="1173829"/>
            <a:ext cx="2217738" cy="463186"/>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E2D69"/>
              </a:buClr>
              <a:buSzPts val="1200"/>
              <a:buFont typeface="Arial"/>
              <a:buNone/>
              <a:defRPr sz="1200" b="0" i="0" u="none" strike="noStrike" cap="none">
                <a:solidFill>
                  <a:srgbClr val="0E2D69"/>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13"/>
          <p:cNvSpPr txBox="1">
            <a:spLocks noGrp="1"/>
          </p:cNvSpPr>
          <p:nvPr>
            <p:ph type="body" idx="4"/>
          </p:nvPr>
        </p:nvSpPr>
        <p:spPr>
          <a:xfrm>
            <a:off x="1027967" y="4824914"/>
            <a:ext cx="7625267" cy="65286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E2D69"/>
              </a:buClr>
              <a:buSzPts val="1600"/>
              <a:buFont typeface="Arial"/>
              <a:buNone/>
              <a:defRPr sz="1600" b="0" i="0" u="none" strike="noStrike" cap="none">
                <a:solidFill>
                  <a:srgbClr val="0E2D69"/>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Таблица_2">
  <p:cSld name="Таблица_2">
    <p:bg>
      <p:bgPr>
        <a:blipFill>
          <a:blip r:embed="rId2">
            <a:alphaModFix/>
          </a:blip>
          <a:stretch>
            <a:fillRect/>
          </a:stretch>
        </a:blipFill>
        <a:effectLst/>
      </p:bgPr>
    </p:bg>
    <p:spTree>
      <p:nvGrpSpPr>
        <p:cNvPr id="1" name="Shape 120"/>
        <p:cNvGrpSpPr/>
        <p:nvPr/>
      </p:nvGrpSpPr>
      <p:grpSpPr>
        <a:xfrm>
          <a:off x="0" y="0"/>
          <a:ext cx="0" cy="0"/>
          <a:chOff x="0" y="0"/>
          <a:chExt cx="0" cy="0"/>
        </a:xfrm>
      </p:grpSpPr>
      <p:pic>
        <p:nvPicPr>
          <p:cNvPr id="121" name="Google Shape;121;p22"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22" name="Google Shape;122;p22"/>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23" name="Google Shape;123;p22"/>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24" name="Google Shape;124;p22"/>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25" name="Google Shape;125;p22"/>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126" name="Google Shape;126;p22"/>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27" name="Google Shape;127;p22"/>
          <p:cNvSpPr txBox="1">
            <a:spLocks noGrp="1"/>
          </p:cNvSpPr>
          <p:nvPr>
            <p:ph type="body" idx="1"/>
          </p:nvPr>
        </p:nvSpPr>
        <p:spPr>
          <a:xfrm>
            <a:off x="585787" y="1447064"/>
            <a:ext cx="7617877" cy="53701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E2D69"/>
              </a:buClr>
              <a:buSzPts val="1600"/>
              <a:buFont typeface="Arial"/>
              <a:buNone/>
              <a:defRPr sz="1600" b="0" i="0" u="none" strike="noStrike" cap="none">
                <a:solidFill>
                  <a:srgbClr val="0E2D69"/>
                </a:solidFill>
                <a:latin typeface="Arial"/>
                <a:ea typeface="Arial"/>
                <a:cs typeface="Arial"/>
                <a:sym typeface="Arial"/>
              </a:defRPr>
            </a:lvl1pPr>
            <a:lvl2pPr marL="914400" marR="0" lvl="1"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2pPr>
            <a:lvl3pPr marL="1371600" marR="0" lvl="2"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3pPr>
            <a:lvl4pPr marL="1828800" marR="0" lvl="3"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4pPr>
            <a:lvl5pPr marL="2286000" marR="0" lvl="4"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2"/>
          <p:cNvSpPr txBox="1">
            <a:spLocks noGrp="1"/>
          </p:cNvSpPr>
          <p:nvPr>
            <p:ph type="body" idx="2"/>
          </p:nvPr>
        </p:nvSpPr>
        <p:spPr>
          <a:xfrm>
            <a:off x="585788" y="5739189"/>
            <a:ext cx="6824303" cy="703205"/>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2pPr>
            <a:lvl3pPr marL="1371600" marR="0" lvl="2"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3pPr>
            <a:lvl4pPr marL="1828800" marR="0" lvl="3"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4pPr>
            <a:lvl5pPr marL="2286000" marR="0" lvl="4"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2"/>
          <p:cNvSpPr>
            <a:spLocks noGrp="1"/>
          </p:cNvSpPr>
          <p:nvPr>
            <p:ph type="tbl" idx="3"/>
          </p:nvPr>
        </p:nvSpPr>
        <p:spPr>
          <a:xfrm>
            <a:off x="585787" y="2208362"/>
            <a:ext cx="7617895" cy="32952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2"/>
          <p:cNvSpPr txBox="1">
            <a:spLocks noGrp="1"/>
          </p:cNvSpPr>
          <p:nvPr>
            <p:ph type="body" idx="4"/>
          </p:nvPr>
        </p:nvSpPr>
        <p:spPr>
          <a:xfrm>
            <a:off x="8686807" y="2208363"/>
            <a:ext cx="2930666" cy="2570672"/>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body" idx="5"/>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2"/>
          <p:cNvSpPr txBox="1">
            <a:spLocks noGrp="1"/>
          </p:cNvSpPr>
          <p:nvPr>
            <p:ph type="body" idx="6"/>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2"/>
          <p:cNvSpPr txBox="1">
            <a:spLocks noGrp="1"/>
          </p:cNvSpPr>
          <p:nvPr>
            <p:ph type="body" idx="7"/>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цвет">
  <p:cSld name="цвет">
    <p:bg>
      <p:bgPr>
        <a:blipFill>
          <a:blip r:embed="rId2">
            <a:alphaModFix/>
          </a:blip>
          <a:stretch>
            <a:fillRect/>
          </a:stretch>
        </a:blipFill>
        <a:effectLst/>
      </p:bgPr>
    </p:bg>
    <p:spTree>
      <p:nvGrpSpPr>
        <p:cNvPr id="1" name="Shape 134"/>
        <p:cNvGrpSpPr/>
        <p:nvPr/>
      </p:nvGrpSpPr>
      <p:grpSpPr>
        <a:xfrm>
          <a:off x="0" y="0"/>
          <a:ext cx="0" cy="0"/>
          <a:chOff x="0" y="0"/>
          <a:chExt cx="0" cy="0"/>
        </a:xfrm>
      </p:grpSpPr>
      <p:pic>
        <p:nvPicPr>
          <p:cNvPr id="135" name="Google Shape;135;p23"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36" name="Google Shape;136;p23"/>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37" name="Google Shape;137;p23"/>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38" name="Google Shape;138;p23"/>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39" name="Google Shape;139;p23"/>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140" name="Google Shape;140;p23"/>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41" name="Google Shape;141;p23"/>
          <p:cNvSpPr txBox="1">
            <a:spLocks noGrp="1"/>
          </p:cNvSpPr>
          <p:nvPr>
            <p:ph type="title"/>
          </p:nvPr>
        </p:nvSpPr>
        <p:spPr>
          <a:xfrm>
            <a:off x="585899" y="1447790"/>
            <a:ext cx="4322530"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23"/>
          <p:cNvSpPr txBox="1">
            <a:spLocks noGrp="1"/>
          </p:cNvSpPr>
          <p:nvPr>
            <p:ph type="body" idx="1"/>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3"/>
          <p:cNvSpPr/>
          <p:nvPr/>
        </p:nvSpPr>
        <p:spPr>
          <a:xfrm>
            <a:off x="5392982" y="1447790"/>
            <a:ext cx="830997" cy="830997"/>
          </a:xfrm>
          <a:prstGeom prst="ellipse">
            <a:avLst/>
          </a:prstGeom>
          <a:solidFill>
            <a:srgbClr val="0E2D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23"/>
          <p:cNvSpPr/>
          <p:nvPr/>
        </p:nvSpPr>
        <p:spPr>
          <a:xfrm>
            <a:off x="6742925" y="1447790"/>
            <a:ext cx="830997" cy="830997"/>
          </a:xfrm>
          <a:prstGeom prst="ellipse">
            <a:avLst/>
          </a:prstGeom>
          <a:solidFill>
            <a:srgbClr val="234A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23"/>
          <p:cNvSpPr/>
          <p:nvPr/>
        </p:nvSpPr>
        <p:spPr>
          <a:xfrm>
            <a:off x="8092868" y="1447790"/>
            <a:ext cx="830997" cy="830997"/>
          </a:xfrm>
          <a:prstGeom prst="ellipse">
            <a:avLst/>
          </a:prstGeom>
          <a:solidFill>
            <a:srgbClr val="11A0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23"/>
          <p:cNvSpPr/>
          <p:nvPr/>
        </p:nvSpPr>
        <p:spPr>
          <a:xfrm>
            <a:off x="9442811" y="1447790"/>
            <a:ext cx="830997" cy="830997"/>
          </a:xfrm>
          <a:prstGeom prst="ellipse">
            <a:avLst/>
          </a:prstGeom>
          <a:solidFill>
            <a:srgbClr val="029C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3"/>
          <p:cNvSpPr/>
          <p:nvPr/>
        </p:nvSpPr>
        <p:spPr>
          <a:xfrm>
            <a:off x="10792754" y="1447790"/>
            <a:ext cx="830997" cy="830997"/>
          </a:xfrm>
          <a:prstGeom prst="ellipse">
            <a:avLst/>
          </a:prstGeom>
          <a:solidFill>
            <a:srgbClr val="EB6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3"/>
          <p:cNvSpPr/>
          <p:nvPr/>
        </p:nvSpPr>
        <p:spPr>
          <a:xfrm>
            <a:off x="5392982" y="2708699"/>
            <a:ext cx="830997" cy="830997"/>
          </a:xfrm>
          <a:prstGeom prst="ellipse">
            <a:avLst/>
          </a:prstGeom>
          <a:solidFill>
            <a:srgbClr val="7D4E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3"/>
          <p:cNvSpPr/>
          <p:nvPr/>
        </p:nvSpPr>
        <p:spPr>
          <a:xfrm>
            <a:off x="6742925" y="2708699"/>
            <a:ext cx="830997" cy="830997"/>
          </a:xfrm>
          <a:prstGeom prst="ellipse">
            <a:avLst/>
          </a:prstGeom>
          <a:solidFill>
            <a:srgbClr val="E61F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3"/>
          <p:cNvSpPr/>
          <p:nvPr/>
        </p:nvSpPr>
        <p:spPr>
          <a:xfrm>
            <a:off x="8092868" y="2708699"/>
            <a:ext cx="830997" cy="830997"/>
          </a:xfrm>
          <a:prstGeom prst="ellipse">
            <a:avLst/>
          </a:prstGeom>
          <a:solidFill>
            <a:srgbClr val="FBBA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23"/>
          <p:cNvSpPr/>
          <p:nvPr/>
        </p:nvSpPr>
        <p:spPr>
          <a:xfrm>
            <a:off x="9442811" y="2708699"/>
            <a:ext cx="830997" cy="830997"/>
          </a:xfrm>
          <a:prstGeom prst="ellipse">
            <a:avLst/>
          </a:prstGeom>
          <a:solidFill>
            <a:srgbClr val="7DA0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23"/>
          <p:cNvSpPr/>
          <p:nvPr/>
        </p:nvSpPr>
        <p:spPr>
          <a:xfrm>
            <a:off x="10792754" y="2708699"/>
            <a:ext cx="830997" cy="830997"/>
          </a:xfrm>
          <a:prstGeom prst="ellipse">
            <a:avLst/>
          </a:prstGeom>
          <a:solidFill>
            <a:srgbClr val="47A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23"/>
          <p:cNvSpPr/>
          <p:nvPr/>
        </p:nvSpPr>
        <p:spPr>
          <a:xfrm>
            <a:off x="5392982" y="3969609"/>
            <a:ext cx="830997" cy="830997"/>
          </a:xfrm>
          <a:prstGeom prst="ellipse">
            <a:avLst/>
          </a:prstGeom>
          <a:solidFill>
            <a:srgbClr val="EB8C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3"/>
          <p:cNvSpPr/>
          <p:nvPr/>
        </p:nvSpPr>
        <p:spPr>
          <a:xfrm>
            <a:off x="6742925" y="3969609"/>
            <a:ext cx="830997" cy="830997"/>
          </a:xfrm>
          <a:prstGeom prst="ellipse">
            <a:avLst/>
          </a:prstGeom>
          <a:solidFill>
            <a:srgbClr val="9662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23"/>
          <p:cNvSpPr/>
          <p:nvPr/>
        </p:nvSpPr>
        <p:spPr>
          <a:xfrm>
            <a:off x="8092868" y="3969609"/>
            <a:ext cx="830997" cy="830997"/>
          </a:xfrm>
          <a:prstGeom prst="ellipse">
            <a:avLst/>
          </a:prstGeom>
          <a:solidFill>
            <a:srgbClr val="CD5A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23"/>
          <p:cNvSpPr/>
          <p:nvPr/>
        </p:nvSpPr>
        <p:spPr>
          <a:xfrm>
            <a:off x="9442811" y="3969609"/>
            <a:ext cx="830997" cy="830997"/>
          </a:xfrm>
          <a:prstGeom prst="ellipse">
            <a:avLst/>
          </a:prstGeom>
          <a:solidFill>
            <a:srgbClr val="FFD7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23"/>
          <p:cNvSpPr/>
          <p:nvPr/>
        </p:nvSpPr>
        <p:spPr>
          <a:xfrm>
            <a:off x="10792754" y="3969609"/>
            <a:ext cx="830997" cy="830997"/>
          </a:xfrm>
          <a:prstGeom prst="ellipse">
            <a:avLst/>
          </a:prstGeom>
          <a:solidFill>
            <a:srgbClr val="CDDD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23"/>
          <p:cNvSpPr/>
          <p:nvPr/>
        </p:nvSpPr>
        <p:spPr>
          <a:xfrm>
            <a:off x="5392982" y="5249769"/>
            <a:ext cx="830997" cy="830997"/>
          </a:xfrm>
          <a:prstGeom prst="ellipse">
            <a:avLst/>
          </a:prstGeom>
          <a:solidFill>
            <a:srgbClr val="D7EB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23"/>
          <p:cNvSpPr/>
          <p:nvPr/>
        </p:nvSpPr>
        <p:spPr>
          <a:xfrm>
            <a:off x="6742925" y="5249769"/>
            <a:ext cx="830997" cy="830997"/>
          </a:xfrm>
          <a:prstGeom prst="ellipse">
            <a:avLst/>
          </a:prstGeom>
          <a:solidFill>
            <a:srgbClr val="FFD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23"/>
          <p:cNvSpPr/>
          <p:nvPr/>
        </p:nvSpPr>
        <p:spPr>
          <a:xfrm>
            <a:off x="8092868" y="5249769"/>
            <a:ext cx="830997" cy="830997"/>
          </a:xfrm>
          <a:prstGeom prst="ellipse">
            <a:avLst/>
          </a:prstGeom>
          <a:solidFill>
            <a:srgbClr val="D7C3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23"/>
          <p:cNvSpPr/>
          <p:nvPr/>
        </p:nvSpPr>
        <p:spPr>
          <a:xfrm>
            <a:off x="9442811" y="5249769"/>
            <a:ext cx="830997" cy="830997"/>
          </a:xfrm>
          <a:prstGeom prst="ellipse">
            <a:avLst/>
          </a:prstGeom>
          <a:solidFill>
            <a:srgbClr val="F6C3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23"/>
          <p:cNvSpPr/>
          <p:nvPr/>
        </p:nvSpPr>
        <p:spPr>
          <a:xfrm>
            <a:off x="10792754" y="5249769"/>
            <a:ext cx="830997" cy="830997"/>
          </a:xfrm>
          <a:prstGeom prst="ellipse">
            <a:avLst/>
          </a:prstGeom>
          <a:solidFill>
            <a:srgbClr val="FFF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23"/>
          <p:cNvSpPr txBox="1">
            <a:spLocks noGrp="1"/>
          </p:cNvSpPr>
          <p:nvPr>
            <p:ph type="body" idx="2"/>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3"/>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4"/>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чистый_2">
  <p:cSld name="чистый_2">
    <p:bg>
      <p:bgPr>
        <a:blipFill>
          <a:blip r:embed="rId2">
            <a:alphaModFix/>
          </a:blip>
          <a:stretch>
            <a:fillRect/>
          </a:stretch>
        </a:blipFill>
        <a:effectLst/>
      </p:bgPr>
    </p:bg>
    <p:spTree>
      <p:nvGrpSpPr>
        <p:cNvPr id="1" name="Shape 166"/>
        <p:cNvGrpSpPr/>
        <p:nvPr/>
      </p:nvGrpSpPr>
      <p:grpSpPr>
        <a:xfrm>
          <a:off x="0" y="0"/>
          <a:ext cx="0" cy="0"/>
          <a:chOff x="0" y="0"/>
          <a:chExt cx="0" cy="0"/>
        </a:xfrm>
      </p:grpSpPr>
      <p:pic>
        <p:nvPicPr>
          <p:cNvPr id="167" name="Google Shape;167;p24"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68" name="Google Shape;168;p24"/>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69" name="Google Shape;169;p24"/>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70" name="Google Shape;170;p24"/>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71" name="Google Shape;171;p24"/>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172" name="Google Shape;172;p24"/>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73" name="Google Shape;173;p24"/>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4"/>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24"/>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екст_1">
  <p:cSld name="Текст_1">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14"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22" name="Google Shape;22;p14"/>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23" name="Google Shape;23;p14"/>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24" name="Google Shape;24;p14"/>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25" name="Google Shape;25;p14"/>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b="0" i="0" u="none" strike="noStrike" cap="none">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26" name="Google Shape;26;p14"/>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27" name="Google Shape;27;p14"/>
          <p:cNvSpPr>
            <a:spLocks noGrp="1"/>
          </p:cNvSpPr>
          <p:nvPr>
            <p:ph type="pic" idx="2"/>
          </p:nvPr>
        </p:nvSpPr>
        <p:spPr>
          <a:xfrm>
            <a:off x="6684653" y="1447790"/>
            <a:ext cx="4325167" cy="4325107"/>
          </a:xfrm>
          <a:prstGeom prst="rect">
            <a:avLst/>
          </a:prstGeom>
          <a:solidFill>
            <a:srgbClr val="D9D9D9"/>
          </a:solidFill>
          <a:ln>
            <a:noFill/>
          </a:ln>
        </p:spPr>
      </p:sp>
      <p:sp>
        <p:nvSpPr>
          <p:cNvPr id="28" name="Google Shape;28;p14"/>
          <p:cNvSpPr txBox="1">
            <a:spLocks noGrp="1"/>
          </p:cNvSpPr>
          <p:nvPr>
            <p:ph type="title"/>
          </p:nvPr>
        </p:nvSpPr>
        <p:spPr>
          <a:xfrm>
            <a:off x="585898" y="1447790"/>
            <a:ext cx="5245560"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14"/>
          <p:cNvSpPr txBox="1">
            <a:spLocks noGrp="1"/>
          </p:cNvSpPr>
          <p:nvPr>
            <p:ph type="body" idx="1"/>
          </p:nvPr>
        </p:nvSpPr>
        <p:spPr>
          <a:xfrm>
            <a:off x="585897" y="2379663"/>
            <a:ext cx="5245561" cy="3393234"/>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14"/>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14"/>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14"/>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чистый">
  <p:cSld name="чистый">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15"/>
          <p:cNvSpPr/>
          <p:nvPr/>
        </p:nvSpPr>
        <p:spPr>
          <a:xfrm>
            <a:off x="0" y="0"/>
            <a:ext cx="12192000" cy="6858000"/>
          </a:xfrm>
          <a:prstGeom prst="rect">
            <a:avLst/>
          </a:prstGeom>
          <a:solidFill>
            <a:schemeClr val="dk1"/>
          </a:solidFill>
          <a:ln w="12700" cap="flat" cmpd="sng">
            <a:solidFill>
              <a:srgbClr val="0A20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 name="Google Shape;35;p15" descr="A blue circle with white text&#10;&#10;Description automatically generated with low confidence"/>
          <p:cNvPicPr preferRelativeResize="0"/>
          <p:nvPr/>
        </p:nvPicPr>
        <p:blipFill rotWithShape="1">
          <a:blip r:embed="rId3">
            <a:alphaModFix/>
          </a:blip>
          <a:srcRect/>
          <a:stretch/>
        </p:blipFill>
        <p:spPr>
          <a:xfrm>
            <a:off x="5310809" y="2643809"/>
            <a:ext cx="1570383" cy="157038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Текст_2">
  <p:cSld name="Текст_2">
    <p:bg>
      <p:bgPr>
        <a:blipFill>
          <a:blip r:embed="rId2">
            <a:alphaModFix/>
          </a:blip>
          <a:stretch>
            <a:fillRect/>
          </a:stretch>
        </a:blipFill>
        <a:effectLst/>
      </p:bgPr>
    </p:bg>
    <p:spTree>
      <p:nvGrpSpPr>
        <p:cNvPr id="1" name="Shape 36"/>
        <p:cNvGrpSpPr/>
        <p:nvPr/>
      </p:nvGrpSpPr>
      <p:grpSpPr>
        <a:xfrm>
          <a:off x="0" y="0"/>
          <a:ext cx="0" cy="0"/>
          <a:chOff x="0" y="0"/>
          <a:chExt cx="0" cy="0"/>
        </a:xfrm>
      </p:grpSpPr>
      <p:pic>
        <p:nvPicPr>
          <p:cNvPr id="37" name="Google Shape;37;p16"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38" name="Google Shape;38;p16"/>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39" name="Google Shape;39;p16"/>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40" name="Google Shape;40;p16"/>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41" name="Google Shape;41;p16"/>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42" name="Google Shape;42;p16"/>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43" name="Google Shape;43;p16"/>
          <p:cNvSpPr txBox="1">
            <a:spLocks noGrp="1"/>
          </p:cNvSpPr>
          <p:nvPr>
            <p:ph type="title"/>
          </p:nvPr>
        </p:nvSpPr>
        <p:spPr>
          <a:xfrm>
            <a:off x="585897" y="1447790"/>
            <a:ext cx="11057955"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16"/>
          <p:cNvSpPr txBox="1">
            <a:spLocks noGrp="1"/>
          </p:cNvSpPr>
          <p:nvPr>
            <p:ph type="body" idx="1"/>
          </p:nvPr>
        </p:nvSpPr>
        <p:spPr>
          <a:xfrm>
            <a:off x="585897" y="2379663"/>
            <a:ext cx="11057971" cy="3745092"/>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12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16"/>
          <p:cNvSpPr txBox="1">
            <a:spLocks noGrp="1"/>
          </p:cNvSpPr>
          <p:nvPr>
            <p:ph type="body" idx="2"/>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6"/>
          <p:cNvSpPr txBox="1">
            <a:spLocks noGrp="1"/>
          </p:cNvSpPr>
          <p:nvPr>
            <p:ph type="body" idx="3"/>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16"/>
          <p:cNvSpPr txBox="1">
            <a:spLocks noGrp="1"/>
          </p:cNvSpPr>
          <p:nvPr>
            <p:ph type="body" idx="4"/>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Текст_3">
  <p:cSld name="Текст_3">
    <p:bg>
      <p:bgPr>
        <a:blipFill>
          <a:blip r:embed="rId2">
            <a:alphaModFix/>
          </a:blip>
          <a:stretch>
            <a:fillRect/>
          </a:stretch>
        </a:blipFill>
        <a:effectLst/>
      </p:bgPr>
    </p:bg>
    <p:spTree>
      <p:nvGrpSpPr>
        <p:cNvPr id="1" name="Shape 48"/>
        <p:cNvGrpSpPr/>
        <p:nvPr/>
      </p:nvGrpSpPr>
      <p:grpSpPr>
        <a:xfrm>
          <a:off x="0" y="0"/>
          <a:ext cx="0" cy="0"/>
          <a:chOff x="0" y="0"/>
          <a:chExt cx="0" cy="0"/>
        </a:xfrm>
      </p:grpSpPr>
      <p:pic>
        <p:nvPicPr>
          <p:cNvPr id="49" name="Google Shape;49;p17"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50" name="Google Shape;50;p17"/>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51" name="Google Shape;51;p17"/>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52" name="Google Shape;52;p17"/>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53" name="Google Shape;53;p17"/>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54" name="Google Shape;54;p17"/>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55" name="Google Shape;55;p17"/>
          <p:cNvSpPr txBox="1">
            <a:spLocks noGrp="1"/>
          </p:cNvSpPr>
          <p:nvPr>
            <p:ph type="body" idx="1"/>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17"/>
          <p:cNvSpPr txBox="1">
            <a:spLocks noGrp="1"/>
          </p:cNvSpPr>
          <p:nvPr>
            <p:ph type="body" idx="2"/>
          </p:nvPr>
        </p:nvSpPr>
        <p:spPr>
          <a:xfrm>
            <a:off x="585897" y="5183249"/>
            <a:ext cx="3934345" cy="553998"/>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7"/>
          <p:cNvSpPr txBox="1">
            <a:spLocks noGrp="1"/>
          </p:cNvSpPr>
          <p:nvPr>
            <p:ph type="body" idx="3"/>
          </p:nvPr>
        </p:nvSpPr>
        <p:spPr>
          <a:xfrm>
            <a:off x="6259892" y="2379663"/>
            <a:ext cx="5383968" cy="345179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rgbClr val="0E2D69"/>
              </a:buClr>
              <a:buSzPts val="3200"/>
              <a:buFont typeface="Arial"/>
              <a:buNone/>
              <a:defRPr sz="3200" b="0" i="0" u="none" strike="noStrike" cap="none">
                <a:solidFill>
                  <a:srgbClr val="0E2D69"/>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7"/>
          <p:cNvSpPr txBox="1">
            <a:spLocks noGrp="1"/>
          </p:cNvSpPr>
          <p:nvPr>
            <p:ph type="title"/>
          </p:nvPr>
        </p:nvSpPr>
        <p:spPr>
          <a:xfrm>
            <a:off x="585897" y="1447790"/>
            <a:ext cx="11057955"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17"/>
          <p:cNvSpPr txBox="1">
            <a:spLocks noGrp="1"/>
          </p:cNvSpPr>
          <p:nvPr>
            <p:ph type="body" idx="4"/>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7"/>
          <p:cNvSpPr txBox="1">
            <a:spLocks noGrp="1"/>
          </p:cNvSpPr>
          <p:nvPr>
            <p:ph type="body" idx="5"/>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17"/>
          <p:cNvSpPr txBox="1">
            <a:spLocks noGrp="1"/>
          </p:cNvSpPr>
          <p:nvPr>
            <p:ph type="body" idx="6"/>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График_1">
  <p:cSld name="График_1">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8"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64" name="Google Shape;64;p18"/>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5" name="Google Shape;65;p18"/>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6" name="Google Shape;66;p18"/>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67" name="Google Shape;67;p18"/>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68" name="Google Shape;68;p18"/>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69" name="Google Shape;69;p18"/>
          <p:cNvSpPr txBox="1">
            <a:spLocks noGrp="1"/>
          </p:cNvSpPr>
          <p:nvPr>
            <p:ph type="title"/>
          </p:nvPr>
        </p:nvSpPr>
        <p:spPr>
          <a:xfrm>
            <a:off x="585899" y="1447790"/>
            <a:ext cx="4322530"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8"/>
          <p:cNvSpPr txBox="1">
            <a:spLocks noGrp="1"/>
          </p:cNvSpPr>
          <p:nvPr>
            <p:ph type="body" idx="1"/>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8"/>
          <p:cNvSpPr txBox="1">
            <a:spLocks noGrp="1"/>
          </p:cNvSpPr>
          <p:nvPr>
            <p:ph type="body" idx="2"/>
          </p:nvPr>
        </p:nvSpPr>
        <p:spPr>
          <a:xfrm>
            <a:off x="585897" y="5183249"/>
            <a:ext cx="3934345" cy="553998"/>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8"/>
          <p:cNvSpPr>
            <a:spLocks noGrp="1"/>
          </p:cNvSpPr>
          <p:nvPr>
            <p:ph type="chart" idx="3"/>
          </p:nvPr>
        </p:nvSpPr>
        <p:spPr>
          <a:xfrm>
            <a:off x="5272097" y="1447790"/>
            <a:ext cx="6371768" cy="428945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8"/>
          <p:cNvSpPr txBox="1">
            <a:spLocks noGrp="1"/>
          </p:cNvSpPr>
          <p:nvPr>
            <p:ph type="body" idx="4"/>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8"/>
          <p:cNvSpPr txBox="1">
            <a:spLocks noGrp="1"/>
          </p:cNvSpPr>
          <p:nvPr>
            <p:ph type="body" idx="5"/>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8"/>
          <p:cNvSpPr txBox="1">
            <a:spLocks noGrp="1"/>
          </p:cNvSpPr>
          <p:nvPr>
            <p:ph type="body" idx="6"/>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График_2">
  <p:cSld name="График_2">
    <p:bg>
      <p:bgPr>
        <a:blipFill>
          <a:blip r:embed="rId2">
            <a:alphaModFix/>
          </a:blip>
          <a:stretch>
            <a:fillRect/>
          </a:stretch>
        </a:blipFill>
        <a:effectLst/>
      </p:bgPr>
    </p:bg>
    <p:spTree>
      <p:nvGrpSpPr>
        <p:cNvPr id="1" name="Shape 76"/>
        <p:cNvGrpSpPr/>
        <p:nvPr/>
      </p:nvGrpSpPr>
      <p:grpSpPr>
        <a:xfrm>
          <a:off x="0" y="0"/>
          <a:ext cx="0" cy="0"/>
          <a:chOff x="0" y="0"/>
          <a:chExt cx="0" cy="0"/>
        </a:xfrm>
      </p:grpSpPr>
      <p:pic>
        <p:nvPicPr>
          <p:cNvPr id="77" name="Google Shape;77;p19"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78" name="Google Shape;78;p19"/>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79" name="Google Shape;79;p19"/>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80" name="Google Shape;80;p19"/>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81" name="Google Shape;81;p19"/>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82" name="Google Shape;82;p19"/>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83" name="Google Shape;83;p19"/>
          <p:cNvSpPr txBox="1">
            <a:spLocks noGrp="1"/>
          </p:cNvSpPr>
          <p:nvPr>
            <p:ph type="body" idx="1"/>
          </p:nvPr>
        </p:nvSpPr>
        <p:spPr>
          <a:xfrm>
            <a:off x="585897" y="5183249"/>
            <a:ext cx="3934345" cy="553998"/>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9"/>
          <p:cNvSpPr>
            <a:spLocks noGrp="1"/>
          </p:cNvSpPr>
          <p:nvPr>
            <p:ph type="chart" idx="2"/>
          </p:nvPr>
        </p:nvSpPr>
        <p:spPr>
          <a:xfrm>
            <a:off x="5272097" y="1447790"/>
            <a:ext cx="6371768" cy="428945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body" idx="3"/>
          </p:nvPr>
        </p:nvSpPr>
        <p:spPr>
          <a:xfrm>
            <a:off x="585788" y="1447064"/>
            <a:ext cx="4322762" cy="7032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E2D69"/>
              </a:buClr>
              <a:buSzPts val="1600"/>
              <a:buFont typeface="Arial"/>
              <a:buNone/>
              <a:defRPr sz="1600" b="0" i="0" u="none" strike="noStrike" cap="none">
                <a:solidFill>
                  <a:srgbClr val="0E2D69"/>
                </a:solidFill>
                <a:latin typeface="Arial"/>
                <a:ea typeface="Arial"/>
                <a:cs typeface="Arial"/>
                <a:sym typeface="Arial"/>
              </a:defRPr>
            </a:lvl1pPr>
            <a:lvl2pPr marL="914400" marR="0" lvl="1"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2pPr>
            <a:lvl3pPr marL="1371600" marR="0" lvl="2"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3pPr>
            <a:lvl4pPr marL="1828800" marR="0" lvl="3"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4pPr>
            <a:lvl5pPr marL="2286000" marR="0" lvl="4"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9"/>
          <p:cNvSpPr txBox="1">
            <a:spLocks noGrp="1"/>
          </p:cNvSpPr>
          <p:nvPr>
            <p:ph type="body" idx="4"/>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9"/>
          <p:cNvSpPr txBox="1">
            <a:spLocks noGrp="1"/>
          </p:cNvSpPr>
          <p:nvPr>
            <p:ph type="body" idx="5"/>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6"/>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7"/>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Цифры">
  <p:cSld name="Цифры">
    <p:bg>
      <p:bgPr>
        <a:blipFill>
          <a:blip r:embed="rId2">
            <a:alphaModFix/>
          </a:blip>
          <a:stretch>
            <a:fillRect/>
          </a:stretch>
        </a:blipFill>
        <a:effectLst/>
      </p:bgPr>
    </p:bg>
    <p:spTree>
      <p:nvGrpSpPr>
        <p:cNvPr id="1" name="Shape 90"/>
        <p:cNvGrpSpPr/>
        <p:nvPr/>
      </p:nvGrpSpPr>
      <p:grpSpPr>
        <a:xfrm>
          <a:off x="0" y="0"/>
          <a:ext cx="0" cy="0"/>
          <a:chOff x="0" y="0"/>
          <a:chExt cx="0" cy="0"/>
        </a:xfrm>
      </p:grpSpPr>
      <p:pic>
        <p:nvPicPr>
          <p:cNvPr id="91" name="Google Shape;91;p20"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92" name="Google Shape;92;p20"/>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93" name="Google Shape;93;p20"/>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94" name="Google Shape;94;p20"/>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95" name="Google Shape;95;p20"/>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96" name="Google Shape;96;p20"/>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97" name="Google Shape;97;p20"/>
          <p:cNvSpPr txBox="1">
            <a:spLocks noGrp="1"/>
          </p:cNvSpPr>
          <p:nvPr>
            <p:ph type="title"/>
          </p:nvPr>
        </p:nvSpPr>
        <p:spPr>
          <a:xfrm>
            <a:off x="585897" y="1447790"/>
            <a:ext cx="11057955"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20"/>
          <p:cNvSpPr txBox="1">
            <a:spLocks noGrp="1"/>
          </p:cNvSpPr>
          <p:nvPr>
            <p:ph type="body" idx="1"/>
          </p:nvPr>
        </p:nvSpPr>
        <p:spPr>
          <a:xfrm>
            <a:off x="575076" y="4103994"/>
            <a:ext cx="2758143" cy="1569661"/>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0"/>
          <p:cNvSpPr txBox="1">
            <a:spLocks noGrp="1"/>
          </p:cNvSpPr>
          <p:nvPr>
            <p:ph type="body" idx="2"/>
          </p:nvPr>
        </p:nvSpPr>
        <p:spPr>
          <a:xfrm>
            <a:off x="4047007" y="4103994"/>
            <a:ext cx="2757612" cy="1569661"/>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0"/>
          <p:cNvSpPr txBox="1">
            <a:spLocks noGrp="1"/>
          </p:cNvSpPr>
          <p:nvPr>
            <p:ph type="body" idx="3"/>
          </p:nvPr>
        </p:nvSpPr>
        <p:spPr>
          <a:xfrm>
            <a:off x="7518938" y="4103994"/>
            <a:ext cx="2757612" cy="1569661"/>
          </a:xfrm>
          <a:prstGeom prst="rect">
            <a:avLst/>
          </a:prstGeom>
          <a:noFill/>
          <a:ln>
            <a:noFill/>
          </a:ln>
        </p:spPr>
        <p:txBody>
          <a:bodyPr spcFirstLastPara="1" wrap="square" lIns="0" tIns="0" rIns="0" bIns="45700" anchor="t" anchorCtr="0">
            <a:normAutofit/>
          </a:bodyPr>
          <a:lstStyle>
            <a:lvl1pPr marL="457200" marR="0" lvl="0"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0"/>
          <p:cNvSpPr txBox="1">
            <a:spLocks noGrp="1"/>
          </p:cNvSpPr>
          <p:nvPr>
            <p:ph type="body" idx="4"/>
          </p:nvPr>
        </p:nvSpPr>
        <p:spPr>
          <a:xfrm>
            <a:off x="575076" y="2710235"/>
            <a:ext cx="2758143" cy="116411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Arial"/>
                <a:ea typeface="Arial"/>
                <a:cs typeface="Arial"/>
                <a:sym typeface="Arial"/>
              </a:defRPr>
            </a:lvl1pPr>
            <a:lvl2pPr marL="914400" marR="0" lvl="1"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2pPr>
            <a:lvl3pPr marL="1371600" marR="0" lvl="2"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3pPr>
            <a:lvl4pPr marL="1828800" marR="0" lvl="3"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4pPr>
            <a:lvl5pPr marL="2286000" marR="0" lvl="4"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0"/>
          <p:cNvSpPr txBox="1">
            <a:spLocks noGrp="1"/>
          </p:cNvSpPr>
          <p:nvPr>
            <p:ph type="body" idx="5"/>
          </p:nvPr>
        </p:nvSpPr>
        <p:spPr>
          <a:xfrm>
            <a:off x="4047007" y="2710235"/>
            <a:ext cx="2758143" cy="116411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Arial"/>
                <a:ea typeface="Arial"/>
                <a:cs typeface="Arial"/>
                <a:sym typeface="Arial"/>
              </a:defRPr>
            </a:lvl1pPr>
            <a:lvl2pPr marL="914400" marR="0" lvl="1"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2pPr>
            <a:lvl3pPr marL="1371600" marR="0" lvl="2"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3pPr>
            <a:lvl4pPr marL="1828800" marR="0" lvl="3"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4pPr>
            <a:lvl5pPr marL="2286000" marR="0" lvl="4"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0"/>
          <p:cNvSpPr txBox="1">
            <a:spLocks noGrp="1"/>
          </p:cNvSpPr>
          <p:nvPr>
            <p:ph type="body" idx="6"/>
          </p:nvPr>
        </p:nvSpPr>
        <p:spPr>
          <a:xfrm>
            <a:off x="7518938" y="2710235"/>
            <a:ext cx="2758143" cy="116411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9600"/>
              <a:buFont typeface="Arial"/>
              <a:buNone/>
              <a:defRPr sz="9600" b="0" i="0" u="none" strike="noStrike" cap="none">
                <a:solidFill>
                  <a:schemeClr val="dk1"/>
                </a:solidFill>
                <a:latin typeface="Arial"/>
                <a:ea typeface="Arial"/>
                <a:cs typeface="Arial"/>
                <a:sym typeface="Arial"/>
              </a:defRPr>
            </a:lvl1pPr>
            <a:lvl2pPr marL="914400" marR="0" lvl="1"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2pPr>
            <a:lvl3pPr marL="1371600" marR="0" lvl="2"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3pPr>
            <a:lvl4pPr marL="1828800" marR="0" lvl="3"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4pPr>
            <a:lvl5pPr marL="2286000" marR="0" lvl="4" indent="-838200" algn="l" rtl="0">
              <a:lnSpc>
                <a:spcPct val="90000"/>
              </a:lnSpc>
              <a:spcBef>
                <a:spcPts val="50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0"/>
          <p:cNvSpPr txBox="1">
            <a:spLocks noGrp="1"/>
          </p:cNvSpPr>
          <p:nvPr>
            <p:ph type="body" idx="7"/>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0"/>
          <p:cNvSpPr txBox="1">
            <a:spLocks noGrp="1"/>
          </p:cNvSpPr>
          <p:nvPr>
            <p:ph type="body" idx="8"/>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body" idx="9"/>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Таблица_1">
  <p:cSld name="Таблица_1">
    <p:bg>
      <p:bgPr>
        <a:blipFill>
          <a:blip r:embed="rId2">
            <a:alphaModFix/>
          </a:blip>
          <a:stretch>
            <a:fillRect/>
          </a:stretch>
        </a:blipFill>
        <a:effectLst/>
      </p:bgPr>
    </p:bg>
    <p:spTree>
      <p:nvGrpSpPr>
        <p:cNvPr id="1" name="Shape 107"/>
        <p:cNvGrpSpPr/>
        <p:nvPr/>
      </p:nvGrpSpPr>
      <p:grpSpPr>
        <a:xfrm>
          <a:off x="0" y="0"/>
          <a:ext cx="0" cy="0"/>
          <a:chOff x="0" y="0"/>
          <a:chExt cx="0" cy="0"/>
        </a:xfrm>
      </p:grpSpPr>
      <p:pic>
        <p:nvPicPr>
          <p:cNvPr id="108" name="Google Shape;108;p21"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09" name="Google Shape;109;p21"/>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10" name="Google Shape;110;p21"/>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11" name="Google Shape;111;p21"/>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12" name="Google Shape;112;p21"/>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en-US" sz="2000">
                <a:solidFill>
                  <a:srgbClr val="102D69"/>
                </a:solidFill>
                <a:latin typeface="Arial"/>
                <a:ea typeface="Arial"/>
                <a:cs typeface="Arial"/>
                <a:sym typeface="Arial"/>
              </a:rPr>
              <a:t>‹#›</a:t>
            </a:fld>
            <a:endParaRPr sz="2000">
              <a:solidFill>
                <a:srgbClr val="102D69"/>
              </a:solidFill>
              <a:latin typeface="Arial"/>
              <a:ea typeface="Arial"/>
              <a:cs typeface="Arial"/>
              <a:sym typeface="Arial"/>
            </a:endParaRPr>
          </a:p>
        </p:txBody>
      </p:sp>
      <p:cxnSp>
        <p:nvCxnSpPr>
          <p:cNvPr id="113" name="Google Shape;113;p21"/>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14" name="Google Shape;114;p21"/>
          <p:cNvSpPr txBox="1">
            <a:spLocks noGrp="1"/>
          </p:cNvSpPr>
          <p:nvPr>
            <p:ph type="body" idx="1"/>
          </p:nvPr>
        </p:nvSpPr>
        <p:spPr>
          <a:xfrm>
            <a:off x="585787" y="1447065"/>
            <a:ext cx="11058065" cy="30777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E2D69"/>
              </a:buClr>
              <a:buSzPts val="1600"/>
              <a:buFont typeface="Arial"/>
              <a:buNone/>
              <a:defRPr sz="1600" b="0" i="0" u="none" strike="noStrike" cap="none">
                <a:solidFill>
                  <a:srgbClr val="0E2D69"/>
                </a:solidFill>
                <a:latin typeface="Arial"/>
                <a:ea typeface="Arial"/>
                <a:cs typeface="Arial"/>
                <a:sym typeface="Arial"/>
              </a:defRPr>
            </a:lvl1pPr>
            <a:lvl2pPr marL="914400" marR="0" lvl="1"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2pPr>
            <a:lvl3pPr marL="1371600" marR="0" lvl="2"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3pPr>
            <a:lvl4pPr marL="1828800" marR="0" lvl="3"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4pPr>
            <a:lvl5pPr marL="2286000" marR="0" lvl="4" indent="-330200" algn="l" rtl="0">
              <a:lnSpc>
                <a:spcPct val="90000"/>
              </a:lnSpc>
              <a:spcBef>
                <a:spcPts val="500"/>
              </a:spcBef>
              <a:spcAft>
                <a:spcPts val="0"/>
              </a:spcAft>
              <a:buClr>
                <a:srgbClr val="0E2D69"/>
              </a:buClr>
              <a:buSzPts val="1600"/>
              <a:buFont typeface="Arial"/>
              <a:buChar char="•"/>
              <a:defRPr sz="16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body" idx="2"/>
          </p:nvPr>
        </p:nvSpPr>
        <p:spPr>
          <a:xfrm>
            <a:off x="585788" y="5739189"/>
            <a:ext cx="6824303" cy="703205"/>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2pPr>
            <a:lvl3pPr marL="1371600" marR="0" lvl="2"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3pPr>
            <a:lvl4pPr marL="1828800" marR="0" lvl="3"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4pPr>
            <a:lvl5pPr marL="2286000" marR="0" lvl="4" indent="-311150" algn="l" rtl="0">
              <a:lnSpc>
                <a:spcPct val="90000"/>
              </a:lnSpc>
              <a:spcBef>
                <a:spcPts val="500"/>
              </a:spcBef>
              <a:spcAft>
                <a:spcPts val="0"/>
              </a:spcAft>
              <a:buClr>
                <a:srgbClr val="0E2D69"/>
              </a:buClr>
              <a:buSzPts val="1300"/>
              <a:buFont typeface="Arial"/>
              <a:buChar char="•"/>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1"/>
          <p:cNvSpPr>
            <a:spLocks noGrp="1"/>
          </p:cNvSpPr>
          <p:nvPr>
            <p:ph type="tbl" idx="3"/>
          </p:nvPr>
        </p:nvSpPr>
        <p:spPr>
          <a:xfrm>
            <a:off x="585787" y="1984076"/>
            <a:ext cx="11058527" cy="351957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1"/>
          <p:cNvSpPr txBox="1">
            <a:spLocks noGrp="1"/>
          </p:cNvSpPr>
          <p:nvPr>
            <p:ph type="body" idx="4"/>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1"/>
          <p:cNvSpPr txBox="1">
            <a:spLocks noGrp="1"/>
          </p:cNvSpPr>
          <p:nvPr>
            <p:ph type="body" idx="5"/>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1"/>
          <p:cNvSpPr txBox="1">
            <a:spLocks noGrp="1"/>
          </p:cNvSpPr>
          <p:nvPr>
            <p:ph type="body" idx="6"/>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1pPr>
            <a:lvl2pPr marL="914400" marR="0" lvl="1"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2pPr>
            <a:lvl3pPr marL="1371600" marR="0" lvl="2"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3pPr>
            <a:lvl4pPr marL="1828800" marR="0" lvl="3"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4pPr>
            <a:lvl5pPr marL="2286000" marR="0" lvl="4" indent="-228600" algn="l" rtl="0">
              <a:lnSpc>
                <a:spcPct val="90000"/>
              </a:lnSpc>
              <a:spcBef>
                <a:spcPts val="500"/>
              </a:spcBef>
              <a:spcAft>
                <a:spcPts val="0"/>
              </a:spcAft>
              <a:buClr>
                <a:srgbClr val="0E2D69"/>
              </a:buClr>
              <a:buSzPts val="1000"/>
              <a:buFont typeface="Arial"/>
              <a:buNone/>
              <a:defRPr sz="10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
          <p:cNvSpPr txBox="1">
            <a:spLocks noGrp="1"/>
          </p:cNvSpPr>
          <p:nvPr>
            <p:ph type="title"/>
          </p:nvPr>
        </p:nvSpPr>
        <p:spPr>
          <a:xfrm>
            <a:off x="1027967" y="2404670"/>
            <a:ext cx="7634059" cy="1978323"/>
          </a:xfrm>
          <a:prstGeom prst="rect">
            <a:avLst/>
          </a:prstGeom>
          <a:noFill/>
          <a:ln>
            <a:noFill/>
          </a:ln>
        </p:spPr>
        <p:txBody>
          <a:bodyPr spcFirstLastPara="1" wrap="square" lIns="0" tIns="0" rIns="0" bIns="0" anchor="t" anchorCtr="0">
            <a:normAutofit fontScale="90000"/>
          </a:bodyPr>
          <a:lstStyle/>
          <a:p>
            <a:pPr marL="0" lvl="0" indent="0" algn="ctr" rtl="0">
              <a:lnSpc>
                <a:spcPct val="100000"/>
              </a:lnSpc>
              <a:spcBef>
                <a:spcPts val="0"/>
              </a:spcBef>
              <a:spcAft>
                <a:spcPts val="0"/>
              </a:spcAft>
              <a:buClr>
                <a:srgbClr val="000000"/>
              </a:buClr>
              <a:buSzPts val="3200"/>
              <a:buFont typeface="Times New Roman"/>
              <a:buNone/>
            </a:pPr>
            <a:r>
              <a:rPr lang="en-US" sz="3200" b="1" i="0" u="none" strike="noStrike" dirty="0">
                <a:solidFill>
                  <a:srgbClr val="000000"/>
                </a:solidFill>
                <a:latin typeface="+mj-lt"/>
                <a:ea typeface="Times New Roman"/>
                <a:cs typeface="Times New Roman"/>
                <a:sym typeface="Times New Roman"/>
              </a:rPr>
              <a:t>Non-Euclidean space as a potential stimulus for psychophysiological studies</a:t>
            </a:r>
            <a:br>
              <a:rPr lang="en-US" sz="3200" b="1" i="0" u="none" strike="noStrike" dirty="0">
                <a:solidFill>
                  <a:srgbClr val="000000"/>
                </a:solidFill>
                <a:latin typeface="+mj-lt"/>
                <a:ea typeface="Times New Roman"/>
                <a:cs typeface="Times New Roman"/>
                <a:sym typeface="Times New Roman"/>
              </a:rPr>
            </a:br>
            <a:br>
              <a:rPr lang="en-US" sz="3200" b="0" dirty="0"/>
            </a:br>
            <a:br>
              <a:rPr lang="en-US" sz="3200" dirty="0"/>
            </a:br>
            <a:endParaRPr lang="en-US" sz="3200" dirty="0"/>
          </a:p>
        </p:txBody>
      </p:sp>
      <p:sp>
        <p:nvSpPr>
          <p:cNvPr id="181" name="Google Shape;181;p1"/>
          <p:cNvSpPr txBox="1">
            <a:spLocks noGrp="1"/>
          </p:cNvSpPr>
          <p:nvPr>
            <p:ph type="body" idx="1"/>
          </p:nvPr>
        </p:nvSpPr>
        <p:spPr>
          <a:xfrm>
            <a:off x="2074947" y="1187841"/>
            <a:ext cx="3848717" cy="43516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600"/>
              <a:buNone/>
            </a:pPr>
            <a:r>
              <a:rPr lang="en-US" dirty="0"/>
              <a:t>Department of psychology</a:t>
            </a:r>
            <a:endParaRPr dirty="0"/>
          </a:p>
          <a:p>
            <a:pPr marL="0" lvl="0" indent="0" algn="l" rtl="0">
              <a:lnSpc>
                <a:spcPct val="100000"/>
              </a:lnSpc>
              <a:spcBef>
                <a:spcPts val="0"/>
              </a:spcBef>
              <a:spcAft>
                <a:spcPts val="0"/>
              </a:spcAft>
              <a:buClr>
                <a:schemeClr val="dk1"/>
              </a:buClr>
              <a:buSzPts val="1600"/>
              <a:buNone/>
            </a:pPr>
            <a:endParaRPr dirty="0"/>
          </a:p>
        </p:txBody>
      </p:sp>
      <p:sp>
        <p:nvSpPr>
          <p:cNvPr id="182" name="Google Shape;182;p1"/>
          <p:cNvSpPr txBox="1">
            <a:spLocks noGrp="1"/>
          </p:cNvSpPr>
          <p:nvPr>
            <p:ph type="body" idx="2"/>
          </p:nvPr>
        </p:nvSpPr>
        <p:spPr>
          <a:xfrm>
            <a:off x="6259420" y="1173829"/>
            <a:ext cx="2278063" cy="463186"/>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en-US" sz="1200" b="0" i="0">
                <a:solidFill>
                  <a:srgbClr val="000000"/>
                </a:solidFill>
                <a:latin typeface="Arial"/>
                <a:ea typeface="Arial"/>
                <a:cs typeface="Arial"/>
                <a:sym typeface="Arial"/>
              </a:rPr>
              <a:t>Institute for Cognitive Neuroscience</a:t>
            </a:r>
            <a:endParaRPr sz="1200"/>
          </a:p>
          <a:p>
            <a:pPr marL="0" marR="0" lvl="0" indent="0" algn="l" rtl="0">
              <a:lnSpc>
                <a:spcPct val="100000"/>
              </a:lnSpc>
              <a:spcBef>
                <a:spcPts val="0"/>
              </a:spcBef>
              <a:spcAft>
                <a:spcPts val="0"/>
              </a:spcAft>
              <a:buClr>
                <a:srgbClr val="0E2D69"/>
              </a:buClr>
              <a:buSzPts val="1200"/>
              <a:buFont typeface="Arial"/>
              <a:buNone/>
            </a:pPr>
            <a:endParaRPr/>
          </a:p>
        </p:txBody>
      </p:sp>
      <p:sp>
        <p:nvSpPr>
          <p:cNvPr id="183" name="Google Shape;183;p1"/>
          <p:cNvSpPr txBox="1">
            <a:spLocks noGrp="1"/>
          </p:cNvSpPr>
          <p:nvPr>
            <p:ph type="body" idx="3"/>
          </p:nvPr>
        </p:nvSpPr>
        <p:spPr>
          <a:xfrm>
            <a:off x="8786720" y="1173829"/>
            <a:ext cx="2217738" cy="463186"/>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E2D69"/>
              </a:buClr>
              <a:buSzPts val="1200"/>
              <a:buFont typeface="Arial"/>
              <a:buNone/>
            </a:pPr>
            <a:r>
              <a:rPr lang="en-US" sz="1200"/>
              <a:t>Moscow</a:t>
            </a:r>
            <a:endParaRPr/>
          </a:p>
          <a:p>
            <a:pPr marL="0" marR="0" lvl="0" indent="0" algn="ctr" rtl="0">
              <a:lnSpc>
                <a:spcPct val="100000"/>
              </a:lnSpc>
              <a:spcBef>
                <a:spcPts val="0"/>
              </a:spcBef>
              <a:spcAft>
                <a:spcPts val="0"/>
              </a:spcAft>
              <a:buClr>
                <a:srgbClr val="0E2D69"/>
              </a:buClr>
              <a:buSzPts val="1200"/>
              <a:buFont typeface="Arial"/>
              <a:buNone/>
            </a:pPr>
            <a:r>
              <a:rPr lang="en-US" sz="1200"/>
              <a:t>2023</a:t>
            </a:r>
            <a:endParaRPr/>
          </a:p>
          <a:p>
            <a:pPr marL="0" marR="0" lvl="0" indent="0" algn="l" rtl="0">
              <a:lnSpc>
                <a:spcPct val="100000"/>
              </a:lnSpc>
              <a:spcBef>
                <a:spcPts val="0"/>
              </a:spcBef>
              <a:spcAft>
                <a:spcPts val="0"/>
              </a:spcAft>
              <a:buClr>
                <a:srgbClr val="0E2D69"/>
              </a:buClr>
              <a:buSzPts val="1200"/>
              <a:buFont typeface="Arial"/>
              <a:buNone/>
            </a:pPr>
            <a:endParaRPr/>
          </a:p>
        </p:txBody>
      </p:sp>
      <p:sp>
        <p:nvSpPr>
          <p:cNvPr id="184" name="Google Shape;184;p1"/>
          <p:cNvSpPr txBox="1">
            <a:spLocks noGrp="1"/>
          </p:cNvSpPr>
          <p:nvPr>
            <p:ph type="body" idx="4"/>
          </p:nvPr>
        </p:nvSpPr>
        <p:spPr>
          <a:xfrm>
            <a:off x="1027967" y="4031673"/>
            <a:ext cx="7625267" cy="1446101"/>
          </a:xfrm>
          <a:prstGeom prst="rect">
            <a:avLst/>
          </a:prstGeom>
          <a:noFill/>
          <a:ln>
            <a:noFill/>
          </a:ln>
        </p:spPr>
        <p:txBody>
          <a:bodyPr spcFirstLastPara="1" wrap="square" lIns="0" tIns="0" rIns="0" bIns="0" anchor="t" anchorCtr="0">
            <a:normAutofit lnSpcReduction="10000"/>
          </a:bodyPr>
          <a:lstStyle/>
          <a:p>
            <a:pPr marL="0" marR="0" lvl="0" indent="0" algn="l" rtl="0">
              <a:lnSpc>
                <a:spcPct val="100000"/>
              </a:lnSpc>
              <a:spcBef>
                <a:spcPts val="0"/>
              </a:spcBef>
              <a:spcAft>
                <a:spcPts val="0"/>
              </a:spcAft>
              <a:buClr>
                <a:srgbClr val="0E2D69"/>
              </a:buClr>
              <a:buSzPts val="1600"/>
              <a:buFont typeface="Arial"/>
              <a:buNone/>
            </a:pPr>
            <a:r>
              <a:rPr lang="en-US" dirty="0"/>
              <a:t>Diana </a:t>
            </a:r>
            <a:r>
              <a:rPr lang="en-US" dirty="0" err="1"/>
              <a:t>Salikova</a:t>
            </a:r>
            <a:r>
              <a:rPr lang="en-US" dirty="0"/>
              <a:t>*, Vladimir </a:t>
            </a:r>
            <a:r>
              <a:rPr lang="en-US" dirty="0" err="1"/>
              <a:t>Kosonogov</a:t>
            </a:r>
            <a:r>
              <a:rPr lang="en-US" dirty="0"/>
              <a:t>**</a:t>
            </a:r>
            <a:endParaRPr dirty="0"/>
          </a:p>
          <a:p>
            <a:pPr marL="0" marR="0" lvl="0" indent="0" algn="l" rtl="0">
              <a:lnSpc>
                <a:spcPct val="100000"/>
              </a:lnSpc>
              <a:spcBef>
                <a:spcPts val="0"/>
              </a:spcBef>
              <a:spcAft>
                <a:spcPts val="0"/>
              </a:spcAft>
              <a:buClr>
                <a:srgbClr val="0E2D69"/>
              </a:buClr>
              <a:buSzPts val="1600"/>
              <a:buFont typeface="Arial"/>
              <a:buNone/>
            </a:pPr>
            <a:r>
              <a:rPr lang="en-US" dirty="0"/>
              <a:t>*Student group МНК221 Master’s program “Cognitive Sciences and Technology: From Neuron to Cognition”,</a:t>
            </a:r>
            <a:endParaRPr dirty="0"/>
          </a:p>
          <a:p>
            <a:pPr marL="0" marR="0" lvl="0" indent="0" algn="l" rtl="0">
              <a:lnSpc>
                <a:spcPct val="100000"/>
              </a:lnSpc>
              <a:spcBef>
                <a:spcPts val="0"/>
              </a:spcBef>
              <a:spcAft>
                <a:spcPts val="0"/>
              </a:spcAft>
              <a:buClr>
                <a:srgbClr val="0E2D69"/>
              </a:buClr>
              <a:buSzPts val="1600"/>
              <a:buFont typeface="Arial"/>
              <a:buNone/>
            </a:pPr>
            <a:r>
              <a:rPr lang="en-US" dirty="0"/>
              <a:t>**Laboratory Head, Institute for Cognitive Neuroscience, International Laboratory of Social Neurobiology, National Research University “Higher School of Economics”, Moscow, Russia.</a:t>
            </a:r>
            <a:endParaRPr dirty="0"/>
          </a:p>
          <a:p>
            <a:pPr marL="0" marR="0" lvl="0" indent="0" algn="l" rtl="0">
              <a:lnSpc>
                <a:spcPct val="100000"/>
              </a:lnSpc>
              <a:spcBef>
                <a:spcPts val="0"/>
              </a:spcBef>
              <a:spcAft>
                <a:spcPts val="0"/>
              </a:spcAft>
              <a:buClr>
                <a:srgbClr val="0E2D69"/>
              </a:buClr>
              <a:buSzPts val="1600"/>
              <a:buFont typeface="Arial"/>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9" name="Google Shape;257;p5">
            <a:extLst>
              <a:ext uri="{FF2B5EF4-FFF2-40B4-BE49-F238E27FC236}">
                <a16:creationId xmlns:a16="http://schemas.microsoft.com/office/drawing/2014/main" id="{706CC65B-C57A-49BC-9489-37593F0DC147}"/>
              </a:ext>
            </a:extLst>
          </p:cNvPr>
          <p:cNvSpPr/>
          <p:nvPr/>
        </p:nvSpPr>
        <p:spPr>
          <a:xfrm>
            <a:off x="488916" y="1262954"/>
            <a:ext cx="1712742" cy="619573"/>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2" name="Google Shape;302;p9"/>
          <p:cNvSpPr/>
          <p:nvPr/>
        </p:nvSpPr>
        <p:spPr>
          <a:xfrm>
            <a:off x="387927" y="1941669"/>
            <a:ext cx="6719455" cy="2718929"/>
          </a:xfrm>
          <a:prstGeom prst="rect">
            <a:avLst/>
          </a:prstGeom>
          <a:solidFill>
            <a:srgbClr val="EEBBF5"/>
          </a:solidFill>
          <a:ln w="12700" cap="flat" cmpd="sng">
            <a:solidFill>
              <a:srgbClr val="D9D9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EEBBF5"/>
              </a:solidFill>
              <a:highlight>
                <a:srgbClr val="EEBBF5"/>
              </a:highlight>
              <a:latin typeface="Calibri"/>
              <a:ea typeface="Calibri"/>
              <a:cs typeface="Calibri"/>
              <a:sym typeface="Calibri"/>
            </a:endParaRPr>
          </a:p>
        </p:txBody>
      </p:sp>
      <p:sp>
        <p:nvSpPr>
          <p:cNvPr id="303" name="Google Shape;303;p9"/>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304" name="Google Shape;304;p9"/>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305" name="Google Shape;305;p9"/>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306" name="Google Shape;306;p9"/>
          <p:cNvSpPr txBox="1">
            <a:spLocks noGrp="1"/>
          </p:cNvSpPr>
          <p:nvPr>
            <p:ph type="body" idx="1"/>
          </p:nvPr>
        </p:nvSpPr>
        <p:spPr>
          <a:xfrm>
            <a:off x="488916" y="2039950"/>
            <a:ext cx="6618466" cy="2620648"/>
          </a:xfrm>
          <a:prstGeom prst="rect">
            <a:avLst/>
          </a:prstGeom>
          <a:noFill/>
          <a:ln>
            <a:noFill/>
          </a:ln>
        </p:spPr>
        <p:txBody>
          <a:bodyPr spcFirstLastPara="1" wrap="square" lIns="0" tIns="0" rIns="0" bIns="45700" anchor="t" anchorCtr="0">
            <a:normAutofit fontScale="85000" lnSpcReduction="20000"/>
          </a:bodyPr>
          <a:lstStyle/>
          <a:p>
            <a:pPr marL="0" lvl="0" indent="0" algn="just" rtl="0">
              <a:lnSpc>
                <a:spcPct val="160000"/>
              </a:lnSpc>
              <a:spcBef>
                <a:spcPts val="0"/>
              </a:spcBef>
              <a:spcAft>
                <a:spcPts val="0"/>
              </a:spcAft>
              <a:buClr>
                <a:srgbClr val="0E2D69"/>
              </a:buClr>
              <a:buSzPts val="1800"/>
              <a:buNone/>
            </a:pPr>
            <a:r>
              <a:rPr lang="en-US" sz="2300" dirty="0">
                <a:latin typeface="Arial"/>
                <a:ea typeface="Arial"/>
                <a:cs typeface="Arial"/>
                <a:sym typeface="Arial"/>
              </a:rPr>
              <a:t>The EEG data will be analyzed using spectral analysis to assess changes in power and coherence of different frequency bands (delta, theta, alpha, beta, and gamma) in response to non-Euclidean and Euclidean environments. </a:t>
            </a:r>
            <a:br>
              <a:rPr lang="en-US" sz="2300" dirty="0">
                <a:latin typeface="Arial"/>
                <a:ea typeface="Arial"/>
                <a:cs typeface="Arial"/>
                <a:sym typeface="Arial"/>
              </a:rPr>
            </a:br>
            <a:r>
              <a:rPr lang="en-US" sz="2300" dirty="0">
                <a:latin typeface="Arial"/>
                <a:ea typeface="Arial"/>
                <a:cs typeface="Arial"/>
                <a:sym typeface="Arial"/>
              </a:rPr>
              <a:t>Statistical analyses (paired t-tests, ANOVA) will be used to compare the EEG activity between the different conditions.</a:t>
            </a:r>
            <a:endParaRPr sz="2300" dirty="0">
              <a:latin typeface="Arial"/>
              <a:ea typeface="Arial"/>
              <a:cs typeface="Arial"/>
              <a:sym typeface="Arial"/>
            </a:endParaRPr>
          </a:p>
          <a:p>
            <a:pPr marL="0" marR="0" lvl="0" indent="0" algn="l" rtl="0">
              <a:lnSpc>
                <a:spcPct val="100000"/>
              </a:lnSpc>
              <a:spcBef>
                <a:spcPts val="1000"/>
              </a:spcBef>
              <a:spcAft>
                <a:spcPts val="0"/>
              </a:spcAft>
              <a:buClr>
                <a:srgbClr val="0E2D69"/>
              </a:buClr>
              <a:buSzPts val="1300"/>
              <a:buFont typeface="Arial"/>
              <a:buNone/>
            </a:pPr>
            <a:endParaRPr dirty="0">
              <a:solidFill>
                <a:srgbClr val="EEBBF5"/>
              </a:solidFill>
            </a:endParaRPr>
          </a:p>
        </p:txBody>
      </p:sp>
      <p:sp>
        <p:nvSpPr>
          <p:cNvPr id="307" name="Google Shape;307;p9"/>
          <p:cNvSpPr txBox="1">
            <a:spLocks noGrp="1"/>
          </p:cNvSpPr>
          <p:nvPr>
            <p:ph type="title"/>
          </p:nvPr>
        </p:nvSpPr>
        <p:spPr>
          <a:xfrm>
            <a:off x="585898" y="1420377"/>
            <a:ext cx="5245560" cy="777025"/>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Font typeface="Arial"/>
              <a:buNone/>
            </a:pPr>
            <a:r>
              <a:rPr lang="en-US" dirty="0"/>
              <a:t>Data</a:t>
            </a:r>
            <a:endParaRPr dirty="0"/>
          </a:p>
        </p:txBody>
      </p:sp>
      <p:pic>
        <p:nvPicPr>
          <p:cNvPr id="308" name="Google Shape;308;p9" descr="ANOVA testing - what are the benefits | QuestionPro | Data science  learning, Math humor, Statistics humor"/>
          <p:cNvPicPr preferRelativeResize="0"/>
          <p:nvPr/>
        </p:nvPicPr>
        <p:blipFill rotWithShape="1">
          <a:blip r:embed="rId3">
            <a:alphaModFix/>
          </a:blip>
          <a:srcRect/>
          <a:stretch/>
        </p:blipFill>
        <p:spPr>
          <a:xfrm>
            <a:off x="7107382" y="2408218"/>
            <a:ext cx="4932218" cy="28604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8"/>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91" name="Google Shape;291;p8"/>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2" name="Google Shape;292;p8"/>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5" name="Google Shape;295;p8"/>
          <p:cNvSpPr txBox="1"/>
          <p:nvPr/>
        </p:nvSpPr>
        <p:spPr>
          <a:xfrm>
            <a:off x="637309" y="6124614"/>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 Uniform honeycombs in hyperbolic space</a:t>
            </a:r>
            <a:endParaRPr sz="1800" dirty="0">
              <a:solidFill>
                <a:schemeClr val="dk1"/>
              </a:solidFill>
              <a:latin typeface="Calibri"/>
              <a:ea typeface="Calibri"/>
              <a:cs typeface="Calibri"/>
              <a:sym typeface="Calibri"/>
            </a:endParaRPr>
          </a:p>
        </p:txBody>
      </p:sp>
      <p:sp>
        <p:nvSpPr>
          <p:cNvPr id="297" name="Google Shape;297;p8"/>
          <p:cNvSpPr txBox="1"/>
          <p:nvPr/>
        </p:nvSpPr>
        <p:spPr>
          <a:xfrm>
            <a:off x="894142" y="1057480"/>
            <a:ext cx="6400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Examples of VR environment</a:t>
            </a:r>
            <a:endParaRPr sz="1800">
              <a:solidFill>
                <a:schemeClr val="dk1"/>
              </a:solidFill>
              <a:latin typeface="Arial"/>
              <a:ea typeface="Arial"/>
              <a:cs typeface="Arial"/>
              <a:sym typeface="Arial"/>
            </a:endParaRPr>
          </a:p>
        </p:txBody>
      </p:sp>
      <p:pic>
        <p:nvPicPr>
          <p:cNvPr id="5" name="Neurologue 2023-10-19 01-28-06 (online-video-cutter.com)(3)">
            <a:hlinkClick r:id="" action="ppaction://media"/>
            <a:extLst>
              <a:ext uri="{FF2B5EF4-FFF2-40B4-BE49-F238E27FC236}">
                <a16:creationId xmlns:a16="http://schemas.microsoft.com/office/drawing/2014/main" id="{A28D7B84-5078-4A13-8834-5494C5DEFA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4142" y="1701306"/>
            <a:ext cx="7287491" cy="4099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8"/>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91" name="Google Shape;291;p8"/>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2" name="Google Shape;292;p8"/>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7" name="Google Shape;297;p8"/>
          <p:cNvSpPr txBox="1"/>
          <p:nvPr/>
        </p:nvSpPr>
        <p:spPr>
          <a:xfrm>
            <a:off x="894142" y="1057480"/>
            <a:ext cx="6400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Examples of VR environment</a:t>
            </a:r>
            <a:r>
              <a:rPr lang="ru-RU" sz="1800" b="1" dirty="0">
                <a:solidFill>
                  <a:schemeClr val="dk1"/>
                </a:solidFill>
                <a:latin typeface="Arial"/>
                <a:ea typeface="Arial"/>
                <a:cs typeface="Arial"/>
                <a:sym typeface="Arial"/>
              </a:rPr>
              <a:t> (с</a:t>
            </a:r>
            <a:r>
              <a:rPr lang="en-US" sz="1800" b="1" dirty="0" err="1">
                <a:solidFill>
                  <a:schemeClr val="dk1"/>
                </a:solidFill>
                <a:latin typeface="Arial"/>
                <a:ea typeface="Arial"/>
                <a:cs typeface="Arial"/>
                <a:sym typeface="Arial"/>
              </a:rPr>
              <a:t>ontrol</a:t>
            </a:r>
            <a:r>
              <a:rPr lang="en-US" sz="1800" b="1" dirty="0">
                <a:solidFill>
                  <a:schemeClr val="dk1"/>
                </a:solidFill>
              </a:rPr>
              <a:t>)</a:t>
            </a:r>
            <a:endParaRPr sz="1800" dirty="0">
              <a:solidFill>
                <a:schemeClr val="dk1"/>
              </a:solidFill>
              <a:latin typeface="Arial"/>
              <a:ea typeface="Arial"/>
              <a:cs typeface="Arial"/>
              <a:sym typeface="Arial"/>
            </a:endParaRPr>
          </a:p>
        </p:txBody>
      </p:sp>
      <p:pic>
        <p:nvPicPr>
          <p:cNvPr id="7" name="Neurologue 2023-10-19 01-28-06 (online-video-cutter.com)">
            <a:hlinkClick r:id="" action="ppaction://media"/>
            <a:extLst>
              <a:ext uri="{FF2B5EF4-FFF2-40B4-BE49-F238E27FC236}">
                <a16:creationId xmlns:a16="http://schemas.microsoft.com/office/drawing/2014/main" id="{B4A61D63-0839-4239-B52D-609A020C92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4142" y="1752465"/>
            <a:ext cx="6662737" cy="3747790"/>
          </a:xfrm>
          <a:prstGeom prst="rect">
            <a:avLst/>
          </a:prstGeom>
        </p:spPr>
      </p:pic>
    </p:spTree>
    <p:extLst>
      <p:ext uri="{BB962C8B-B14F-4D97-AF65-F5344CB8AC3E}">
        <p14:creationId xmlns:p14="http://schemas.microsoft.com/office/powerpoint/2010/main" val="21468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8"/>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91" name="Google Shape;291;p8"/>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2" name="Google Shape;292;p8"/>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5" name="Google Shape;295;p8"/>
          <p:cNvSpPr txBox="1"/>
          <p:nvPr/>
        </p:nvSpPr>
        <p:spPr>
          <a:xfrm>
            <a:off x="748145" y="5958731"/>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Fractal’s environment</a:t>
            </a:r>
            <a:endParaRPr sz="1800" dirty="0">
              <a:solidFill>
                <a:schemeClr val="dk1"/>
              </a:solidFill>
              <a:latin typeface="Calibri"/>
              <a:ea typeface="Calibri"/>
              <a:cs typeface="Calibri"/>
              <a:sym typeface="Calibri"/>
            </a:endParaRPr>
          </a:p>
        </p:txBody>
      </p:sp>
      <p:sp>
        <p:nvSpPr>
          <p:cNvPr id="297" name="Google Shape;297;p8"/>
          <p:cNvSpPr txBox="1"/>
          <p:nvPr/>
        </p:nvSpPr>
        <p:spPr>
          <a:xfrm>
            <a:off x="894142" y="1057480"/>
            <a:ext cx="6400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Examples of VR environment</a:t>
            </a:r>
            <a:endParaRPr sz="1800">
              <a:solidFill>
                <a:schemeClr val="dk1"/>
              </a:solidFill>
              <a:latin typeface="Arial"/>
              <a:ea typeface="Arial"/>
              <a:cs typeface="Arial"/>
              <a:sym typeface="Arial"/>
            </a:endParaRPr>
          </a:p>
        </p:txBody>
      </p:sp>
      <p:pic>
        <p:nvPicPr>
          <p:cNvPr id="2" name="Neurologue 2023-10-19 01-28-06 (online-video-cutter.com)(1)">
            <a:hlinkClick r:id="" action="ppaction://media"/>
            <a:extLst>
              <a:ext uri="{FF2B5EF4-FFF2-40B4-BE49-F238E27FC236}">
                <a16:creationId xmlns:a16="http://schemas.microsoft.com/office/drawing/2014/main" id="{27AFA950-05F5-4B43-984C-12B82597E9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7160" y="1607127"/>
            <a:ext cx="6477769" cy="3643745"/>
          </a:xfrm>
          <a:prstGeom prst="rect">
            <a:avLst/>
          </a:prstGeom>
        </p:spPr>
      </p:pic>
    </p:spTree>
    <p:extLst>
      <p:ext uri="{BB962C8B-B14F-4D97-AF65-F5344CB8AC3E}">
        <p14:creationId xmlns:p14="http://schemas.microsoft.com/office/powerpoint/2010/main" val="32924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8"/>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91" name="Google Shape;291;p8"/>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2" name="Google Shape;292;p8"/>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97" name="Google Shape;297;p8"/>
          <p:cNvSpPr txBox="1"/>
          <p:nvPr/>
        </p:nvSpPr>
        <p:spPr>
          <a:xfrm>
            <a:off x="894142" y="1057480"/>
            <a:ext cx="6400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Examples of VR environment</a:t>
            </a:r>
            <a:endParaRPr sz="1800">
              <a:solidFill>
                <a:schemeClr val="dk1"/>
              </a:solidFill>
              <a:latin typeface="Arial"/>
              <a:ea typeface="Arial"/>
              <a:cs typeface="Arial"/>
              <a:sym typeface="Arial"/>
            </a:endParaRPr>
          </a:p>
        </p:txBody>
      </p:sp>
      <p:pic>
        <p:nvPicPr>
          <p:cNvPr id="3" name="Neurologue 2023-10-19 01-28-06 (online-video-cutter.com)(2)">
            <a:hlinkClick r:id="" action="ppaction://media"/>
            <a:extLst>
              <a:ext uri="{FF2B5EF4-FFF2-40B4-BE49-F238E27FC236}">
                <a16:creationId xmlns:a16="http://schemas.microsoft.com/office/drawing/2014/main" id="{EE4F8107-8C70-4070-89A6-D35C9C0CB6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5511" y="1756063"/>
            <a:ext cx="7046998" cy="3963936"/>
          </a:xfrm>
          <a:prstGeom prst="rect">
            <a:avLst/>
          </a:prstGeom>
        </p:spPr>
      </p:pic>
    </p:spTree>
    <p:extLst>
      <p:ext uri="{BB962C8B-B14F-4D97-AF65-F5344CB8AC3E}">
        <p14:creationId xmlns:p14="http://schemas.microsoft.com/office/powerpoint/2010/main" val="26213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0"/>
          <p:cNvSpPr/>
          <p:nvPr/>
        </p:nvSpPr>
        <p:spPr>
          <a:xfrm>
            <a:off x="323967" y="1808889"/>
            <a:ext cx="6783415" cy="3548082"/>
          </a:xfrm>
          <a:prstGeom prst="rect">
            <a:avLst/>
          </a:prstGeom>
          <a:solidFill>
            <a:srgbClr val="D8D8D8"/>
          </a:solidFill>
          <a:ln w="12700" cap="flat" cmpd="sng">
            <a:solidFill>
              <a:srgbClr val="D9D9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10"/>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315" name="Google Shape;315;p10"/>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316" name="Google Shape;316;p10"/>
          <p:cNvSpPr txBox="1">
            <a:spLocks noGrp="1"/>
          </p:cNvSpPr>
          <p:nvPr>
            <p:ph type="body" idx="5"/>
          </p:nvPr>
        </p:nvSpPr>
        <p:spPr>
          <a:xfrm>
            <a:off x="7294942" y="5508647"/>
            <a:ext cx="3068258" cy="54578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r>
              <a:rPr lang="en-US" sz="1400" dirty="0">
                <a:solidFill>
                  <a:schemeClr val="bg1">
                    <a:lumMod val="50000"/>
                  </a:schemeClr>
                </a:solidFill>
              </a:rPr>
              <a:t>Source</a:t>
            </a:r>
            <a:r>
              <a:rPr lang="ru-RU" sz="1400" dirty="0">
                <a:solidFill>
                  <a:schemeClr val="bg1">
                    <a:lumMod val="50000"/>
                  </a:schemeClr>
                </a:solidFill>
              </a:rPr>
              <a:t>: </a:t>
            </a:r>
            <a:r>
              <a:rPr lang="en-US" sz="1400" dirty="0">
                <a:solidFill>
                  <a:schemeClr val="bg1">
                    <a:lumMod val="50000"/>
                  </a:schemeClr>
                </a:solidFill>
              </a:rPr>
              <a:t>http://www.juliasets.dk/Fractals.htm</a:t>
            </a:r>
            <a:endParaRPr sz="1400" dirty="0">
              <a:solidFill>
                <a:schemeClr val="bg1">
                  <a:lumMod val="50000"/>
                </a:schemeClr>
              </a:solidFill>
            </a:endParaRPr>
          </a:p>
        </p:txBody>
      </p:sp>
      <p:sp>
        <p:nvSpPr>
          <p:cNvPr id="317" name="Google Shape;317;p10"/>
          <p:cNvSpPr txBox="1">
            <a:spLocks noGrp="1"/>
          </p:cNvSpPr>
          <p:nvPr>
            <p:ph type="body" idx="1"/>
          </p:nvPr>
        </p:nvSpPr>
        <p:spPr>
          <a:xfrm>
            <a:off x="457199" y="1860987"/>
            <a:ext cx="6428509" cy="3393235"/>
          </a:xfrm>
          <a:prstGeom prst="rect">
            <a:avLst/>
          </a:prstGeom>
          <a:noFill/>
          <a:ln>
            <a:noFill/>
          </a:ln>
        </p:spPr>
        <p:txBody>
          <a:bodyPr spcFirstLastPara="1" wrap="square" lIns="0" tIns="0" rIns="0" bIns="45700" anchor="t" anchorCtr="0">
            <a:normAutofit fontScale="92500"/>
          </a:bodyPr>
          <a:lstStyle/>
          <a:p>
            <a:pPr marL="0" lvl="0" indent="0" algn="just" rtl="0">
              <a:lnSpc>
                <a:spcPct val="110000"/>
              </a:lnSpc>
              <a:spcBef>
                <a:spcPts val="0"/>
              </a:spcBef>
              <a:spcAft>
                <a:spcPts val="0"/>
              </a:spcAft>
              <a:buClr>
                <a:srgbClr val="374151"/>
              </a:buClr>
              <a:buSzPts val="2400"/>
              <a:buNone/>
            </a:pPr>
            <a:r>
              <a:rPr lang="en-US" sz="2400" b="0" i="0" dirty="0">
                <a:solidFill>
                  <a:srgbClr val="374151"/>
                </a:solidFill>
                <a:latin typeface="Arial"/>
                <a:ea typeface="Arial"/>
                <a:cs typeface="Arial"/>
                <a:sym typeface="Arial"/>
              </a:rPr>
              <a:t>The study aims to explore the </a:t>
            </a:r>
            <a:r>
              <a:rPr lang="en-US" sz="2400" dirty="0">
                <a:solidFill>
                  <a:srgbClr val="374151"/>
                </a:solidFill>
              </a:rPr>
              <a:t>neuronal</a:t>
            </a:r>
            <a:r>
              <a:rPr lang="en-US" sz="2400" b="0" i="0" dirty="0">
                <a:solidFill>
                  <a:srgbClr val="374151"/>
                </a:solidFill>
                <a:latin typeface="Arial"/>
                <a:ea typeface="Arial"/>
                <a:cs typeface="Arial"/>
                <a:sym typeface="Arial"/>
              </a:rPr>
              <a:t> mechanisms underlying non-Euclidean space perception using VR technology and EEG</a:t>
            </a:r>
            <a:r>
              <a:rPr lang="en-US" sz="2400" b="1" i="1" dirty="0">
                <a:solidFill>
                  <a:srgbClr val="374151"/>
                </a:solidFill>
                <a:latin typeface="Arial"/>
                <a:ea typeface="Arial"/>
                <a:cs typeface="Arial"/>
                <a:sym typeface="Arial"/>
              </a:rPr>
              <a:t>. Is there really differences?</a:t>
            </a:r>
            <a:endParaRPr sz="2400" b="1" i="1" dirty="0">
              <a:solidFill>
                <a:srgbClr val="374151"/>
              </a:solidFill>
              <a:latin typeface="Arial"/>
              <a:ea typeface="Arial"/>
              <a:cs typeface="Arial"/>
              <a:sym typeface="Arial"/>
            </a:endParaRPr>
          </a:p>
          <a:p>
            <a:pPr marL="0" lvl="0" indent="0" algn="just" rtl="0">
              <a:lnSpc>
                <a:spcPct val="110000"/>
              </a:lnSpc>
              <a:spcBef>
                <a:spcPts val="1000"/>
              </a:spcBef>
              <a:spcAft>
                <a:spcPts val="0"/>
              </a:spcAft>
              <a:buClr>
                <a:srgbClr val="374151"/>
              </a:buClr>
              <a:buSzPts val="2400"/>
              <a:buNone/>
            </a:pPr>
            <a:r>
              <a:rPr lang="en-US" sz="2400" b="0" i="0" dirty="0">
                <a:solidFill>
                  <a:srgbClr val="374151"/>
                </a:solidFill>
                <a:latin typeface="Arial"/>
                <a:ea typeface="Arial"/>
                <a:cs typeface="Arial"/>
                <a:sym typeface="Arial"/>
              </a:rPr>
              <a:t>By analyzing changes in brain activity in response to different VR environment, we could possibly understand </a:t>
            </a:r>
            <a:r>
              <a:rPr lang="en-US" sz="2400" b="1" i="1" dirty="0">
                <a:solidFill>
                  <a:srgbClr val="374151"/>
                </a:solidFill>
                <a:latin typeface="Arial"/>
                <a:ea typeface="Arial"/>
                <a:cs typeface="Arial"/>
                <a:sym typeface="Arial"/>
              </a:rPr>
              <a:t>how exactly </a:t>
            </a:r>
            <a:r>
              <a:rPr lang="en-US" sz="2400" b="0" i="0" dirty="0">
                <a:solidFill>
                  <a:srgbClr val="374151"/>
                </a:solidFill>
                <a:latin typeface="Arial"/>
                <a:ea typeface="Arial"/>
                <a:cs typeface="Arial"/>
                <a:sym typeface="Arial"/>
              </a:rPr>
              <a:t>these perception is different and potentially use in treating people.</a:t>
            </a:r>
            <a:endParaRPr dirty="0"/>
          </a:p>
        </p:txBody>
      </p:sp>
      <p:sp>
        <p:nvSpPr>
          <p:cNvPr id="318" name="Google Shape;318;p10"/>
          <p:cNvSpPr txBox="1">
            <a:spLocks noGrp="1"/>
          </p:cNvSpPr>
          <p:nvPr>
            <p:ph type="title"/>
          </p:nvPr>
        </p:nvSpPr>
        <p:spPr>
          <a:xfrm>
            <a:off x="644406" y="1222478"/>
            <a:ext cx="5245560" cy="777025"/>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Font typeface="Arial"/>
              <a:buNone/>
            </a:pPr>
            <a:r>
              <a:rPr lang="en-US"/>
              <a:t>Сonclusions</a:t>
            </a:r>
            <a:endParaRPr/>
          </a:p>
        </p:txBody>
      </p:sp>
      <p:pic>
        <p:nvPicPr>
          <p:cNvPr id="319" name="Google Shape;319;p10"/>
          <p:cNvPicPr preferRelativeResize="0"/>
          <p:nvPr/>
        </p:nvPicPr>
        <p:blipFill rotWithShape="1">
          <a:blip r:embed="rId3">
            <a:alphaModFix/>
          </a:blip>
          <a:srcRect/>
          <a:stretch/>
        </p:blipFill>
        <p:spPr>
          <a:xfrm>
            <a:off x="7294942" y="1804903"/>
            <a:ext cx="4673867" cy="35054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6622237E-B6C6-4A02-8F68-0C3B4B3F9F2B}"/>
              </a:ext>
            </a:extLst>
          </p:cNvPr>
          <p:cNvSpPr>
            <a:spLocks noGrp="1"/>
          </p:cNvSpPr>
          <p:nvPr>
            <p:ph type="title"/>
          </p:nvPr>
        </p:nvSpPr>
        <p:spPr/>
        <p:txBody>
          <a:bodyPr/>
          <a:lstStyle/>
          <a:p>
            <a:r>
              <a:rPr lang="en-US" dirty="0"/>
              <a:t>Reference</a:t>
            </a:r>
            <a:endParaRPr lang="ru-RU" dirty="0"/>
          </a:p>
        </p:txBody>
      </p:sp>
      <p:sp>
        <p:nvSpPr>
          <p:cNvPr id="9" name="Текст 8">
            <a:extLst>
              <a:ext uri="{FF2B5EF4-FFF2-40B4-BE49-F238E27FC236}">
                <a16:creationId xmlns:a16="http://schemas.microsoft.com/office/drawing/2014/main" id="{4B87F75A-2085-4120-ADE9-1DCB82E26275}"/>
              </a:ext>
            </a:extLst>
          </p:cNvPr>
          <p:cNvSpPr>
            <a:spLocks noGrp="1"/>
          </p:cNvSpPr>
          <p:nvPr>
            <p:ph type="body" idx="1"/>
          </p:nvPr>
        </p:nvSpPr>
        <p:spPr/>
        <p:txBody>
          <a:bodyPr/>
          <a:lstStyle/>
          <a:p>
            <a:r>
              <a:rPr lang="en-US" sz="1800" dirty="0">
                <a:solidFill>
                  <a:schemeClr val="tx2">
                    <a:lumMod val="10000"/>
                  </a:schemeClr>
                </a:solidFill>
                <a:latin typeface="+mn-lt"/>
              </a:rPr>
              <a:t>1. </a:t>
            </a:r>
            <a:r>
              <a:rPr lang="en-US" sz="1800" b="0" i="0" u="none" strike="noStrike" dirty="0">
                <a:solidFill>
                  <a:schemeClr val="tx2">
                    <a:lumMod val="10000"/>
                  </a:schemeClr>
                </a:solidFill>
                <a:effectLst/>
                <a:latin typeface="+mn-lt"/>
              </a:rPr>
              <a:t>Bhattacharya, S. (2016, June). Fractals: Nature’s Versatile Code. http://www.vigyanprasar.gov.in/.</a:t>
            </a:r>
            <a:endParaRPr lang="en-US" sz="1800" dirty="0">
              <a:solidFill>
                <a:schemeClr val="tx2">
                  <a:lumMod val="10000"/>
                </a:schemeClr>
              </a:solidFill>
              <a:latin typeface="+mn-lt"/>
            </a:endParaRPr>
          </a:p>
          <a:p>
            <a:r>
              <a:rPr lang="en-US" sz="1800" dirty="0">
                <a:solidFill>
                  <a:schemeClr val="tx2">
                    <a:lumMod val="10000"/>
                  </a:schemeClr>
                </a:solidFill>
                <a:latin typeface="+mn-lt"/>
              </a:rPr>
              <a:t>2. Keltner, D., &amp; Haidt, J. (2003). Approaching awe, a moral, spiritual, and aesthetic emotion. Cognition &amp; Emotion, 17(2), 297–314. https://doi.org/10.1080/02699930302297</a:t>
            </a:r>
          </a:p>
          <a:p>
            <a:endParaRPr lang="ru-RU" dirty="0"/>
          </a:p>
        </p:txBody>
      </p:sp>
      <p:sp>
        <p:nvSpPr>
          <p:cNvPr id="10" name="Текст 9">
            <a:extLst>
              <a:ext uri="{FF2B5EF4-FFF2-40B4-BE49-F238E27FC236}">
                <a16:creationId xmlns:a16="http://schemas.microsoft.com/office/drawing/2014/main" id="{55CC39C7-AC72-419C-9FCA-8E380133EFA0}"/>
              </a:ext>
            </a:extLst>
          </p:cNvPr>
          <p:cNvSpPr>
            <a:spLocks noGrp="1"/>
          </p:cNvSpPr>
          <p:nvPr>
            <p:ph type="body" idx="2"/>
          </p:nvPr>
        </p:nvSpPr>
        <p:spPr/>
        <p:txBody>
          <a:bodyPr/>
          <a:lstStyle/>
          <a:p>
            <a:endParaRPr lang="ru-RU"/>
          </a:p>
        </p:txBody>
      </p:sp>
      <p:sp>
        <p:nvSpPr>
          <p:cNvPr id="11" name="Текст 10">
            <a:extLst>
              <a:ext uri="{FF2B5EF4-FFF2-40B4-BE49-F238E27FC236}">
                <a16:creationId xmlns:a16="http://schemas.microsoft.com/office/drawing/2014/main" id="{458EE35D-ECF2-4CF3-B42D-DF32FE945A08}"/>
              </a:ext>
            </a:extLst>
          </p:cNvPr>
          <p:cNvSpPr>
            <a:spLocks noGrp="1"/>
          </p:cNvSpPr>
          <p:nvPr>
            <p:ph type="body" idx="3"/>
          </p:nvPr>
        </p:nvSpPr>
        <p:spPr/>
        <p:txBody>
          <a:bodyPr/>
          <a:lstStyle/>
          <a:p>
            <a:endParaRPr lang="ru-RU"/>
          </a:p>
        </p:txBody>
      </p:sp>
      <p:sp>
        <p:nvSpPr>
          <p:cNvPr id="12" name="Текст 11">
            <a:extLst>
              <a:ext uri="{FF2B5EF4-FFF2-40B4-BE49-F238E27FC236}">
                <a16:creationId xmlns:a16="http://schemas.microsoft.com/office/drawing/2014/main" id="{B570D6C7-E0E4-4D92-8D2D-40584FC0E582}"/>
              </a:ext>
            </a:extLst>
          </p:cNvPr>
          <p:cNvSpPr>
            <a:spLocks noGrp="1"/>
          </p:cNvSpPr>
          <p:nvPr>
            <p:ph type="body" idx="4"/>
          </p:nvPr>
        </p:nvSpPr>
        <p:spPr/>
        <p:txBody>
          <a:bodyPr/>
          <a:lstStyle/>
          <a:p>
            <a:endParaRPr lang="ru-RU"/>
          </a:p>
        </p:txBody>
      </p:sp>
    </p:spTree>
    <p:extLst>
      <p:ext uri="{BB962C8B-B14F-4D97-AF65-F5344CB8AC3E}">
        <p14:creationId xmlns:p14="http://schemas.microsoft.com/office/powerpoint/2010/main" val="3452294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20a5058c48e_0_0"/>
          <p:cNvPicPr preferRelativeResize="0">
            <a:picLocks noGrp="1"/>
          </p:cNvPicPr>
          <p:nvPr>
            <p:ph type="pic" idx="2"/>
          </p:nvPr>
        </p:nvPicPr>
        <p:blipFill rotWithShape="1">
          <a:blip r:embed="rId3">
            <a:alphaModFix/>
          </a:blip>
          <a:srcRect/>
          <a:stretch/>
        </p:blipFill>
        <p:spPr>
          <a:xfrm>
            <a:off x="6601525" y="1447790"/>
            <a:ext cx="4325100" cy="4325100"/>
          </a:xfrm>
          <a:prstGeom prst="rect">
            <a:avLst/>
          </a:prstGeom>
        </p:spPr>
      </p:pic>
      <p:sp>
        <p:nvSpPr>
          <p:cNvPr id="191" name="Google Shape;191;g20a5058c48e_0_0"/>
          <p:cNvSpPr txBox="1">
            <a:spLocks noGrp="1"/>
          </p:cNvSpPr>
          <p:nvPr>
            <p:ph type="title"/>
          </p:nvPr>
        </p:nvSpPr>
        <p:spPr>
          <a:xfrm>
            <a:off x="585898" y="1447790"/>
            <a:ext cx="5245500" cy="777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100" dirty="0"/>
              <a:t>The base</a:t>
            </a:r>
            <a:r>
              <a:rPr lang="ru-RU" sz="3100" dirty="0"/>
              <a:t>:</a:t>
            </a:r>
            <a:endParaRPr sz="3100" dirty="0"/>
          </a:p>
        </p:txBody>
      </p:sp>
      <p:sp>
        <p:nvSpPr>
          <p:cNvPr id="192" name="Google Shape;192;g20a5058c48e_0_0"/>
          <p:cNvSpPr txBox="1">
            <a:spLocks noGrp="1"/>
          </p:cNvSpPr>
          <p:nvPr>
            <p:ph type="body" idx="1"/>
          </p:nvPr>
        </p:nvSpPr>
        <p:spPr>
          <a:xfrm>
            <a:off x="585897" y="2379663"/>
            <a:ext cx="5245500" cy="3393300"/>
          </a:xfrm>
          <a:prstGeom prst="rect">
            <a:avLst/>
          </a:prstGeom>
        </p:spPr>
        <p:txBody>
          <a:bodyPr spcFirstLastPara="1" wrap="square" lIns="0" tIns="0" rIns="0" bIns="45700" anchor="t" anchorCtr="0">
            <a:normAutofit/>
          </a:bodyPr>
          <a:lstStyle/>
          <a:p>
            <a:pPr marL="0" lvl="0" indent="0" algn="l" rtl="0">
              <a:spcBef>
                <a:spcPts val="1000"/>
              </a:spcBef>
              <a:spcAft>
                <a:spcPts val="0"/>
              </a:spcAft>
              <a:buNone/>
            </a:pPr>
            <a:r>
              <a:rPr lang="en-US" sz="2800" dirty="0"/>
              <a:t> a combination of</a:t>
            </a:r>
            <a:endParaRPr sz="2800" dirty="0"/>
          </a:p>
          <a:p>
            <a:pPr marL="457200" lvl="0" indent="-406400" algn="l" rtl="0">
              <a:spcBef>
                <a:spcPts val="1000"/>
              </a:spcBef>
              <a:spcAft>
                <a:spcPts val="0"/>
              </a:spcAft>
              <a:buSzPts val="2800"/>
              <a:buChar char="●"/>
            </a:pPr>
            <a:r>
              <a:rPr lang="en-US" sz="2800" dirty="0"/>
              <a:t>Math,</a:t>
            </a:r>
            <a:endParaRPr sz="2800" dirty="0"/>
          </a:p>
          <a:p>
            <a:pPr marL="457200" lvl="0" indent="-406400" algn="l" rtl="0">
              <a:spcBef>
                <a:spcPts val="0"/>
              </a:spcBef>
              <a:spcAft>
                <a:spcPts val="0"/>
              </a:spcAft>
              <a:buSzPts val="2800"/>
              <a:buChar char="●"/>
            </a:pPr>
            <a:r>
              <a:rPr lang="en-US" sz="2800" dirty="0"/>
              <a:t>Awe,</a:t>
            </a:r>
            <a:endParaRPr sz="2800" dirty="0"/>
          </a:p>
          <a:p>
            <a:pPr marL="457200" lvl="0" indent="-406400" algn="l" rtl="0">
              <a:spcBef>
                <a:spcPts val="0"/>
              </a:spcBef>
              <a:spcAft>
                <a:spcPts val="0"/>
              </a:spcAft>
              <a:buSzPts val="2800"/>
              <a:buChar char="●"/>
            </a:pPr>
            <a:r>
              <a:rPr lang="en-US" sz="2800" dirty="0"/>
              <a:t>VR.</a:t>
            </a:r>
            <a:endParaRPr sz="2800" dirty="0"/>
          </a:p>
        </p:txBody>
      </p:sp>
      <p:sp>
        <p:nvSpPr>
          <p:cNvPr id="193" name="Google Shape;193;g20a5058c48e_0_0"/>
          <p:cNvSpPr txBox="1">
            <a:spLocks noGrp="1"/>
          </p:cNvSpPr>
          <p:nvPr>
            <p:ph type="body" idx="3"/>
          </p:nvPr>
        </p:nvSpPr>
        <p:spPr>
          <a:xfrm>
            <a:off x="1143689" y="540904"/>
            <a:ext cx="1901700" cy="41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94" name="Google Shape;194;g20a5058c48e_0_0"/>
          <p:cNvSpPr txBox="1">
            <a:spLocks noGrp="1"/>
          </p:cNvSpPr>
          <p:nvPr>
            <p:ph type="body" idx="4"/>
          </p:nvPr>
        </p:nvSpPr>
        <p:spPr>
          <a:xfrm>
            <a:off x="3459163" y="548720"/>
            <a:ext cx="2070000" cy="40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95" name="Google Shape;195;g20a5058c48e_0_0"/>
          <p:cNvSpPr txBox="1">
            <a:spLocks noGrp="1"/>
          </p:cNvSpPr>
          <p:nvPr>
            <p:ph type="body" idx="5"/>
          </p:nvPr>
        </p:nvSpPr>
        <p:spPr>
          <a:xfrm>
            <a:off x="6601525" y="5896575"/>
            <a:ext cx="2070000" cy="40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dirty="0">
                <a:solidFill>
                  <a:schemeClr val="bg1">
                    <a:lumMod val="50000"/>
                  </a:schemeClr>
                </a:solidFill>
              </a:rPr>
              <a:t>Source</a:t>
            </a:r>
            <a:r>
              <a:rPr lang="ru-RU" sz="1400" dirty="0">
                <a:solidFill>
                  <a:schemeClr val="bg1">
                    <a:lumMod val="50000"/>
                  </a:schemeClr>
                </a:solidFill>
              </a:rPr>
              <a:t>: </a:t>
            </a:r>
            <a:r>
              <a:rPr lang="en-US" sz="1400" dirty="0" err="1">
                <a:solidFill>
                  <a:schemeClr val="bg1">
                    <a:lumMod val="50000"/>
                  </a:schemeClr>
                </a:solidFill>
              </a:rPr>
              <a:t>Midjourney</a:t>
            </a:r>
            <a:r>
              <a:rPr lang="en-US" sz="1400" dirty="0">
                <a:solidFill>
                  <a:schemeClr val="bg1">
                    <a:lumMod val="50000"/>
                  </a:schemeClr>
                </a:solidFill>
              </a:rPr>
              <a:t> Bot</a:t>
            </a:r>
            <a:endParaRPr sz="1400" dirty="0">
              <a:solidFill>
                <a:schemeClr val="bg1">
                  <a:lumMod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0a5058c48e_0_10"/>
          <p:cNvSpPr txBox="1">
            <a:spLocks noGrp="1"/>
          </p:cNvSpPr>
          <p:nvPr>
            <p:ph type="title"/>
          </p:nvPr>
        </p:nvSpPr>
        <p:spPr>
          <a:xfrm>
            <a:off x="585898" y="1447790"/>
            <a:ext cx="5245500" cy="777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100" dirty="0"/>
              <a:t>Hyperbolic geometry</a:t>
            </a:r>
            <a:endParaRPr sz="3100" dirty="0"/>
          </a:p>
        </p:txBody>
      </p:sp>
      <p:sp>
        <p:nvSpPr>
          <p:cNvPr id="202" name="Google Shape;202;g20a5058c48e_0_10"/>
          <p:cNvSpPr txBox="1">
            <a:spLocks noGrp="1"/>
          </p:cNvSpPr>
          <p:nvPr>
            <p:ph type="body" idx="1"/>
          </p:nvPr>
        </p:nvSpPr>
        <p:spPr>
          <a:xfrm>
            <a:off x="585897" y="2379663"/>
            <a:ext cx="5245500" cy="3393300"/>
          </a:xfrm>
          <a:prstGeom prst="rect">
            <a:avLst/>
          </a:prstGeom>
        </p:spPr>
        <p:txBody>
          <a:bodyPr spcFirstLastPara="1" wrap="square" lIns="0" tIns="0" rIns="0" bIns="45700" anchor="t" anchorCtr="0">
            <a:normAutofit/>
          </a:bodyPr>
          <a:lstStyle/>
          <a:p>
            <a:pPr marL="0" lvl="0" indent="0" algn="l" rtl="0">
              <a:spcBef>
                <a:spcPts val="1000"/>
              </a:spcBef>
              <a:spcAft>
                <a:spcPts val="0"/>
              </a:spcAft>
              <a:buNone/>
            </a:pPr>
            <a:endParaRPr sz="2800" dirty="0"/>
          </a:p>
        </p:txBody>
      </p:sp>
      <p:sp>
        <p:nvSpPr>
          <p:cNvPr id="203" name="Google Shape;203;g20a5058c48e_0_10"/>
          <p:cNvSpPr txBox="1">
            <a:spLocks noGrp="1"/>
          </p:cNvSpPr>
          <p:nvPr>
            <p:ph type="body" idx="3"/>
          </p:nvPr>
        </p:nvSpPr>
        <p:spPr>
          <a:xfrm>
            <a:off x="1143689" y="540904"/>
            <a:ext cx="1901700" cy="41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04" name="Google Shape;204;g20a5058c48e_0_10"/>
          <p:cNvSpPr txBox="1">
            <a:spLocks noGrp="1"/>
          </p:cNvSpPr>
          <p:nvPr>
            <p:ph type="body" idx="4"/>
          </p:nvPr>
        </p:nvSpPr>
        <p:spPr>
          <a:xfrm>
            <a:off x="3459163" y="548720"/>
            <a:ext cx="2070000" cy="40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05" name="Google Shape;205;g20a5058c48e_0_10"/>
          <p:cNvSpPr txBox="1">
            <a:spLocks noGrp="1"/>
          </p:cNvSpPr>
          <p:nvPr>
            <p:ph type="body" idx="5"/>
          </p:nvPr>
        </p:nvSpPr>
        <p:spPr>
          <a:xfrm>
            <a:off x="4932284" y="5901280"/>
            <a:ext cx="2070000" cy="40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400" dirty="0">
                <a:solidFill>
                  <a:schemeClr val="bg1">
                    <a:lumMod val="50000"/>
                  </a:schemeClr>
                </a:solidFill>
              </a:rPr>
              <a:t>Source</a:t>
            </a:r>
            <a:r>
              <a:rPr lang="ru-RU" sz="1400" dirty="0">
                <a:solidFill>
                  <a:schemeClr val="bg1">
                    <a:lumMod val="50000"/>
                  </a:schemeClr>
                </a:solidFill>
              </a:rPr>
              <a:t>: </a:t>
            </a:r>
            <a:r>
              <a:rPr lang="en-US" sz="1400" dirty="0">
                <a:solidFill>
                  <a:schemeClr val="bg1">
                    <a:lumMod val="50000"/>
                  </a:schemeClr>
                </a:solidFill>
              </a:rPr>
              <a:t>https://web.colby.edu/</a:t>
            </a:r>
            <a:endParaRPr sz="1400" dirty="0">
              <a:solidFill>
                <a:schemeClr val="bg1">
                  <a:lumMod val="50000"/>
                </a:schemeClr>
              </a:solidFill>
            </a:endParaRPr>
          </a:p>
        </p:txBody>
      </p:sp>
      <p:pic>
        <p:nvPicPr>
          <p:cNvPr id="2" name="Рисунок 1">
            <a:extLst>
              <a:ext uri="{FF2B5EF4-FFF2-40B4-BE49-F238E27FC236}">
                <a16:creationId xmlns:a16="http://schemas.microsoft.com/office/drawing/2014/main" id="{1DC725A2-4805-4A5C-8E99-C8E6C906064F}"/>
              </a:ext>
            </a:extLst>
          </p:cNvPr>
          <p:cNvPicPr>
            <a:picLocks noChangeAspect="1"/>
          </p:cNvPicPr>
          <p:nvPr/>
        </p:nvPicPr>
        <p:blipFill>
          <a:blip r:embed="rId3"/>
          <a:stretch>
            <a:fillRect/>
          </a:stretch>
        </p:blipFill>
        <p:spPr>
          <a:xfrm>
            <a:off x="6709063" y="1760528"/>
            <a:ext cx="3958936" cy="4012435"/>
          </a:xfrm>
          <a:prstGeom prst="rect">
            <a:avLst/>
          </a:prstGeom>
        </p:spPr>
      </p:pic>
      <p:pic>
        <p:nvPicPr>
          <p:cNvPr id="6" name="Рисунок 5">
            <a:extLst>
              <a:ext uri="{FF2B5EF4-FFF2-40B4-BE49-F238E27FC236}">
                <a16:creationId xmlns:a16="http://schemas.microsoft.com/office/drawing/2014/main" id="{9B4D43BB-6D9D-41E3-9DA7-B24F62D7F19F}"/>
              </a:ext>
            </a:extLst>
          </p:cNvPr>
          <p:cNvPicPr>
            <a:picLocks noChangeAspect="1"/>
          </p:cNvPicPr>
          <p:nvPr/>
        </p:nvPicPr>
        <p:blipFill>
          <a:blip r:embed="rId4"/>
          <a:stretch>
            <a:fillRect/>
          </a:stretch>
        </p:blipFill>
        <p:spPr>
          <a:xfrm>
            <a:off x="891114" y="2096313"/>
            <a:ext cx="3829473" cy="38195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3" name="Рисунок 2">
            <a:extLst>
              <a:ext uri="{FF2B5EF4-FFF2-40B4-BE49-F238E27FC236}">
                <a16:creationId xmlns:a16="http://schemas.microsoft.com/office/drawing/2014/main" id="{7151C966-2084-473F-85DF-68124DB6CECB}"/>
              </a:ext>
            </a:extLst>
          </p:cNvPr>
          <p:cNvPicPr>
            <a:picLocks noGrp="1" noChangeAspect="1"/>
          </p:cNvPicPr>
          <p:nvPr>
            <p:ph type="pic" idx="2"/>
          </p:nvPr>
        </p:nvPicPr>
        <p:blipFill rotWithShape="1">
          <a:blip r:embed="rId3"/>
          <a:srcRect l="12500" r="12500"/>
          <a:stretch>
            <a:fillRect/>
          </a:stretch>
        </p:blipFill>
        <p:spPr>
          <a:prstGeom prst="rect">
            <a:avLst/>
          </a:prstGeom>
        </p:spPr>
      </p:pic>
      <p:sp>
        <p:nvSpPr>
          <p:cNvPr id="213" name="Google Shape;213;g20a5058c48e_0_23"/>
          <p:cNvSpPr txBox="1">
            <a:spLocks noGrp="1"/>
          </p:cNvSpPr>
          <p:nvPr>
            <p:ph type="title"/>
          </p:nvPr>
        </p:nvSpPr>
        <p:spPr>
          <a:xfrm>
            <a:off x="585898" y="1447790"/>
            <a:ext cx="5245500" cy="777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100" dirty="0"/>
              <a:t>Fractal geometry</a:t>
            </a:r>
            <a:endParaRPr sz="3100" dirty="0"/>
          </a:p>
        </p:txBody>
      </p:sp>
      <p:sp>
        <p:nvSpPr>
          <p:cNvPr id="214" name="Google Shape;214;g20a5058c48e_0_23"/>
          <p:cNvSpPr txBox="1">
            <a:spLocks noGrp="1"/>
          </p:cNvSpPr>
          <p:nvPr>
            <p:ph type="body" idx="1"/>
          </p:nvPr>
        </p:nvSpPr>
        <p:spPr>
          <a:xfrm>
            <a:off x="585897" y="2379663"/>
            <a:ext cx="5245500" cy="3393300"/>
          </a:xfrm>
          <a:prstGeom prst="rect">
            <a:avLst/>
          </a:prstGeom>
        </p:spPr>
        <p:txBody>
          <a:bodyPr spcFirstLastPara="1" wrap="square" lIns="0" tIns="0" rIns="0" bIns="45700" anchor="t" anchorCtr="0">
            <a:normAutofit/>
          </a:bodyPr>
          <a:lstStyle/>
          <a:p>
            <a:pPr marL="0" lvl="0" indent="0" algn="ctr" rtl="0">
              <a:spcBef>
                <a:spcPts val="1000"/>
              </a:spcBef>
              <a:spcAft>
                <a:spcPts val="0"/>
              </a:spcAft>
              <a:buNone/>
            </a:pPr>
            <a:r>
              <a:rPr lang="en-US" sz="1800" b="0" i="1" u="none" strike="noStrike" dirty="0">
                <a:solidFill>
                  <a:srgbClr val="000000"/>
                </a:solidFill>
                <a:effectLst/>
                <a:latin typeface="Times New Roman" panose="02020603050405020304" pitchFamily="18" charset="0"/>
              </a:rPr>
              <a:t>fractal is a geometric pattern that is repeated at every scale and so cannot be represented by classical Euclidean geometry. Each small part of the pattern replicates the structure of the whole, possessing symmetry across scale</a:t>
            </a:r>
          </a:p>
          <a:p>
            <a:pPr marL="0" lvl="0" indent="0" algn="ctr" rtl="0">
              <a:spcBef>
                <a:spcPts val="1000"/>
              </a:spcBef>
              <a:spcAft>
                <a:spcPts val="0"/>
              </a:spcAft>
              <a:buNone/>
            </a:pPr>
            <a:r>
              <a:rPr lang="en-US" sz="1800" b="0" i="0" u="none" strike="noStrike" dirty="0">
                <a:solidFill>
                  <a:schemeClr val="tx1"/>
                </a:solidFill>
                <a:effectLst/>
                <a:latin typeface="Times New Roman" panose="02020603050405020304" pitchFamily="18" charset="0"/>
              </a:rPr>
              <a:t>Dr. S. Bhattacharyya, 2016</a:t>
            </a:r>
            <a:endParaRPr i="1" dirty="0">
              <a:solidFill>
                <a:schemeClr val="tx1"/>
              </a:solidFill>
            </a:endParaRPr>
          </a:p>
        </p:txBody>
      </p:sp>
      <p:sp>
        <p:nvSpPr>
          <p:cNvPr id="215" name="Google Shape;215;g20a5058c48e_0_23"/>
          <p:cNvSpPr txBox="1">
            <a:spLocks noGrp="1"/>
          </p:cNvSpPr>
          <p:nvPr>
            <p:ph type="body" idx="3"/>
          </p:nvPr>
        </p:nvSpPr>
        <p:spPr>
          <a:xfrm>
            <a:off x="1143689" y="540904"/>
            <a:ext cx="1901700" cy="41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6" name="Google Shape;216;g20a5058c48e_0_23"/>
          <p:cNvSpPr txBox="1">
            <a:spLocks noGrp="1"/>
          </p:cNvSpPr>
          <p:nvPr>
            <p:ph type="body" idx="4"/>
          </p:nvPr>
        </p:nvSpPr>
        <p:spPr>
          <a:xfrm>
            <a:off x="3459163" y="548720"/>
            <a:ext cx="2070000" cy="40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7" name="Google Shape;217;g20a5058c48e_0_23"/>
          <p:cNvSpPr txBox="1">
            <a:spLocks noGrp="1"/>
          </p:cNvSpPr>
          <p:nvPr>
            <p:ph type="body" idx="5"/>
          </p:nvPr>
        </p:nvSpPr>
        <p:spPr>
          <a:xfrm>
            <a:off x="6259892" y="548720"/>
            <a:ext cx="2070000" cy="40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09B3A7A9-ADB7-438F-8138-8089777CDC5C}"/>
              </a:ext>
            </a:extLst>
          </p:cNvPr>
          <p:cNvSpPr txBox="1"/>
          <p:nvPr/>
        </p:nvSpPr>
        <p:spPr>
          <a:xfrm>
            <a:off x="6525491" y="5956190"/>
            <a:ext cx="6096000" cy="307777"/>
          </a:xfrm>
          <a:prstGeom prst="rect">
            <a:avLst/>
          </a:prstGeom>
          <a:noFill/>
        </p:spPr>
        <p:txBody>
          <a:bodyPr wrap="square">
            <a:spAutoFit/>
          </a:bodyPr>
          <a:lstStyle/>
          <a:p>
            <a:pPr marL="0" lvl="0" indent="0" algn="l" rtl="0">
              <a:lnSpc>
                <a:spcPct val="100000"/>
              </a:lnSpc>
              <a:spcBef>
                <a:spcPts val="0"/>
              </a:spcBef>
              <a:spcAft>
                <a:spcPts val="0"/>
              </a:spcAft>
              <a:buClr>
                <a:srgbClr val="0E2D69"/>
              </a:buClr>
              <a:buSzPts val="1000"/>
              <a:buNone/>
            </a:pPr>
            <a:r>
              <a:rPr lang="fr-FR" sz="1400" dirty="0">
                <a:solidFill>
                  <a:schemeClr val="bg1">
                    <a:lumMod val="50000"/>
                  </a:schemeClr>
                </a:solidFill>
              </a:rPr>
              <a:t>Source: http://www.juliasets.dk/Fractals.htm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6F4ADC1-FFC1-4A76-9C52-8D65D1CB3E7E}"/>
              </a:ext>
            </a:extLst>
          </p:cNvPr>
          <p:cNvSpPr>
            <a:spLocks noGrp="1"/>
          </p:cNvSpPr>
          <p:nvPr>
            <p:ph type="title"/>
          </p:nvPr>
        </p:nvSpPr>
        <p:spPr/>
        <p:txBody>
          <a:bodyPr/>
          <a:lstStyle/>
          <a:p>
            <a:r>
              <a:rPr lang="en-US" dirty="0"/>
              <a:t>Awe</a:t>
            </a:r>
            <a:endParaRPr lang="ru-RU" dirty="0"/>
          </a:p>
        </p:txBody>
      </p:sp>
      <p:sp>
        <p:nvSpPr>
          <p:cNvPr id="4" name="Текст 3">
            <a:extLst>
              <a:ext uri="{FF2B5EF4-FFF2-40B4-BE49-F238E27FC236}">
                <a16:creationId xmlns:a16="http://schemas.microsoft.com/office/drawing/2014/main" id="{B514E6E8-B51D-461C-9161-DED52298BDF4}"/>
              </a:ext>
            </a:extLst>
          </p:cNvPr>
          <p:cNvSpPr>
            <a:spLocks noGrp="1"/>
          </p:cNvSpPr>
          <p:nvPr>
            <p:ph type="body" idx="1"/>
          </p:nvPr>
        </p:nvSpPr>
        <p:spPr>
          <a:xfrm>
            <a:off x="207819" y="1856509"/>
            <a:ext cx="5888182" cy="4059382"/>
          </a:xfrm>
        </p:spPr>
        <p:txBody>
          <a:bodyPr>
            <a:normAutofit/>
          </a:bodyPr>
          <a:lstStyle/>
          <a:p>
            <a:pPr indent="457200" algn="just" rtl="0">
              <a:spcBef>
                <a:spcPts val="0"/>
              </a:spcBef>
              <a:spcAft>
                <a:spcPts val="0"/>
              </a:spcAft>
            </a:pPr>
            <a:r>
              <a:rPr lang="en-US" sz="1800" b="0" u="none" strike="noStrike" dirty="0">
                <a:solidFill>
                  <a:srgbClr val="000000"/>
                </a:solidFill>
                <a:effectLst/>
                <a:latin typeface="Times New Roman" panose="02020603050405020304" pitchFamily="18" charset="0"/>
                <a:cs typeface="Times New Roman" panose="02020603050405020304" pitchFamily="18" charset="0"/>
              </a:rPr>
              <a:t>“…vastness refers to anything that is experienced as being much larger than the self or the self’s ordinary level of experience or frame of reference. Vastness is often a matter of simple physical size, but it can also involve social size such as fame, authority, or prestige”.</a:t>
            </a:r>
            <a:endParaRPr lang="en-US" b="0" dirty="0">
              <a:effectLst/>
              <a:latin typeface="Times New Roman" panose="02020603050405020304" pitchFamily="18" charset="0"/>
              <a:cs typeface="Times New Roman" panose="02020603050405020304" pitchFamily="18" charset="0"/>
            </a:endParaRPr>
          </a:p>
          <a:p>
            <a:r>
              <a:rPr lang="en-US" sz="1800" b="0" u="none" strike="noStrike" dirty="0">
                <a:solidFill>
                  <a:srgbClr val="000000"/>
                </a:solidFill>
                <a:effectLst/>
                <a:latin typeface="Times New Roman" panose="02020603050405020304" pitchFamily="18" charset="0"/>
                <a:cs typeface="Times New Roman" panose="02020603050405020304" pitchFamily="18" charset="0"/>
              </a:rPr>
              <a:t>          “…awe involves a </a:t>
            </a:r>
            <a:r>
              <a:rPr lang="en-US" sz="1800" b="1" u="none" strike="noStrike" dirty="0">
                <a:solidFill>
                  <a:srgbClr val="000000"/>
                </a:solidFill>
                <a:effectLst/>
                <a:latin typeface="Times New Roman" panose="02020603050405020304" pitchFamily="18" charset="0"/>
                <a:cs typeface="Times New Roman" panose="02020603050405020304" pitchFamily="18" charset="0"/>
              </a:rPr>
              <a:t>need </a:t>
            </a:r>
            <a:r>
              <a:rPr lang="en-US" sz="1800" b="0" u="none" strike="noStrike" dirty="0">
                <a:solidFill>
                  <a:srgbClr val="000000"/>
                </a:solidFill>
                <a:effectLst/>
                <a:latin typeface="Times New Roman" panose="02020603050405020304" pitchFamily="18" charset="0"/>
                <a:cs typeface="Times New Roman" panose="02020603050405020304" pitchFamily="18" charset="0"/>
              </a:rPr>
              <a:t>for accommodation, which may or may not be satisfied. The success of one’s attempts at accommodation may partially explain why awe can be both terrifying (when one fails to understand) and enlightening (when one succeeds)”.</a:t>
            </a:r>
          </a:p>
          <a:p>
            <a:endParaRPr lang="en-US" sz="1800" dirty="0">
              <a:solidFill>
                <a:srgbClr val="000000"/>
              </a:solidFill>
              <a:latin typeface="Times New Roman" panose="02020603050405020304" pitchFamily="18" charset="0"/>
            </a:endParaRPr>
          </a:p>
          <a:p>
            <a:pPr algn="ctr"/>
            <a:r>
              <a:rPr lang="en-US" sz="1800" b="0" u="none" strike="noStrike" dirty="0">
                <a:solidFill>
                  <a:schemeClr val="tx1"/>
                </a:solidFill>
                <a:effectLst/>
                <a:latin typeface="Times New Roman" panose="02020603050405020304" pitchFamily="18" charset="0"/>
              </a:rPr>
              <a:t>Keltner and Haidt, 2003</a:t>
            </a:r>
            <a:endParaRPr lang="ru-RU" dirty="0">
              <a:solidFill>
                <a:schemeClr val="tx1"/>
              </a:solidFill>
            </a:endParaRPr>
          </a:p>
        </p:txBody>
      </p:sp>
      <p:sp>
        <p:nvSpPr>
          <p:cNvPr id="5" name="Текст 4">
            <a:extLst>
              <a:ext uri="{FF2B5EF4-FFF2-40B4-BE49-F238E27FC236}">
                <a16:creationId xmlns:a16="http://schemas.microsoft.com/office/drawing/2014/main" id="{C151DF78-B00F-4B48-8E7E-DE47C56197F6}"/>
              </a:ext>
            </a:extLst>
          </p:cNvPr>
          <p:cNvSpPr>
            <a:spLocks noGrp="1"/>
          </p:cNvSpPr>
          <p:nvPr>
            <p:ph type="body" idx="3"/>
          </p:nvPr>
        </p:nvSpPr>
        <p:spPr/>
        <p:txBody>
          <a:bodyPr/>
          <a:lstStyle/>
          <a:p>
            <a:endParaRPr lang="ru-RU"/>
          </a:p>
        </p:txBody>
      </p:sp>
      <p:sp>
        <p:nvSpPr>
          <p:cNvPr id="6" name="Текст 5">
            <a:extLst>
              <a:ext uri="{FF2B5EF4-FFF2-40B4-BE49-F238E27FC236}">
                <a16:creationId xmlns:a16="http://schemas.microsoft.com/office/drawing/2014/main" id="{D8E51A37-D140-469D-9065-50A341DDE436}"/>
              </a:ext>
            </a:extLst>
          </p:cNvPr>
          <p:cNvSpPr>
            <a:spLocks noGrp="1"/>
          </p:cNvSpPr>
          <p:nvPr>
            <p:ph type="body" idx="4"/>
          </p:nvPr>
        </p:nvSpPr>
        <p:spPr/>
        <p:txBody>
          <a:bodyPr/>
          <a:lstStyle/>
          <a:p>
            <a:endParaRPr lang="ru-RU"/>
          </a:p>
        </p:txBody>
      </p:sp>
      <p:sp>
        <p:nvSpPr>
          <p:cNvPr id="7" name="Текст 6">
            <a:extLst>
              <a:ext uri="{FF2B5EF4-FFF2-40B4-BE49-F238E27FC236}">
                <a16:creationId xmlns:a16="http://schemas.microsoft.com/office/drawing/2014/main" id="{C08A2E95-C859-43B2-A1A8-38E8AE5F056E}"/>
              </a:ext>
            </a:extLst>
          </p:cNvPr>
          <p:cNvSpPr>
            <a:spLocks noGrp="1"/>
          </p:cNvSpPr>
          <p:nvPr>
            <p:ph type="body" idx="5"/>
          </p:nvPr>
        </p:nvSpPr>
        <p:spPr/>
        <p:txBody>
          <a:bodyPr/>
          <a:lstStyle/>
          <a:p>
            <a:endParaRPr lang="ru-RU"/>
          </a:p>
        </p:txBody>
      </p:sp>
      <p:pic>
        <p:nvPicPr>
          <p:cNvPr id="15" name="Рисунок 14">
            <a:extLst>
              <a:ext uri="{FF2B5EF4-FFF2-40B4-BE49-F238E27FC236}">
                <a16:creationId xmlns:a16="http://schemas.microsoft.com/office/drawing/2014/main" id="{0482479C-3B28-4BF3-A53D-291D6FAB688F}"/>
              </a:ext>
            </a:extLst>
          </p:cNvPr>
          <p:cNvPicPr>
            <a:picLocks noChangeAspect="1"/>
          </p:cNvPicPr>
          <p:nvPr/>
        </p:nvPicPr>
        <p:blipFill>
          <a:blip r:embed="rId2"/>
          <a:stretch>
            <a:fillRect/>
          </a:stretch>
        </p:blipFill>
        <p:spPr>
          <a:xfrm>
            <a:off x="6658100" y="1169244"/>
            <a:ext cx="3871715" cy="5140036"/>
          </a:xfrm>
          <a:prstGeom prst="rect">
            <a:avLst/>
          </a:prstGeom>
        </p:spPr>
      </p:pic>
      <p:sp>
        <p:nvSpPr>
          <p:cNvPr id="9" name="TextBox 8">
            <a:extLst>
              <a:ext uri="{FF2B5EF4-FFF2-40B4-BE49-F238E27FC236}">
                <a16:creationId xmlns:a16="http://schemas.microsoft.com/office/drawing/2014/main" id="{792E6ABC-8E5D-44C5-92E6-3713FC67D637}"/>
              </a:ext>
            </a:extLst>
          </p:cNvPr>
          <p:cNvSpPr txBox="1"/>
          <p:nvPr/>
        </p:nvSpPr>
        <p:spPr>
          <a:xfrm>
            <a:off x="6483928" y="6367806"/>
            <a:ext cx="6096000" cy="307777"/>
          </a:xfrm>
          <a:prstGeom prst="rect">
            <a:avLst/>
          </a:prstGeom>
          <a:noFill/>
        </p:spPr>
        <p:txBody>
          <a:bodyPr wrap="square">
            <a:spAutoFit/>
          </a:bodyPr>
          <a:lstStyle/>
          <a:p>
            <a:pPr marL="0" lvl="0" indent="0" algn="l" rtl="0">
              <a:spcBef>
                <a:spcPts val="0"/>
              </a:spcBef>
              <a:spcAft>
                <a:spcPts val="0"/>
              </a:spcAft>
              <a:buNone/>
            </a:pPr>
            <a:r>
              <a:rPr lang="en-US" sz="1400" dirty="0">
                <a:solidFill>
                  <a:schemeClr val="bg1">
                    <a:lumMod val="50000"/>
                  </a:schemeClr>
                </a:solidFill>
              </a:rPr>
              <a:t>Source: </a:t>
            </a:r>
            <a:r>
              <a:rPr lang="en-US" sz="1400" dirty="0" err="1">
                <a:solidFill>
                  <a:schemeClr val="bg1">
                    <a:lumMod val="50000"/>
                  </a:schemeClr>
                </a:solidFill>
              </a:rPr>
              <a:t>Midjourney</a:t>
            </a:r>
            <a:r>
              <a:rPr lang="en-US" sz="1400" dirty="0">
                <a:solidFill>
                  <a:schemeClr val="bg1">
                    <a:lumMod val="50000"/>
                  </a:schemeClr>
                </a:solidFill>
              </a:rPr>
              <a:t> Bot</a:t>
            </a:r>
          </a:p>
        </p:txBody>
      </p:sp>
    </p:spTree>
    <p:extLst>
      <p:ext uri="{BB962C8B-B14F-4D97-AF65-F5344CB8AC3E}">
        <p14:creationId xmlns:p14="http://schemas.microsoft.com/office/powerpoint/2010/main" val="100034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2"/>
          <p:cNvSpPr txBox="1">
            <a:spLocks noGrp="1"/>
          </p:cNvSpPr>
          <p:nvPr>
            <p:ph type="body" idx="1"/>
          </p:nvPr>
        </p:nvSpPr>
        <p:spPr>
          <a:xfrm>
            <a:off x="704111" y="2026615"/>
            <a:ext cx="5510103" cy="4325107"/>
          </a:xfrm>
          <a:prstGeom prst="rect">
            <a:avLst/>
          </a:prstGeom>
          <a:noFill/>
          <a:ln>
            <a:noFill/>
          </a:ln>
        </p:spPr>
        <p:txBody>
          <a:bodyPr spcFirstLastPara="1" wrap="square" lIns="0" tIns="0" rIns="0" bIns="45700" anchor="t" anchorCtr="0">
            <a:normAutofit/>
          </a:bodyPr>
          <a:lstStyle/>
          <a:p>
            <a:pPr marL="0" lvl="0" indent="0" algn="ctr" rtl="0">
              <a:lnSpc>
                <a:spcPct val="100000"/>
              </a:lnSpc>
              <a:spcBef>
                <a:spcPts val="1000"/>
              </a:spcBef>
              <a:spcAft>
                <a:spcPts val="0"/>
              </a:spcAft>
              <a:buClr>
                <a:srgbClr val="071534"/>
              </a:buClr>
              <a:buSzPts val="2400"/>
              <a:buNone/>
            </a:pPr>
            <a:r>
              <a:rPr lang="en-US" sz="2400" b="0" i="0" dirty="0">
                <a:solidFill>
                  <a:srgbClr val="071534"/>
                </a:solidFill>
                <a:latin typeface="Arial"/>
                <a:ea typeface="Arial"/>
                <a:cs typeface="Arial"/>
                <a:sym typeface="Arial"/>
              </a:rPr>
              <a:t>Virtual reality can be utilized as a tool for investigating the perception of hyperbolic/fractal space during «psychedelic» experiences, which can provide insights into the neural mechanisms underlying </a:t>
            </a:r>
            <a:r>
              <a:rPr lang="en-US" sz="2400" b="1" i="1" dirty="0">
                <a:solidFill>
                  <a:srgbClr val="071534"/>
                </a:solidFill>
                <a:latin typeface="Arial"/>
                <a:ea typeface="Arial"/>
                <a:cs typeface="Arial"/>
                <a:sym typeface="Arial"/>
              </a:rPr>
              <a:t>spatial perception.</a:t>
            </a:r>
            <a:endParaRPr lang="en-US" sz="2400" b="1" i="1" dirty="0">
              <a:solidFill>
                <a:srgbClr val="071534"/>
              </a:solidFill>
            </a:endParaRPr>
          </a:p>
        </p:txBody>
      </p:sp>
      <p:sp>
        <p:nvSpPr>
          <p:cNvPr id="226" name="Google Shape;226;p2"/>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27" name="Google Shape;227;p2"/>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28" name="Google Shape;228;p2"/>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pic>
        <p:nvPicPr>
          <p:cNvPr id="7" name="Рисунок 6">
            <a:extLst>
              <a:ext uri="{FF2B5EF4-FFF2-40B4-BE49-F238E27FC236}">
                <a16:creationId xmlns:a16="http://schemas.microsoft.com/office/drawing/2014/main" id="{2C58DADD-AD2B-4588-A94E-A7872DC48E81}"/>
              </a:ext>
            </a:extLst>
          </p:cNvPr>
          <p:cNvPicPr>
            <a:picLocks noGrp="1" noChangeAspect="1"/>
          </p:cNvPicPr>
          <p:nvPr>
            <p:ph type="pic" idx="2"/>
          </p:nvPr>
        </p:nvPicPr>
        <p:blipFill rotWithShape="1">
          <a:blip r:embed="rId3"/>
          <a:srcRect/>
          <a:stretch>
            <a:fillRect/>
          </a:stretch>
        </p:blipFill>
        <p:spPr/>
      </p:pic>
      <p:sp>
        <p:nvSpPr>
          <p:cNvPr id="8" name="TextBox 7">
            <a:extLst>
              <a:ext uri="{FF2B5EF4-FFF2-40B4-BE49-F238E27FC236}">
                <a16:creationId xmlns:a16="http://schemas.microsoft.com/office/drawing/2014/main" id="{5A8B28D6-DD5E-4704-B6A7-9E41FC3AACE1}"/>
              </a:ext>
            </a:extLst>
          </p:cNvPr>
          <p:cNvSpPr txBox="1"/>
          <p:nvPr/>
        </p:nvSpPr>
        <p:spPr>
          <a:xfrm>
            <a:off x="6539345" y="5956081"/>
            <a:ext cx="6096000" cy="307777"/>
          </a:xfrm>
          <a:prstGeom prst="rect">
            <a:avLst/>
          </a:prstGeom>
          <a:noFill/>
        </p:spPr>
        <p:txBody>
          <a:bodyPr wrap="square">
            <a:spAutoFit/>
          </a:bodyPr>
          <a:lstStyle/>
          <a:p>
            <a:pPr marL="0" lvl="0" indent="0" algn="l" rtl="0">
              <a:spcBef>
                <a:spcPts val="0"/>
              </a:spcBef>
              <a:spcAft>
                <a:spcPts val="0"/>
              </a:spcAft>
              <a:buNone/>
            </a:pPr>
            <a:r>
              <a:rPr lang="en-US" sz="1400" dirty="0">
                <a:solidFill>
                  <a:schemeClr val="bg1">
                    <a:lumMod val="50000"/>
                  </a:schemeClr>
                </a:solidFill>
              </a:rPr>
              <a:t>Source: </a:t>
            </a:r>
            <a:r>
              <a:rPr lang="en-US" sz="1400" dirty="0" err="1">
                <a:solidFill>
                  <a:schemeClr val="bg1">
                    <a:lumMod val="50000"/>
                  </a:schemeClr>
                </a:solidFill>
              </a:rPr>
              <a:t>Midjourney</a:t>
            </a:r>
            <a:r>
              <a:rPr lang="en-US" sz="1400" dirty="0">
                <a:solidFill>
                  <a:schemeClr val="bg1">
                    <a:lumMod val="50000"/>
                  </a:schemeClr>
                </a:solidFill>
              </a:rPr>
              <a:t> Bot</a:t>
            </a:r>
          </a:p>
        </p:txBody>
      </p:sp>
      <p:sp>
        <p:nvSpPr>
          <p:cNvPr id="12" name="TextBox 11">
            <a:extLst>
              <a:ext uri="{FF2B5EF4-FFF2-40B4-BE49-F238E27FC236}">
                <a16:creationId xmlns:a16="http://schemas.microsoft.com/office/drawing/2014/main" id="{FA7364A4-A643-49EF-9F7C-C15092815A4C}"/>
              </a:ext>
            </a:extLst>
          </p:cNvPr>
          <p:cNvSpPr txBox="1"/>
          <p:nvPr/>
        </p:nvSpPr>
        <p:spPr>
          <a:xfrm>
            <a:off x="554181" y="1357725"/>
            <a:ext cx="6317672" cy="569387"/>
          </a:xfrm>
          <a:prstGeom prst="rect">
            <a:avLst/>
          </a:prstGeom>
          <a:noFill/>
        </p:spPr>
        <p:txBody>
          <a:bodyPr wrap="square">
            <a:spAutoFit/>
          </a:bodyPr>
          <a:lstStyle/>
          <a:p>
            <a:r>
              <a:rPr lang="en-US" sz="3100" dirty="0">
                <a:solidFill>
                  <a:srgbClr val="002060"/>
                </a:solidFill>
              </a:rPr>
              <a:t>VR</a:t>
            </a:r>
            <a:endParaRPr lang="ru-RU" sz="3100"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
          <p:cNvSpPr/>
          <p:nvPr/>
        </p:nvSpPr>
        <p:spPr>
          <a:xfrm>
            <a:off x="3089620" y="310508"/>
            <a:ext cx="4740741" cy="1114470"/>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3"/>
          <p:cNvSpPr txBox="1">
            <a:spLocks noGrp="1"/>
          </p:cNvSpPr>
          <p:nvPr>
            <p:ph type="title"/>
          </p:nvPr>
        </p:nvSpPr>
        <p:spPr>
          <a:xfrm>
            <a:off x="3089620" y="361700"/>
            <a:ext cx="4879286" cy="861213"/>
          </a:xfrm>
          <a:prstGeom prst="rect">
            <a:avLst/>
          </a:prstGeom>
          <a:noFill/>
          <a:ln>
            <a:noFill/>
          </a:ln>
        </p:spPr>
        <p:txBody>
          <a:bodyPr spcFirstLastPara="1" wrap="square" lIns="0" tIns="0" rIns="0" bIns="0" anchor="t" anchorCtr="0">
            <a:normAutofit fontScale="90000"/>
          </a:bodyPr>
          <a:lstStyle/>
          <a:p>
            <a:pPr algn="ctr">
              <a:buClr>
                <a:srgbClr val="374151"/>
              </a:buClr>
              <a:buSzPts val="3600"/>
            </a:pPr>
            <a:r>
              <a:rPr lang="en-US" sz="3600" dirty="0">
                <a:solidFill>
                  <a:srgbClr val="374151"/>
                </a:solidFill>
              </a:rPr>
              <a:t>D</a:t>
            </a:r>
            <a:r>
              <a:rPr lang="en-US" sz="3600" dirty="0">
                <a:solidFill>
                  <a:srgbClr val="374151"/>
                </a:solidFill>
                <a:latin typeface="Arial"/>
                <a:ea typeface="Arial"/>
                <a:cs typeface="Arial"/>
                <a:sym typeface="Arial"/>
              </a:rPr>
              <a:t>ecomposition of psychedelic experience</a:t>
            </a:r>
            <a:br>
              <a:rPr lang="en-US" sz="3600" b="0" i="1" u="sng" dirty="0">
                <a:solidFill>
                  <a:srgbClr val="374151"/>
                </a:solidFill>
                <a:latin typeface="Arial"/>
                <a:ea typeface="Arial"/>
                <a:cs typeface="Arial"/>
                <a:sym typeface="Arial"/>
              </a:rPr>
            </a:br>
            <a:endParaRPr sz="3600" dirty="0"/>
          </a:p>
        </p:txBody>
      </p:sp>
      <p:sp>
        <p:nvSpPr>
          <p:cNvPr id="235" name="Google Shape;235;p3"/>
          <p:cNvSpPr txBox="1">
            <a:spLocks noGrp="1"/>
          </p:cNvSpPr>
          <p:nvPr>
            <p:ph type="body" idx="1"/>
          </p:nvPr>
        </p:nvSpPr>
        <p:spPr>
          <a:xfrm>
            <a:off x="879763" y="1823604"/>
            <a:ext cx="4938993" cy="3548082"/>
          </a:xfrm>
          <a:prstGeom prst="rect">
            <a:avLst/>
          </a:prstGeom>
          <a:noFill/>
          <a:ln>
            <a:noFill/>
          </a:ln>
        </p:spPr>
        <p:txBody>
          <a:bodyPr spcFirstLastPara="1" wrap="square" lIns="0" tIns="0" rIns="0" bIns="45700" anchor="t" anchorCtr="0">
            <a:normAutofit/>
          </a:bodyPr>
          <a:lstStyle/>
          <a:p>
            <a:pPr marL="0" lvl="0" indent="0" algn="ctr" rtl="0">
              <a:lnSpc>
                <a:spcPct val="100000"/>
              </a:lnSpc>
              <a:spcBef>
                <a:spcPts val="0"/>
              </a:spcBef>
              <a:spcAft>
                <a:spcPts val="0"/>
              </a:spcAft>
              <a:buClr>
                <a:srgbClr val="374151"/>
              </a:buClr>
              <a:buSzPts val="2800"/>
              <a:buNone/>
            </a:pPr>
            <a:r>
              <a:rPr lang="en-US" sz="2800" b="0" i="0" dirty="0">
                <a:solidFill>
                  <a:srgbClr val="374151"/>
                </a:solidFill>
                <a:latin typeface="Arial"/>
                <a:ea typeface="Arial"/>
                <a:cs typeface="Arial"/>
                <a:sym typeface="Arial"/>
              </a:rPr>
              <a:t>Induction of </a:t>
            </a:r>
            <a:r>
              <a:rPr lang="en-US" sz="2800" b="0" i="0" u="sng" dirty="0">
                <a:solidFill>
                  <a:srgbClr val="374151"/>
                </a:solidFill>
                <a:latin typeface="Arial"/>
                <a:ea typeface="Arial"/>
                <a:cs typeface="Arial"/>
                <a:sym typeface="Arial"/>
              </a:rPr>
              <a:t>awe</a:t>
            </a:r>
            <a:r>
              <a:rPr lang="en-US" sz="2800" u="sng" dirty="0">
                <a:solidFill>
                  <a:srgbClr val="374151"/>
                </a:solidFill>
              </a:rPr>
              <a:t> </a:t>
            </a:r>
            <a:r>
              <a:rPr lang="en-US" sz="2800" dirty="0">
                <a:solidFill>
                  <a:srgbClr val="374151"/>
                </a:solidFill>
              </a:rPr>
              <a:t>by means of non-Euclidean geometry </a:t>
            </a:r>
            <a:r>
              <a:rPr lang="en-US" sz="2800" b="0" i="0" dirty="0">
                <a:solidFill>
                  <a:srgbClr val="374151"/>
                </a:solidFill>
                <a:latin typeface="Arial"/>
                <a:ea typeface="Arial"/>
                <a:cs typeface="Arial"/>
                <a:sym typeface="Arial"/>
              </a:rPr>
              <a:t>through virtual reality </a:t>
            </a:r>
            <a:r>
              <a:rPr lang="en-US" sz="2800" b="0" i="1" dirty="0">
                <a:solidFill>
                  <a:srgbClr val="374151"/>
                </a:solidFill>
                <a:latin typeface="Arial"/>
                <a:ea typeface="Arial"/>
                <a:cs typeface="Arial"/>
                <a:sym typeface="Arial"/>
              </a:rPr>
              <a:t>may induce transcendental experience.</a:t>
            </a:r>
          </a:p>
          <a:p>
            <a:pPr marL="0" lvl="0" indent="0" algn="ctr" rtl="0">
              <a:lnSpc>
                <a:spcPct val="100000"/>
              </a:lnSpc>
              <a:spcBef>
                <a:spcPts val="0"/>
              </a:spcBef>
              <a:spcAft>
                <a:spcPts val="0"/>
              </a:spcAft>
              <a:buClr>
                <a:srgbClr val="374151"/>
              </a:buClr>
              <a:buSzPts val="2800"/>
              <a:buNone/>
            </a:pPr>
            <a:endParaRPr lang="en-US" sz="2800" i="1" dirty="0">
              <a:solidFill>
                <a:srgbClr val="374151"/>
              </a:solidFill>
            </a:endParaRPr>
          </a:p>
          <a:p>
            <a:pPr marL="0" lvl="0" indent="0" algn="ctr" rtl="0">
              <a:lnSpc>
                <a:spcPct val="100000"/>
              </a:lnSpc>
              <a:spcBef>
                <a:spcPts val="0"/>
              </a:spcBef>
              <a:spcAft>
                <a:spcPts val="0"/>
              </a:spcAft>
              <a:buClr>
                <a:srgbClr val="374151"/>
              </a:buClr>
              <a:buSzPts val="2800"/>
              <a:buNone/>
            </a:pPr>
            <a:endParaRPr dirty="0"/>
          </a:p>
        </p:txBody>
      </p:sp>
      <p:sp>
        <p:nvSpPr>
          <p:cNvPr id="236" name="Google Shape;236;p3"/>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37" name="Google Shape;237;p3"/>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38" name="Google Shape;238;p3"/>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pic>
        <p:nvPicPr>
          <p:cNvPr id="3" name="Рисунок 2">
            <a:extLst>
              <a:ext uri="{FF2B5EF4-FFF2-40B4-BE49-F238E27FC236}">
                <a16:creationId xmlns:a16="http://schemas.microsoft.com/office/drawing/2014/main" id="{05ACB1F3-A740-4993-9FF3-620FC016D8AB}"/>
              </a:ext>
            </a:extLst>
          </p:cNvPr>
          <p:cNvPicPr>
            <a:picLocks noChangeAspect="1"/>
          </p:cNvPicPr>
          <p:nvPr/>
        </p:nvPicPr>
        <p:blipFill>
          <a:blip r:embed="rId3"/>
          <a:stretch>
            <a:fillRect/>
          </a:stretch>
        </p:blipFill>
        <p:spPr>
          <a:xfrm>
            <a:off x="6878782" y="1632238"/>
            <a:ext cx="4433455" cy="4433455"/>
          </a:xfrm>
          <a:prstGeom prst="rect">
            <a:avLst/>
          </a:prstGeom>
        </p:spPr>
      </p:pic>
      <p:sp>
        <p:nvSpPr>
          <p:cNvPr id="12" name="TextBox 11">
            <a:extLst>
              <a:ext uri="{FF2B5EF4-FFF2-40B4-BE49-F238E27FC236}">
                <a16:creationId xmlns:a16="http://schemas.microsoft.com/office/drawing/2014/main" id="{B1228751-4D3C-4C43-AED2-13447EF5B368}"/>
              </a:ext>
            </a:extLst>
          </p:cNvPr>
          <p:cNvSpPr txBox="1"/>
          <p:nvPr/>
        </p:nvSpPr>
        <p:spPr>
          <a:xfrm>
            <a:off x="6878782" y="6272953"/>
            <a:ext cx="6096000" cy="307777"/>
          </a:xfrm>
          <a:prstGeom prst="rect">
            <a:avLst/>
          </a:prstGeom>
          <a:noFill/>
        </p:spPr>
        <p:txBody>
          <a:bodyPr wrap="square">
            <a:spAutoFit/>
          </a:bodyPr>
          <a:lstStyle/>
          <a:p>
            <a:pPr marL="0" lvl="0" indent="0" algn="l" rtl="0">
              <a:spcBef>
                <a:spcPts val="0"/>
              </a:spcBef>
              <a:spcAft>
                <a:spcPts val="0"/>
              </a:spcAft>
              <a:buNone/>
            </a:pPr>
            <a:r>
              <a:rPr lang="en-US" sz="1400" dirty="0">
                <a:solidFill>
                  <a:schemeClr val="bg1">
                    <a:lumMod val="50000"/>
                  </a:schemeClr>
                </a:solidFill>
              </a:rPr>
              <a:t>Source: </a:t>
            </a:r>
            <a:r>
              <a:rPr lang="en-US" sz="1400" dirty="0" err="1">
                <a:solidFill>
                  <a:schemeClr val="bg1">
                    <a:lumMod val="50000"/>
                  </a:schemeClr>
                </a:solidFill>
              </a:rPr>
              <a:t>Midjourney</a:t>
            </a:r>
            <a:r>
              <a:rPr lang="en-US" sz="1400" dirty="0">
                <a:solidFill>
                  <a:schemeClr val="bg1">
                    <a:lumMod val="50000"/>
                  </a:schemeClr>
                </a:solidFill>
              </a:rPr>
              <a:t> Bot</a:t>
            </a:r>
          </a:p>
        </p:txBody>
      </p:sp>
      <p:sp>
        <p:nvSpPr>
          <p:cNvPr id="13" name="TextBox 12">
            <a:extLst>
              <a:ext uri="{FF2B5EF4-FFF2-40B4-BE49-F238E27FC236}">
                <a16:creationId xmlns:a16="http://schemas.microsoft.com/office/drawing/2014/main" id="{EFD15AC7-368E-4E27-83D7-D2002607DDA9}"/>
              </a:ext>
            </a:extLst>
          </p:cNvPr>
          <p:cNvSpPr txBox="1"/>
          <p:nvPr/>
        </p:nvSpPr>
        <p:spPr>
          <a:xfrm>
            <a:off x="387928" y="4586856"/>
            <a:ext cx="6490854" cy="1569660"/>
          </a:xfrm>
          <a:prstGeom prst="rect">
            <a:avLst/>
          </a:prstGeom>
          <a:noFill/>
        </p:spPr>
        <p:txBody>
          <a:bodyPr wrap="square">
            <a:spAutoFit/>
          </a:bodyPr>
          <a:lstStyle/>
          <a:p>
            <a:pPr algn="ctr"/>
            <a:r>
              <a:rPr lang="ru-RU" sz="2400" i="1" dirty="0" err="1">
                <a:solidFill>
                  <a:schemeClr val="tx1">
                    <a:lumMod val="60000"/>
                    <a:lumOff val="40000"/>
                  </a:schemeClr>
                </a:solidFill>
              </a:rPr>
              <a:t>This</a:t>
            </a:r>
            <a:r>
              <a:rPr lang="ru-RU" sz="2400" i="1" dirty="0">
                <a:solidFill>
                  <a:schemeClr val="tx1">
                    <a:lumMod val="60000"/>
                    <a:lumOff val="40000"/>
                  </a:schemeClr>
                </a:solidFill>
              </a:rPr>
              <a:t> </a:t>
            </a:r>
            <a:r>
              <a:rPr lang="ru-RU" sz="2400" i="1" dirty="0" err="1">
                <a:solidFill>
                  <a:schemeClr val="tx1">
                    <a:lumMod val="60000"/>
                    <a:lumOff val="40000"/>
                  </a:schemeClr>
                </a:solidFill>
              </a:rPr>
              <a:t>raises</a:t>
            </a:r>
            <a:r>
              <a:rPr lang="ru-RU" sz="2400" i="1" dirty="0">
                <a:solidFill>
                  <a:schemeClr val="tx1">
                    <a:lumMod val="60000"/>
                    <a:lumOff val="40000"/>
                  </a:schemeClr>
                </a:solidFill>
              </a:rPr>
              <a:t> </a:t>
            </a:r>
            <a:r>
              <a:rPr lang="ru-RU" sz="2400" i="1" dirty="0" err="1">
                <a:solidFill>
                  <a:schemeClr val="tx1">
                    <a:lumMod val="60000"/>
                    <a:lumOff val="40000"/>
                  </a:schemeClr>
                </a:solidFill>
              </a:rPr>
              <a:t>questions</a:t>
            </a:r>
            <a:r>
              <a:rPr lang="ru-RU" sz="2400" i="1" dirty="0">
                <a:solidFill>
                  <a:schemeClr val="tx1">
                    <a:lumMod val="60000"/>
                    <a:lumOff val="40000"/>
                  </a:schemeClr>
                </a:solidFill>
              </a:rPr>
              <a:t> </a:t>
            </a:r>
            <a:r>
              <a:rPr lang="ru-RU" sz="2400" i="1" dirty="0" err="1">
                <a:solidFill>
                  <a:schemeClr val="tx1">
                    <a:lumMod val="60000"/>
                    <a:lumOff val="40000"/>
                  </a:schemeClr>
                </a:solidFill>
              </a:rPr>
              <a:t>of</a:t>
            </a:r>
            <a:r>
              <a:rPr lang="ru-RU" sz="2400" i="1" dirty="0">
                <a:solidFill>
                  <a:schemeClr val="tx1">
                    <a:lumMod val="60000"/>
                    <a:lumOff val="40000"/>
                  </a:schemeClr>
                </a:solidFill>
              </a:rPr>
              <a:t> </a:t>
            </a:r>
            <a:r>
              <a:rPr lang="ru-RU" sz="2400" i="1" dirty="0" err="1">
                <a:solidFill>
                  <a:schemeClr val="tx1">
                    <a:lumMod val="60000"/>
                    <a:lumOff val="40000"/>
                  </a:schemeClr>
                </a:solidFill>
              </a:rPr>
              <a:t>brain</a:t>
            </a:r>
            <a:r>
              <a:rPr lang="ru-RU" sz="2400" i="1" dirty="0">
                <a:solidFill>
                  <a:schemeClr val="tx1">
                    <a:lumMod val="60000"/>
                    <a:lumOff val="40000"/>
                  </a:schemeClr>
                </a:solidFill>
              </a:rPr>
              <a:t> </a:t>
            </a:r>
            <a:r>
              <a:rPr lang="ru-RU" sz="2400" i="1" dirty="0" err="1">
                <a:solidFill>
                  <a:schemeClr val="tx1">
                    <a:lumMod val="60000"/>
                    <a:lumOff val="40000"/>
                  </a:schemeClr>
                </a:solidFill>
              </a:rPr>
              <a:t>functional</a:t>
            </a:r>
            <a:r>
              <a:rPr lang="ru-RU" sz="2400" i="1" dirty="0">
                <a:solidFill>
                  <a:schemeClr val="tx1">
                    <a:lumMod val="60000"/>
                    <a:lumOff val="40000"/>
                  </a:schemeClr>
                </a:solidFill>
              </a:rPr>
              <a:t> </a:t>
            </a:r>
            <a:r>
              <a:rPr lang="ru-RU" sz="2400" i="1" dirty="0" err="1">
                <a:solidFill>
                  <a:schemeClr val="tx1">
                    <a:lumMod val="60000"/>
                    <a:lumOff val="40000"/>
                  </a:schemeClr>
                </a:solidFill>
              </a:rPr>
              <a:t>correlates</a:t>
            </a:r>
            <a:r>
              <a:rPr lang="ru-RU" sz="2400" i="1" dirty="0">
                <a:solidFill>
                  <a:schemeClr val="tx1">
                    <a:lumMod val="60000"/>
                    <a:lumOff val="40000"/>
                  </a:schemeClr>
                </a:solidFill>
              </a:rPr>
              <a:t> </a:t>
            </a:r>
            <a:r>
              <a:rPr lang="ru-RU" sz="2400" i="1" dirty="0" err="1">
                <a:solidFill>
                  <a:schemeClr val="tx1">
                    <a:lumMod val="60000"/>
                    <a:lumOff val="40000"/>
                  </a:schemeClr>
                </a:solidFill>
              </a:rPr>
              <a:t>of</a:t>
            </a:r>
            <a:r>
              <a:rPr lang="ru-RU" sz="2400" i="1" dirty="0">
                <a:solidFill>
                  <a:schemeClr val="tx1">
                    <a:lumMod val="60000"/>
                    <a:lumOff val="40000"/>
                  </a:schemeClr>
                </a:solidFill>
              </a:rPr>
              <a:t> “</a:t>
            </a:r>
            <a:r>
              <a:rPr lang="ru-RU" sz="2400" b="1" i="1" dirty="0" err="1">
                <a:solidFill>
                  <a:schemeClr val="tx1">
                    <a:lumMod val="60000"/>
                    <a:lumOff val="40000"/>
                  </a:schemeClr>
                </a:solidFill>
              </a:rPr>
              <a:t>switching</a:t>
            </a:r>
            <a:r>
              <a:rPr lang="ru-RU" sz="2400" b="1" i="1" dirty="0">
                <a:solidFill>
                  <a:schemeClr val="tx1">
                    <a:lumMod val="60000"/>
                    <a:lumOff val="40000"/>
                  </a:schemeClr>
                </a:solidFill>
              </a:rPr>
              <a:t>” </a:t>
            </a:r>
            <a:r>
              <a:rPr lang="ru-RU" sz="2400" b="1" i="1" dirty="0" err="1">
                <a:solidFill>
                  <a:schemeClr val="tx1">
                    <a:lumMod val="60000"/>
                    <a:lumOff val="40000"/>
                  </a:schemeClr>
                </a:solidFill>
              </a:rPr>
              <a:t>between</a:t>
            </a:r>
            <a:r>
              <a:rPr lang="ru-RU" sz="2400" b="1" i="1" dirty="0">
                <a:solidFill>
                  <a:schemeClr val="tx1">
                    <a:lumMod val="60000"/>
                    <a:lumOff val="40000"/>
                  </a:schemeClr>
                </a:solidFill>
              </a:rPr>
              <a:t> </a:t>
            </a:r>
            <a:r>
              <a:rPr lang="ru-RU" sz="2400" b="1" i="1" dirty="0" err="1">
                <a:solidFill>
                  <a:schemeClr val="tx1">
                    <a:lumMod val="60000"/>
                    <a:lumOff val="40000"/>
                  </a:schemeClr>
                </a:solidFill>
              </a:rPr>
              <a:t>types</a:t>
            </a:r>
            <a:r>
              <a:rPr lang="ru-RU" sz="2400" b="1" i="1" dirty="0">
                <a:solidFill>
                  <a:schemeClr val="tx1">
                    <a:lumMod val="60000"/>
                    <a:lumOff val="40000"/>
                  </a:schemeClr>
                </a:solidFill>
              </a:rPr>
              <a:t> </a:t>
            </a:r>
            <a:r>
              <a:rPr lang="ru-RU" sz="2400" b="1" i="1" dirty="0" err="1">
                <a:solidFill>
                  <a:schemeClr val="tx1">
                    <a:lumMod val="60000"/>
                    <a:lumOff val="40000"/>
                  </a:schemeClr>
                </a:solidFill>
              </a:rPr>
              <a:t>of</a:t>
            </a:r>
            <a:r>
              <a:rPr lang="ru-RU" sz="2400" b="1" i="1" dirty="0">
                <a:solidFill>
                  <a:schemeClr val="tx1">
                    <a:lumMod val="60000"/>
                    <a:lumOff val="40000"/>
                  </a:schemeClr>
                </a:solidFill>
              </a:rPr>
              <a:t> </a:t>
            </a:r>
            <a:r>
              <a:rPr lang="ru-RU" sz="2400" b="1" i="1" dirty="0" err="1">
                <a:solidFill>
                  <a:schemeClr val="tx1">
                    <a:lumMod val="60000"/>
                    <a:lumOff val="40000"/>
                  </a:schemeClr>
                </a:solidFill>
              </a:rPr>
              <a:t>geometries</a:t>
            </a:r>
            <a:r>
              <a:rPr lang="ru-RU" sz="2400" b="1" i="1" dirty="0">
                <a:solidFill>
                  <a:schemeClr val="tx1">
                    <a:lumMod val="60000"/>
                    <a:lumOff val="40000"/>
                  </a:schemeClr>
                </a:solidFill>
              </a:rPr>
              <a:t> </a:t>
            </a:r>
            <a:r>
              <a:rPr lang="ru-RU" sz="2400" b="1" i="1" dirty="0" err="1">
                <a:solidFill>
                  <a:schemeClr val="tx1">
                    <a:lumMod val="60000"/>
                    <a:lumOff val="40000"/>
                  </a:schemeClr>
                </a:solidFill>
              </a:rPr>
              <a:t>as</a:t>
            </a:r>
            <a:r>
              <a:rPr lang="ru-RU" sz="2400" b="1" i="1" dirty="0">
                <a:solidFill>
                  <a:schemeClr val="tx1">
                    <a:lumMod val="60000"/>
                    <a:lumOff val="40000"/>
                  </a:schemeClr>
                </a:solidFill>
              </a:rPr>
              <a:t> </a:t>
            </a:r>
            <a:r>
              <a:rPr lang="ru-RU" sz="2400" b="1" i="1" dirty="0" err="1">
                <a:solidFill>
                  <a:schemeClr val="tx1">
                    <a:lumMod val="60000"/>
                    <a:lumOff val="40000"/>
                  </a:schemeClr>
                </a:solidFill>
              </a:rPr>
              <a:t>well</a:t>
            </a:r>
            <a:r>
              <a:rPr lang="ru-RU" sz="2400" b="1" i="1" dirty="0">
                <a:solidFill>
                  <a:schemeClr val="tx1">
                    <a:lumMod val="60000"/>
                    <a:lumOff val="40000"/>
                  </a:schemeClr>
                </a:solidFill>
              </a:rPr>
              <a:t> </a:t>
            </a:r>
            <a:r>
              <a:rPr lang="ru-RU" sz="2400" b="1" i="1" dirty="0" err="1">
                <a:solidFill>
                  <a:schemeClr val="tx1">
                    <a:lumMod val="60000"/>
                    <a:lumOff val="40000"/>
                  </a:schemeClr>
                </a:solidFill>
              </a:rPr>
              <a:t>as</a:t>
            </a:r>
            <a:r>
              <a:rPr lang="ru-RU" sz="2400" b="1" i="1" dirty="0">
                <a:solidFill>
                  <a:schemeClr val="tx1">
                    <a:lumMod val="60000"/>
                    <a:lumOff val="40000"/>
                  </a:schemeClr>
                </a:solidFill>
              </a:rPr>
              <a:t> </a:t>
            </a:r>
            <a:r>
              <a:rPr lang="ru-RU" sz="2400" b="1" i="1" dirty="0" err="1">
                <a:solidFill>
                  <a:schemeClr val="tx1">
                    <a:lumMod val="60000"/>
                    <a:lumOff val="40000"/>
                  </a:schemeClr>
                </a:solidFill>
              </a:rPr>
              <a:t>possibility</a:t>
            </a:r>
            <a:r>
              <a:rPr lang="ru-RU" sz="2400" b="1" i="1" dirty="0">
                <a:solidFill>
                  <a:schemeClr val="tx1">
                    <a:lumMod val="60000"/>
                    <a:lumOff val="40000"/>
                  </a:schemeClr>
                </a:solidFill>
              </a:rPr>
              <a:t> </a:t>
            </a:r>
            <a:r>
              <a:rPr lang="ru-RU" sz="2400" b="1" i="1" dirty="0" err="1">
                <a:solidFill>
                  <a:schemeClr val="tx1">
                    <a:lumMod val="60000"/>
                    <a:lumOff val="40000"/>
                  </a:schemeClr>
                </a:solidFill>
              </a:rPr>
              <a:t>to</a:t>
            </a:r>
            <a:r>
              <a:rPr lang="ru-RU" sz="2400" b="1" i="1" dirty="0">
                <a:solidFill>
                  <a:schemeClr val="tx1">
                    <a:lumMod val="60000"/>
                    <a:lumOff val="40000"/>
                  </a:schemeClr>
                </a:solidFill>
              </a:rPr>
              <a:t> </a:t>
            </a:r>
            <a:r>
              <a:rPr lang="ru-RU" sz="2400" b="1" i="1" dirty="0" err="1">
                <a:solidFill>
                  <a:schemeClr val="tx1">
                    <a:lumMod val="60000"/>
                    <a:lumOff val="40000"/>
                  </a:schemeClr>
                </a:solidFill>
              </a:rPr>
              <a:t>simulate</a:t>
            </a:r>
            <a:r>
              <a:rPr lang="ru-RU" sz="2400" b="1" i="1" dirty="0">
                <a:solidFill>
                  <a:schemeClr val="tx1">
                    <a:lumMod val="60000"/>
                    <a:lumOff val="40000"/>
                  </a:schemeClr>
                </a:solidFill>
              </a:rPr>
              <a:t> a </a:t>
            </a:r>
            <a:r>
              <a:rPr lang="ru-RU" sz="2400" b="1" i="1" dirty="0" err="1">
                <a:solidFill>
                  <a:schemeClr val="tx1">
                    <a:lumMod val="60000"/>
                    <a:lumOff val="40000"/>
                  </a:schemeClr>
                </a:solidFill>
              </a:rPr>
              <a:t>transcendental</a:t>
            </a:r>
            <a:r>
              <a:rPr lang="ru-RU" sz="2400" b="1" i="1" dirty="0">
                <a:solidFill>
                  <a:schemeClr val="tx1">
                    <a:lumMod val="60000"/>
                    <a:lumOff val="40000"/>
                  </a:schemeClr>
                </a:solidFill>
              </a:rPr>
              <a:t> </a:t>
            </a:r>
            <a:r>
              <a:rPr lang="ru-RU" sz="2400" b="1" i="1" dirty="0" err="1">
                <a:solidFill>
                  <a:schemeClr val="tx1">
                    <a:lumMod val="60000"/>
                    <a:lumOff val="40000"/>
                  </a:schemeClr>
                </a:solidFill>
              </a:rPr>
              <a:t>visual</a:t>
            </a:r>
            <a:r>
              <a:rPr lang="ru-RU" sz="2400" b="1" i="1" dirty="0">
                <a:solidFill>
                  <a:schemeClr val="tx1">
                    <a:lumMod val="60000"/>
                    <a:lumOff val="40000"/>
                  </a:schemeClr>
                </a:solidFill>
              </a:rPr>
              <a:t> </a:t>
            </a:r>
            <a:r>
              <a:rPr lang="ru-RU" sz="2400" b="1" i="1" dirty="0" err="1">
                <a:solidFill>
                  <a:schemeClr val="tx1">
                    <a:lumMod val="60000"/>
                    <a:lumOff val="40000"/>
                  </a:schemeClr>
                </a:solidFill>
              </a:rPr>
              <a:t>space</a:t>
            </a:r>
            <a:r>
              <a:rPr lang="ru-RU" sz="2400" b="1" i="1" dirty="0">
                <a:solidFill>
                  <a:schemeClr val="tx1">
                    <a:lumMod val="60000"/>
                    <a:lumOff val="40000"/>
                  </a:schemeClr>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
          <p:cNvSpPr/>
          <p:nvPr/>
        </p:nvSpPr>
        <p:spPr>
          <a:xfrm>
            <a:off x="3459163" y="1111641"/>
            <a:ext cx="4544291" cy="619573"/>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4"/>
          <p:cNvSpPr/>
          <p:nvPr/>
        </p:nvSpPr>
        <p:spPr>
          <a:xfrm>
            <a:off x="803564" y="2931543"/>
            <a:ext cx="10945090" cy="3337443"/>
          </a:xfrm>
          <a:prstGeom prst="rect">
            <a:avLst/>
          </a:prstGeom>
          <a:solidFill>
            <a:srgbClr val="EEBBF5"/>
          </a:solidFill>
          <a:ln w="12700" cap="flat" cmpd="sng">
            <a:solidFill>
              <a:srgbClr val="D9D9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48" name="Google Shape;248;p4"/>
          <p:cNvSpPr txBox="1">
            <a:spLocks noGrp="1"/>
          </p:cNvSpPr>
          <p:nvPr>
            <p:ph type="title"/>
          </p:nvPr>
        </p:nvSpPr>
        <p:spPr>
          <a:xfrm>
            <a:off x="3018022" y="1107766"/>
            <a:ext cx="5245560" cy="777025"/>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chemeClr val="dk1"/>
              </a:buClr>
              <a:buSzPts val="3200"/>
              <a:buFont typeface="Arial"/>
              <a:buNone/>
            </a:pPr>
            <a:r>
              <a:rPr lang="en-US" sz="3200" b="1" dirty="0">
                <a:latin typeface="Arial"/>
                <a:ea typeface="Arial"/>
                <a:cs typeface="Arial"/>
                <a:sym typeface="Arial"/>
              </a:rPr>
              <a:t>Goal</a:t>
            </a:r>
            <a:r>
              <a:rPr lang="ru-RU" sz="3200" b="1" dirty="0">
                <a:latin typeface="Arial"/>
                <a:ea typeface="Arial"/>
                <a:cs typeface="Arial"/>
                <a:sym typeface="Arial"/>
              </a:rPr>
              <a:t> </a:t>
            </a:r>
            <a:r>
              <a:rPr lang="en-US" sz="3200" b="1" dirty="0">
                <a:latin typeface="Arial"/>
                <a:ea typeface="Arial"/>
                <a:cs typeface="Arial"/>
                <a:sym typeface="Arial"/>
              </a:rPr>
              <a:t>and tasks</a:t>
            </a:r>
            <a:r>
              <a:rPr lang="ru-RU" sz="3200" b="1" dirty="0">
                <a:latin typeface="Arial"/>
                <a:ea typeface="Arial"/>
                <a:cs typeface="Arial"/>
                <a:sym typeface="Arial"/>
              </a:rPr>
              <a:t>:</a:t>
            </a:r>
            <a:endParaRPr sz="3200" b="1" dirty="0">
              <a:latin typeface="Arial"/>
              <a:ea typeface="Arial"/>
              <a:cs typeface="Arial"/>
              <a:sym typeface="Arial"/>
            </a:endParaRPr>
          </a:p>
        </p:txBody>
      </p:sp>
      <p:sp>
        <p:nvSpPr>
          <p:cNvPr id="249" name="Google Shape;249;p4"/>
          <p:cNvSpPr txBox="1">
            <a:spLocks noGrp="1"/>
          </p:cNvSpPr>
          <p:nvPr>
            <p:ph type="body" idx="1"/>
          </p:nvPr>
        </p:nvSpPr>
        <p:spPr>
          <a:xfrm>
            <a:off x="443346" y="2931543"/>
            <a:ext cx="11305309" cy="4792469"/>
          </a:xfrm>
          <a:prstGeom prst="rect">
            <a:avLst/>
          </a:prstGeom>
          <a:noFill/>
          <a:ln>
            <a:noFill/>
          </a:ln>
        </p:spPr>
        <p:txBody>
          <a:bodyPr spcFirstLastPara="1" wrap="square" lIns="0" tIns="0" rIns="0" bIns="45700" anchor="t" anchorCtr="0">
            <a:normAutofit/>
          </a:bodyPr>
          <a:lstStyle/>
          <a:p>
            <a:pPr lvl="0" indent="-457200" algn="just" rtl="0">
              <a:lnSpc>
                <a:spcPct val="100000"/>
              </a:lnSpc>
              <a:spcBef>
                <a:spcPts val="0"/>
              </a:spcBef>
              <a:spcAft>
                <a:spcPts val="0"/>
              </a:spcAft>
              <a:buClr>
                <a:schemeClr val="dk1"/>
              </a:buClr>
              <a:buSzPct val="100000"/>
              <a:buFont typeface="Arial" panose="020B0604020202020204" pitchFamily="34" charset="0"/>
              <a:buChar char="•"/>
            </a:pPr>
            <a:r>
              <a:rPr lang="en-US" sz="2400" b="0" i="0" dirty="0">
                <a:solidFill>
                  <a:schemeClr val="dk1"/>
                </a:solidFill>
                <a:latin typeface="Arial"/>
                <a:ea typeface="Arial"/>
                <a:cs typeface="Arial"/>
                <a:sym typeface="Arial"/>
              </a:rPr>
              <a:t>obtain data on brain activity while perceiving hyperbolic space compared to Euclidean space</a:t>
            </a:r>
            <a:r>
              <a:rPr lang="ru-RU" sz="2400" b="0" i="0" dirty="0">
                <a:solidFill>
                  <a:schemeClr val="dk1"/>
                </a:solidFill>
                <a:latin typeface="Arial"/>
                <a:ea typeface="Arial"/>
                <a:cs typeface="Arial"/>
                <a:sym typeface="Arial"/>
              </a:rPr>
              <a:t>;</a:t>
            </a:r>
          </a:p>
          <a:p>
            <a:pPr lvl="0" indent="-457200" algn="just" rtl="0">
              <a:lnSpc>
                <a:spcPct val="100000"/>
              </a:lnSpc>
              <a:spcBef>
                <a:spcPts val="0"/>
              </a:spcBef>
              <a:spcAft>
                <a:spcPts val="0"/>
              </a:spcAft>
              <a:buClr>
                <a:schemeClr val="dk1"/>
              </a:buClr>
              <a:buSzPct val="100000"/>
              <a:buFont typeface="Arial" panose="020B0604020202020204" pitchFamily="34" charset="0"/>
              <a:buChar char="•"/>
            </a:pPr>
            <a:r>
              <a:rPr lang="en-US" sz="2400" b="0" i="0" dirty="0">
                <a:solidFill>
                  <a:schemeClr val="dk1"/>
                </a:solidFill>
                <a:latin typeface="Arial"/>
                <a:ea typeface="Arial"/>
                <a:cs typeface="Arial"/>
                <a:sym typeface="Arial"/>
              </a:rPr>
              <a:t>obtain data on brain activity while perceiving fractal geometry vs. kaleidoscopic movement</a:t>
            </a:r>
          </a:p>
          <a:p>
            <a:pPr lvl="0" indent="-457200" algn="just" rtl="0">
              <a:lnSpc>
                <a:spcPct val="100000"/>
              </a:lnSpc>
              <a:spcBef>
                <a:spcPts val="0"/>
              </a:spcBef>
              <a:spcAft>
                <a:spcPts val="0"/>
              </a:spcAft>
              <a:buClr>
                <a:schemeClr val="dk1"/>
              </a:buClr>
              <a:buSzPct val="100000"/>
              <a:buFont typeface="Arial" panose="020B0604020202020204" pitchFamily="34" charset="0"/>
              <a:buChar char="•"/>
            </a:pPr>
            <a:r>
              <a:rPr lang="en-US" sz="2400" b="0" i="0" dirty="0">
                <a:solidFill>
                  <a:schemeClr val="dk1"/>
                </a:solidFill>
                <a:latin typeface="Arial"/>
                <a:ea typeface="Arial"/>
                <a:cs typeface="Arial"/>
                <a:sym typeface="Arial"/>
              </a:rPr>
              <a:t>conduct behavioral tests before and after the experiment</a:t>
            </a:r>
            <a:r>
              <a:rPr lang="ru-RU" sz="2400" b="0" i="0" dirty="0">
                <a:solidFill>
                  <a:schemeClr val="dk1"/>
                </a:solidFill>
                <a:latin typeface="Arial"/>
                <a:ea typeface="Arial"/>
                <a:cs typeface="Arial"/>
                <a:sym typeface="Arial"/>
              </a:rPr>
              <a:t>;</a:t>
            </a:r>
            <a:endParaRPr lang="en-US" sz="2400" b="0" i="0" dirty="0">
              <a:solidFill>
                <a:schemeClr val="dk1"/>
              </a:solidFill>
              <a:latin typeface="Arial"/>
              <a:ea typeface="Arial"/>
              <a:cs typeface="Arial"/>
              <a:sym typeface="Arial"/>
            </a:endParaRPr>
          </a:p>
          <a:p>
            <a:pPr lvl="0" indent="-457200" algn="just" rtl="0">
              <a:lnSpc>
                <a:spcPct val="100000"/>
              </a:lnSpc>
              <a:spcBef>
                <a:spcPts val="0"/>
              </a:spcBef>
              <a:spcAft>
                <a:spcPts val="0"/>
              </a:spcAft>
              <a:buClr>
                <a:schemeClr val="dk1"/>
              </a:buClr>
              <a:buSzPct val="100000"/>
              <a:buFont typeface="Arial" panose="020B0604020202020204" pitchFamily="34" charset="0"/>
              <a:buChar char="•"/>
            </a:pPr>
            <a:r>
              <a:rPr lang="en-US" sz="2400" dirty="0">
                <a:solidFill>
                  <a:schemeClr val="dk1"/>
                </a:solidFill>
              </a:rPr>
              <a:t>a</a:t>
            </a:r>
            <a:r>
              <a:rPr lang="en-US" sz="2400" b="0" i="0" dirty="0">
                <a:solidFill>
                  <a:schemeClr val="dk1"/>
                </a:solidFill>
                <a:latin typeface="Arial"/>
                <a:ea typeface="Arial"/>
                <a:cs typeface="Arial"/>
                <a:sym typeface="Arial"/>
              </a:rPr>
              <a:t>ssess the influence of novelty in a new sensory experience through control experiments</a:t>
            </a:r>
            <a:r>
              <a:rPr lang="ru-RU" sz="2400" b="0" i="0" dirty="0">
                <a:solidFill>
                  <a:schemeClr val="dk1"/>
                </a:solidFill>
                <a:latin typeface="Arial"/>
                <a:ea typeface="Arial"/>
                <a:cs typeface="Arial"/>
                <a:sym typeface="Arial"/>
              </a:rPr>
              <a:t>;</a:t>
            </a:r>
            <a:endParaRPr lang="en-US" sz="2400" b="0" i="0" dirty="0">
              <a:solidFill>
                <a:schemeClr val="dk1"/>
              </a:solidFill>
              <a:latin typeface="Arial"/>
              <a:ea typeface="Arial"/>
              <a:cs typeface="Arial"/>
              <a:sym typeface="Arial"/>
            </a:endParaRPr>
          </a:p>
          <a:p>
            <a:pPr lvl="0" indent="-457200" algn="just" rtl="0">
              <a:lnSpc>
                <a:spcPct val="100000"/>
              </a:lnSpc>
              <a:spcBef>
                <a:spcPts val="0"/>
              </a:spcBef>
              <a:spcAft>
                <a:spcPts val="0"/>
              </a:spcAft>
              <a:buClr>
                <a:schemeClr val="dk1"/>
              </a:buClr>
              <a:buSzPct val="100000"/>
              <a:buFont typeface="Arial" panose="020B0604020202020204" pitchFamily="34" charset="0"/>
              <a:buChar char="•"/>
            </a:pPr>
            <a:r>
              <a:rPr lang="en-US" sz="2400" b="0" i="0" dirty="0">
                <a:solidFill>
                  <a:schemeClr val="dk1"/>
                </a:solidFill>
                <a:latin typeface="Arial"/>
                <a:ea typeface="Arial"/>
                <a:cs typeface="Arial"/>
                <a:sym typeface="Arial"/>
              </a:rPr>
              <a:t>develop a methodologically sound comparison between the experimental data obtained and existing literature data.</a:t>
            </a:r>
            <a:endParaRPr sz="2400" b="1" i="1" dirty="0"/>
          </a:p>
        </p:txBody>
      </p:sp>
      <p:sp>
        <p:nvSpPr>
          <p:cNvPr id="250" name="Google Shape;250;p4"/>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51" name="Google Shape;251;p4"/>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52" name="Google Shape;252;p4"/>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10" name="TextBox 9">
            <a:extLst>
              <a:ext uri="{FF2B5EF4-FFF2-40B4-BE49-F238E27FC236}">
                <a16:creationId xmlns:a16="http://schemas.microsoft.com/office/drawing/2014/main" id="{96CF3274-D6D2-4CFC-85F1-F7DA0CFB3FDC}"/>
              </a:ext>
            </a:extLst>
          </p:cNvPr>
          <p:cNvSpPr txBox="1"/>
          <p:nvPr/>
        </p:nvSpPr>
        <p:spPr>
          <a:xfrm>
            <a:off x="737575" y="1731214"/>
            <a:ext cx="9806454" cy="1200329"/>
          </a:xfrm>
          <a:prstGeom prst="rect">
            <a:avLst/>
          </a:prstGeom>
          <a:noFill/>
        </p:spPr>
        <p:txBody>
          <a:bodyPr wrap="square">
            <a:spAutoFit/>
          </a:bodyPr>
          <a:lstStyle/>
          <a:p>
            <a:pPr marL="0" lvl="0" indent="0" algn="just" rtl="0">
              <a:lnSpc>
                <a:spcPct val="100000"/>
              </a:lnSpc>
              <a:spcBef>
                <a:spcPts val="0"/>
              </a:spcBef>
              <a:spcAft>
                <a:spcPts val="0"/>
              </a:spcAft>
              <a:buClr>
                <a:schemeClr val="dk1"/>
              </a:buClr>
              <a:buSzPct val="100000"/>
              <a:buNone/>
            </a:pPr>
            <a:r>
              <a:rPr lang="en-US" sz="2400" b="0" i="0" dirty="0">
                <a:solidFill>
                  <a:schemeClr val="dk1"/>
                </a:solidFill>
                <a:latin typeface="Arial"/>
                <a:ea typeface="Arial"/>
                <a:cs typeface="Arial"/>
                <a:sym typeface="Arial"/>
              </a:rPr>
              <a:t>To compare brain electrical activity in different geometric spaces using virtual reality (VR) as an imitation of the psychedelic experience, the following objectives are proposed: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9" name="Google Shape;257;p5">
            <a:extLst>
              <a:ext uri="{FF2B5EF4-FFF2-40B4-BE49-F238E27FC236}">
                <a16:creationId xmlns:a16="http://schemas.microsoft.com/office/drawing/2014/main" id="{133E3A9E-0066-4253-A38F-25FCA3B1A0C1}"/>
              </a:ext>
            </a:extLst>
          </p:cNvPr>
          <p:cNvSpPr/>
          <p:nvPr/>
        </p:nvSpPr>
        <p:spPr>
          <a:xfrm>
            <a:off x="517930" y="1583852"/>
            <a:ext cx="1712742" cy="619573"/>
          </a:xfrm>
          <a:prstGeom prst="rect">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6"/>
          <p:cNvSpPr/>
          <p:nvPr/>
        </p:nvSpPr>
        <p:spPr>
          <a:xfrm>
            <a:off x="517931" y="2224816"/>
            <a:ext cx="6521486" cy="2429760"/>
          </a:xfrm>
          <a:prstGeom prst="rect">
            <a:avLst/>
          </a:prstGeom>
          <a:solidFill>
            <a:srgbClr val="EEBBF5"/>
          </a:solidFill>
          <a:ln w="12700" cap="flat" cmpd="sng">
            <a:solidFill>
              <a:srgbClr val="D9D9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6"/>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a:p>
        </p:txBody>
      </p:sp>
      <p:sp>
        <p:nvSpPr>
          <p:cNvPr id="270" name="Google Shape;270;p6"/>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71" name="Google Shape;271;p6"/>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E2D69"/>
              </a:buClr>
              <a:buSzPts val="1000"/>
              <a:buNone/>
            </a:pPr>
            <a:endParaRPr/>
          </a:p>
        </p:txBody>
      </p:sp>
      <p:sp>
        <p:nvSpPr>
          <p:cNvPr id="272" name="Google Shape;272;p6"/>
          <p:cNvSpPr txBox="1">
            <a:spLocks noGrp="1"/>
          </p:cNvSpPr>
          <p:nvPr>
            <p:ph type="body" idx="1"/>
          </p:nvPr>
        </p:nvSpPr>
        <p:spPr>
          <a:xfrm>
            <a:off x="585897" y="2379660"/>
            <a:ext cx="6511636" cy="3393235"/>
          </a:xfrm>
          <a:prstGeom prst="rect">
            <a:avLst/>
          </a:prstGeom>
          <a:noFill/>
          <a:ln>
            <a:noFill/>
          </a:ln>
        </p:spPr>
        <p:txBody>
          <a:bodyPr spcFirstLastPara="1" wrap="square" lIns="0" tIns="0" rIns="0" bIns="45700" anchor="t" anchorCtr="0">
            <a:normAutofit/>
          </a:bodyPr>
          <a:lstStyle/>
          <a:p>
            <a:pPr marL="0" lvl="0" indent="0" algn="just" rtl="0">
              <a:lnSpc>
                <a:spcPct val="100000"/>
              </a:lnSpc>
              <a:spcBef>
                <a:spcPts val="0"/>
              </a:spcBef>
              <a:spcAft>
                <a:spcPts val="0"/>
              </a:spcAft>
              <a:buClr>
                <a:srgbClr val="0E2D69"/>
              </a:buClr>
              <a:buSzPts val="2000"/>
              <a:buNone/>
            </a:pPr>
            <a:r>
              <a:rPr lang="en-US" sz="2400" dirty="0">
                <a:latin typeface="Arial"/>
                <a:ea typeface="Arial"/>
                <a:cs typeface="Arial"/>
                <a:sym typeface="Arial"/>
              </a:rPr>
              <a:t>The study will use </a:t>
            </a:r>
            <a:endParaRPr lang="en-US" sz="2400" dirty="0"/>
          </a:p>
          <a:p>
            <a:pPr marL="342900" lvl="0" indent="-342900" algn="just" rtl="0">
              <a:lnSpc>
                <a:spcPct val="100000"/>
              </a:lnSpc>
              <a:spcBef>
                <a:spcPts val="0"/>
              </a:spcBef>
              <a:spcAft>
                <a:spcPts val="0"/>
              </a:spcAft>
              <a:buClr>
                <a:srgbClr val="0E2D69"/>
              </a:buClr>
              <a:buSzPts val="2000"/>
              <a:buFont typeface="Arial" panose="020B0604020202020204" pitchFamily="34" charset="0"/>
              <a:buChar char="•"/>
            </a:pPr>
            <a:r>
              <a:rPr lang="en-US" sz="2400" dirty="0">
                <a:latin typeface="Arial"/>
                <a:ea typeface="Arial"/>
                <a:cs typeface="Arial"/>
                <a:sym typeface="Arial"/>
              </a:rPr>
              <a:t>VR headset (Oculus Quest 2)</a:t>
            </a:r>
            <a:r>
              <a:rPr lang="ru-RU" sz="2400" dirty="0">
                <a:latin typeface="Arial"/>
                <a:ea typeface="Arial"/>
                <a:cs typeface="Arial"/>
                <a:sym typeface="Arial"/>
              </a:rPr>
              <a:t>;</a:t>
            </a:r>
            <a:endParaRPr lang="en-US" sz="2400" dirty="0">
              <a:latin typeface="Arial"/>
              <a:ea typeface="Arial"/>
              <a:cs typeface="Arial"/>
              <a:sym typeface="Arial"/>
            </a:endParaRPr>
          </a:p>
          <a:p>
            <a:pPr marL="342900" lvl="0" indent="-342900" algn="just" rtl="0">
              <a:lnSpc>
                <a:spcPct val="100000"/>
              </a:lnSpc>
              <a:spcBef>
                <a:spcPts val="0"/>
              </a:spcBef>
              <a:spcAft>
                <a:spcPts val="0"/>
              </a:spcAft>
              <a:buClr>
                <a:srgbClr val="0E2D69"/>
              </a:buClr>
              <a:buSzPts val="2000"/>
              <a:buFont typeface="Arial" panose="020B0604020202020204" pitchFamily="34" charset="0"/>
              <a:buChar char="•"/>
            </a:pPr>
            <a:r>
              <a:rPr lang="en-US" sz="2400" dirty="0">
                <a:latin typeface="Arial"/>
                <a:ea typeface="Arial"/>
                <a:cs typeface="Arial"/>
                <a:sym typeface="Arial"/>
              </a:rPr>
              <a:t>Unity 3D software for creating the virtual environment</a:t>
            </a:r>
            <a:r>
              <a:rPr lang="ru-RU" sz="2400" dirty="0">
                <a:latin typeface="Arial"/>
                <a:ea typeface="Arial"/>
                <a:cs typeface="Arial"/>
                <a:sym typeface="Arial"/>
              </a:rPr>
              <a:t>;</a:t>
            </a:r>
          </a:p>
          <a:p>
            <a:pPr marL="342900" lvl="0" indent="-342900" algn="just" rtl="0">
              <a:lnSpc>
                <a:spcPct val="100000"/>
              </a:lnSpc>
              <a:spcBef>
                <a:spcPts val="0"/>
              </a:spcBef>
              <a:spcAft>
                <a:spcPts val="0"/>
              </a:spcAft>
              <a:buClr>
                <a:srgbClr val="0E2D69"/>
              </a:buClr>
              <a:buSzPts val="2000"/>
              <a:buFont typeface="Arial" panose="020B0604020202020204" pitchFamily="34" charset="0"/>
              <a:buChar char="•"/>
            </a:pPr>
            <a:r>
              <a:rPr lang="en-US" sz="2400" dirty="0"/>
              <a:t>EEG.</a:t>
            </a:r>
            <a:endParaRPr sz="2400" dirty="0"/>
          </a:p>
          <a:p>
            <a:pPr marL="0" lvl="0" indent="0" algn="just" rtl="0">
              <a:lnSpc>
                <a:spcPct val="100000"/>
              </a:lnSpc>
              <a:spcBef>
                <a:spcPts val="1000"/>
              </a:spcBef>
              <a:spcAft>
                <a:spcPts val="0"/>
              </a:spcAft>
              <a:buClr>
                <a:srgbClr val="0E2D69"/>
              </a:buClr>
              <a:buSzPts val="2000"/>
              <a:buNone/>
            </a:pPr>
            <a:br>
              <a:rPr lang="en-US" sz="2400" dirty="0">
                <a:latin typeface="Arial"/>
                <a:ea typeface="Arial"/>
                <a:cs typeface="Arial"/>
                <a:sym typeface="Arial"/>
              </a:rPr>
            </a:br>
            <a:endParaRPr sz="2400" dirty="0"/>
          </a:p>
        </p:txBody>
      </p:sp>
      <p:sp>
        <p:nvSpPr>
          <p:cNvPr id="273" name="Google Shape;273;p6"/>
          <p:cNvSpPr txBox="1">
            <a:spLocks noGrp="1"/>
          </p:cNvSpPr>
          <p:nvPr>
            <p:ph type="title"/>
          </p:nvPr>
        </p:nvSpPr>
        <p:spPr>
          <a:xfrm>
            <a:off x="585897" y="1732451"/>
            <a:ext cx="5245560" cy="777025"/>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Font typeface="Arial"/>
              <a:buNone/>
            </a:pPr>
            <a:r>
              <a:rPr lang="en-US" b="1" dirty="0"/>
              <a:t>Materials</a:t>
            </a:r>
            <a:endParaRPr b="1" dirty="0"/>
          </a:p>
        </p:txBody>
      </p:sp>
      <p:pic>
        <p:nvPicPr>
          <p:cNvPr id="274" name="Google Shape;274;p6" descr="Facebook recalls 4M Oculus Quest 2 headset components over rash"/>
          <p:cNvPicPr preferRelativeResize="0"/>
          <p:nvPr/>
        </p:nvPicPr>
        <p:blipFill rotWithShape="1">
          <a:blip r:embed="rId3">
            <a:alphaModFix/>
          </a:blip>
          <a:srcRect/>
          <a:stretch/>
        </p:blipFill>
        <p:spPr>
          <a:xfrm>
            <a:off x="7485314" y="2587348"/>
            <a:ext cx="4471158" cy="297786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TotalTime>
  <Words>715</Words>
  <Application>Microsoft Office PowerPoint</Application>
  <PresentationFormat>Широкоэкранный</PresentationFormat>
  <Paragraphs>64</Paragraphs>
  <Slides>17</Slides>
  <Notes>15</Notes>
  <HiddenSlides>0</HiddenSlides>
  <MMClips>4</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Calibri</vt:lpstr>
      <vt:lpstr>Times New Roman</vt:lpstr>
      <vt:lpstr>Office Theme</vt:lpstr>
      <vt:lpstr>Non-Euclidean space as a potential stimulus for psychophysiological studies   </vt:lpstr>
      <vt:lpstr>The base:</vt:lpstr>
      <vt:lpstr>Hyperbolic geometry</vt:lpstr>
      <vt:lpstr>Fractal geometry</vt:lpstr>
      <vt:lpstr>Awe</vt:lpstr>
      <vt:lpstr>Презентация PowerPoint</vt:lpstr>
      <vt:lpstr>Decomposition of psychedelic experience </vt:lpstr>
      <vt:lpstr>Goal and tasks:</vt:lpstr>
      <vt:lpstr>Materials</vt:lpstr>
      <vt:lpstr>Data</vt:lpstr>
      <vt:lpstr>Презентация PowerPoint</vt:lpstr>
      <vt:lpstr>Презентация PowerPoint</vt:lpstr>
      <vt:lpstr>Презентация PowerPoint</vt:lpstr>
      <vt:lpstr>Презентация PowerPoint</vt:lpstr>
      <vt:lpstr>Сonclusions</vt:lpstr>
      <vt:lpstr>Reference</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Psychophysiological study of the perception of non-Euclidean space  </dc:title>
  <dc:creator>Кутьков Юрий Юрьевич</dc:creator>
  <cp:lastModifiedBy>Диана Саликова</cp:lastModifiedBy>
  <cp:revision>8</cp:revision>
  <dcterms:created xsi:type="dcterms:W3CDTF">2021-11-11T08:52:47Z</dcterms:created>
  <dcterms:modified xsi:type="dcterms:W3CDTF">2023-10-19T08:45:23Z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