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86" r:id="rId5"/>
    <p:sldId id="309" r:id="rId6"/>
    <p:sldId id="301" r:id="rId7"/>
    <p:sldId id="287" r:id="rId8"/>
    <p:sldId id="300" r:id="rId9"/>
    <p:sldId id="288" r:id="rId10"/>
    <p:sldId id="317" r:id="rId11"/>
    <p:sldId id="310" r:id="rId12"/>
    <p:sldId id="311" r:id="rId13"/>
    <p:sldId id="312" r:id="rId14"/>
    <p:sldId id="302" r:id="rId15"/>
    <p:sldId id="306" r:id="rId16"/>
    <p:sldId id="307" r:id="rId17"/>
    <p:sldId id="289" r:id="rId18"/>
    <p:sldId id="303" r:id="rId19"/>
    <p:sldId id="313" r:id="rId20"/>
    <p:sldId id="314" r:id="rId21"/>
    <p:sldId id="304" r:id="rId22"/>
    <p:sldId id="315" r:id="rId23"/>
    <p:sldId id="316" r:id="rId24"/>
    <p:sldId id="305" r:id="rId25"/>
    <p:sldId id="319" r:id="rId26"/>
    <p:sldId id="308" r:id="rId27"/>
    <p:sldId id="318" r:id="rId28"/>
    <p:sldId id="297" r:id="rId29"/>
    <p:sldId id="285" r:id="rId30"/>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28C"/>
    <a:srgbClr val="029C63"/>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F0D0D-B4DC-4DA2-8B7E-AD233494274D}" v="377" dt="2024-05-30T12:54:03.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9362" autoAdjust="0"/>
  </p:normalViewPr>
  <p:slideViewPr>
    <p:cSldViewPr snapToGrid="0" snapToObjects="1">
      <p:cViewPr varScale="1">
        <p:scale>
          <a:sx n="60" d="100"/>
          <a:sy n="60" d="100"/>
        </p:scale>
        <p:origin x="1236" y="45"/>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BEE3A-F557-4D96-984C-82EF09C6214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30268677-9E09-43C7-9673-747C0318DCB8}">
      <dgm:prSet phldrT="[Text]"/>
      <dgm:spPr/>
      <dgm:t>
        <a:bodyPr/>
        <a:lstStyle/>
        <a:p>
          <a:r>
            <a:rPr lang="en-GB" dirty="0"/>
            <a:t>Prep scalp for electrode placing</a:t>
          </a:r>
          <a:endParaRPr lang="ru-RU" dirty="0"/>
        </a:p>
      </dgm:t>
    </dgm:pt>
    <dgm:pt modelId="{92CCCC4B-660F-449F-B140-2E79A50CF421}" type="parTrans" cxnId="{D2C051BE-DAA8-40E1-BC40-066F72CBAFDC}">
      <dgm:prSet/>
      <dgm:spPr/>
      <dgm:t>
        <a:bodyPr/>
        <a:lstStyle/>
        <a:p>
          <a:endParaRPr lang="ru-RU"/>
        </a:p>
      </dgm:t>
    </dgm:pt>
    <dgm:pt modelId="{03FA68F6-9414-449D-BE6D-327CCE5F6F06}" type="sibTrans" cxnId="{D2C051BE-DAA8-40E1-BC40-066F72CBAFDC}">
      <dgm:prSet/>
      <dgm:spPr/>
      <dgm:t>
        <a:bodyPr/>
        <a:lstStyle/>
        <a:p>
          <a:endParaRPr lang="ru-RU"/>
        </a:p>
      </dgm:t>
    </dgm:pt>
    <dgm:pt modelId="{9AC24977-7424-47E5-B004-22D0C4172292}">
      <dgm:prSet phldrT="[Text]"/>
      <dgm:spPr/>
      <dgm:t>
        <a:bodyPr/>
        <a:lstStyle/>
        <a:p>
          <a:r>
            <a:rPr lang="en-GB" dirty="0"/>
            <a:t>Cortical stimulation - excitatory, inhibitory, sham. (20 minutes)</a:t>
          </a:r>
          <a:endParaRPr lang="ru-RU" dirty="0"/>
        </a:p>
      </dgm:t>
    </dgm:pt>
    <dgm:pt modelId="{77F76EB5-311E-47BF-9D10-D6652BA1AF2E}" type="parTrans" cxnId="{716B0BA6-E59D-4026-8B00-F0777D6FE083}">
      <dgm:prSet/>
      <dgm:spPr/>
      <dgm:t>
        <a:bodyPr/>
        <a:lstStyle/>
        <a:p>
          <a:endParaRPr lang="ru-RU"/>
        </a:p>
      </dgm:t>
    </dgm:pt>
    <dgm:pt modelId="{56F9EFD5-CF9C-46C5-B0A7-13F705E3F130}" type="sibTrans" cxnId="{716B0BA6-E59D-4026-8B00-F0777D6FE083}">
      <dgm:prSet/>
      <dgm:spPr/>
      <dgm:t>
        <a:bodyPr/>
        <a:lstStyle/>
        <a:p>
          <a:endParaRPr lang="ru-RU"/>
        </a:p>
      </dgm:t>
    </dgm:pt>
    <dgm:pt modelId="{5B9546DC-4CE1-4D9C-AA6E-EC1FB9E7AB00}">
      <dgm:prSet/>
      <dgm:spPr/>
      <dgm:t>
        <a:bodyPr/>
        <a:lstStyle/>
        <a:p>
          <a:r>
            <a:rPr lang="en-US" dirty="0"/>
            <a:t>Pre-task set up to record physiological measures</a:t>
          </a:r>
          <a:endParaRPr lang="ru-RU" dirty="0"/>
        </a:p>
      </dgm:t>
    </dgm:pt>
    <dgm:pt modelId="{CB8D386B-2D85-440E-AD9F-F65571D165A1}" type="parTrans" cxnId="{097C5D7C-5ECC-4434-9CD9-58B9B04F1461}">
      <dgm:prSet/>
      <dgm:spPr/>
      <dgm:t>
        <a:bodyPr/>
        <a:lstStyle/>
        <a:p>
          <a:endParaRPr lang="ru-RU"/>
        </a:p>
      </dgm:t>
    </dgm:pt>
    <dgm:pt modelId="{B14043F9-E248-4F93-A291-053AF8F46086}" type="sibTrans" cxnId="{097C5D7C-5ECC-4434-9CD9-58B9B04F1461}">
      <dgm:prSet/>
      <dgm:spPr/>
      <dgm:t>
        <a:bodyPr/>
        <a:lstStyle/>
        <a:p>
          <a:endParaRPr lang="ru-RU"/>
        </a:p>
      </dgm:t>
    </dgm:pt>
    <dgm:pt modelId="{83E23ECD-C964-40B7-B01E-AF36AC7875AC}">
      <dgm:prSet/>
      <dgm:spPr/>
      <dgm:t>
        <a:bodyPr/>
        <a:lstStyle/>
        <a:p>
          <a:r>
            <a:rPr lang="en-GB" dirty="0"/>
            <a:t>Emotion Reaction Task (Rating of video clips) (45 – 55 minutes)</a:t>
          </a:r>
          <a:endParaRPr lang="ru-RU" dirty="0"/>
        </a:p>
      </dgm:t>
    </dgm:pt>
    <dgm:pt modelId="{512ED92C-88DB-4F1E-A3BB-318F1348BFAC}" type="parTrans" cxnId="{D182AD1C-38AB-4D50-A4D4-AD778F4E0F62}">
      <dgm:prSet/>
      <dgm:spPr/>
      <dgm:t>
        <a:bodyPr/>
        <a:lstStyle/>
        <a:p>
          <a:endParaRPr lang="ru-RU"/>
        </a:p>
      </dgm:t>
    </dgm:pt>
    <dgm:pt modelId="{061469E8-5E05-4E44-B026-79C79C02663E}" type="sibTrans" cxnId="{D182AD1C-38AB-4D50-A4D4-AD778F4E0F62}">
      <dgm:prSet/>
      <dgm:spPr/>
      <dgm:t>
        <a:bodyPr/>
        <a:lstStyle/>
        <a:p>
          <a:endParaRPr lang="ru-RU"/>
        </a:p>
      </dgm:t>
    </dgm:pt>
    <dgm:pt modelId="{F5D1AFF4-A041-4FF3-8D18-7B8AD14C3BC0}" type="pres">
      <dgm:prSet presAssocID="{6CEBEE3A-F557-4D96-984C-82EF09C62141}" presName="rootnode" presStyleCnt="0">
        <dgm:presLayoutVars>
          <dgm:chMax/>
          <dgm:chPref/>
          <dgm:dir/>
          <dgm:animLvl val="lvl"/>
        </dgm:presLayoutVars>
      </dgm:prSet>
      <dgm:spPr/>
    </dgm:pt>
    <dgm:pt modelId="{9FB6B0C1-E7FC-4AFD-AB38-388DB4997483}" type="pres">
      <dgm:prSet presAssocID="{30268677-9E09-43C7-9673-747C0318DCB8}" presName="composite" presStyleCnt="0"/>
      <dgm:spPr/>
    </dgm:pt>
    <dgm:pt modelId="{3C54AABD-4BCF-4147-8317-EEB94C21784B}" type="pres">
      <dgm:prSet presAssocID="{30268677-9E09-43C7-9673-747C0318DCB8}" presName="bentUpArrow1" presStyleLbl="alignImgPlace1" presStyleIdx="0" presStyleCnt="3" custLinFactNeighborX="-72865" custLinFactNeighborY="12445"/>
      <dgm:spPr/>
    </dgm:pt>
    <dgm:pt modelId="{7E971B5C-16AD-4593-BBF9-B16F70C27B99}" type="pres">
      <dgm:prSet presAssocID="{30268677-9E09-43C7-9673-747C0318DCB8}" presName="ParentText" presStyleLbl="node1" presStyleIdx="0" presStyleCnt="4" custScaleX="156715" custLinFactNeighborX="-42340" custLinFactNeighborY="14832">
        <dgm:presLayoutVars>
          <dgm:chMax val="1"/>
          <dgm:chPref val="1"/>
          <dgm:bulletEnabled val="1"/>
        </dgm:presLayoutVars>
      </dgm:prSet>
      <dgm:spPr/>
    </dgm:pt>
    <dgm:pt modelId="{D9203E74-4EAA-45D6-BB00-CE021FDDF36D}" type="pres">
      <dgm:prSet presAssocID="{30268677-9E09-43C7-9673-747C0318DCB8}" presName="ChildText" presStyleLbl="revTx" presStyleIdx="0" presStyleCnt="3">
        <dgm:presLayoutVars>
          <dgm:chMax val="0"/>
          <dgm:chPref val="0"/>
          <dgm:bulletEnabled val="1"/>
        </dgm:presLayoutVars>
      </dgm:prSet>
      <dgm:spPr/>
    </dgm:pt>
    <dgm:pt modelId="{EF17318C-DCAA-40A1-8190-F10475B57F4E}" type="pres">
      <dgm:prSet presAssocID="{03FA68F6-9414-449D-BE6D-327CCE5F6F06}" presName="sibTrans" presStyleCnt="0"/>
      <dgm:spPr/>
    </dgm:pt>
    <dgm:pt modelId="{A72B45B8-833B-48A2-A8C2-931C208C084F}" type="pres">
      <dgm:prSet presAssocID="{9AC24977-7424-47E5-B004-22D0C4172292}" presName="composite" presStyleCnt="0"/>
      <dgm:spPr/>
    </dgm:pt>
    <dgm:pt modelId="{E733763A-03BC-4FF0-8BFF-AF13ECD39467}" type="pres">
      <dgm:prSet presAssocID="{9AC24977-7424-47E5-B004-22D0C4172292}" presName="bentUpArrow1" presStyleLbl="alignImgPlace1" presStyleIdx="1" presStyleCnt="3" custLinFactNeighborX="-72865" custLinFactNeighborY="12445"/>
      <dgm:spPr/>
    </dgm:pt>
    <dgm:pt modelId="{F2A23145-1689-4946-B1EB-4A4198E4F156}" type="pres">
      <dgm:prSet presAssocID="{9AC24977-7424-47E5-B004-22D0C4172292}" presName="ParentText" presStyleLbl="node1" presStyleIdx="1" presStyleCnt="4" custScaleX="156715" custLinFactNeighborX="-42340" custLinFactNeighborY="6932">
        <dgm:presLayoutVars>
          <dgm:chMax val="1"/>
          <dgm:chPref val="1"/>
          <dgm:bulletEnabled val="1"/>
        </dgm:presLayoutVars>
      </dgm:prSet>
      <dgm:spPr/>
    </dgm:pt>
    <dgm:pt modelId="{1A7056D1-639E-4CF4-89D6-0AF5B30A89BC}" type="pres">
      <dgm:prSet presAssocID="{9AC24977-7424-47E5-B004-22D0C4172292}" presName="ChildText" presStyleLbl="revTx" presStyleIdx="1" presStyleCnt="3">
        <dgm:presLayoutVars>
          <dgm:chMax val="0"/>
          <dgm:chPref val="0"/>
          <dgm:bulletEnabled val="1"/>
        </dgm:presLayoutVars>
      </dgm:prSet>
      <dgm:spPr/>
    </dgm:pt>
    <dgm:pt modelId="{D69C3F18-2503-483F-9A54-8CCB253702C4}" type="pres">
      <dgm:prSet presAssocID="{56F9EFD5-CF9C-46C5-B0A7-13F705E3F130}" presName="sibTrans" presStyleCnt="0"/>
      <dgm:spPr/>
    </dgm:pt>
    <dgm:pt modelId="{33AF65DB-9013-4D87-ACDA-DA7BFED2B0EC}" type="pres">
      <dgm:prSet presAssocID="{5B9546DC-4CE1-4D9C-AA6E-EC1FB9E7AB00}" presName="composite" presStyleCnt="0"/>
      <dgm:spPr/>
    </dgm:pt>
    <dgm:pt modelId="{C0ACCA94-DB8A-4A4F-950E-CAE7D18CE675}" type="pres">
      <dgm:prSet presAssocID="{5B9546DC-4CE1-4D9C-AA6E-EC1FB9E7AB00}" presName="bentUpArrow1" presStyleLbl="alignImgPlace1" presStyleIdx="2" presStyleCnt="3" custLinFactNeighborX="-67774" custLinFactNeighborY="17423"/>
      <dgm:spPr/>
    </dgm:pt>
    <dgm:pt modelId="{D637FE19-1028-4A70-8D92-FD4ABED1E455}" type="pres">
      <dgm:prSet presAssocID="{5B9546DC-4CE1-4D9C-AA6E-EC1FB9E7AB00}" presName="ParentText" presStyleLbl="node1" presStyleIdx="2" presStyleCnt="4" custScaleX="156715" custLinFactNeighborX="-42340" custLinFactNeighborY="6932">
        <dgm:presLayoutVars>
          <dgm:chMax val="1"/>
          <dgm:chPref val="1"/>
          <dgm:bulletEnabled val="1"/>
        </dgm:presLayoutVars>
      </dgm:prSet>
      <dgm:spPr/>
    </dgm:pt>
    <dgm:pt modelId="{C1640B45-1386-4DA1-B5AE-E23411A64A72}" type="pres">
      <dgm:prSet presAssocID="{5B9546DC-4CE1-4D9C-AA6E-EC1FB9E7AB00}" presName="ChildText" presStyleLbl="revTx" presStyleIdx="2" presStyleCnt="3">
        <dgm:presLayoutVars>
          <dgm:chMax val="0"/>
          <dgm:chPref val="0"/>
          <dgm:bulletEnabled val="1"/>
        </dgm:presLayoutVars>
      </dgm:prSet>
      <dgm:spPr/>
    </dgm:pt>
    <dgm:pt modelId="{1AA6C6C6-08FE-44B1-8AA6-11984EFCD62F}" type="pres">
      <dgm:prSet presAssocID="{B14043F9-E248-4F93-A291-053AF8F46086}" presName="sibTrans" presStyleCnt="0"/>
      <dgm:spPr/>
    </dgm:pt>
    <dgm:pt modelId="{24C261D5-F2F9-46FD-99AF-46D538E8DB96}" type="pres">
      <dgm:prSet presAssocID="{83E23ECD-C964-40B7-B01E-AF36AC7875AC}" presName="composite" presStyleCnt="0"/>
      <dgm:spPr/>
    </dgm:pt>
    <dgm:pt modelId="{D1B5A277-8036-4B01-8598-3FAC96127A7D}" type="pres">
      <dgm:prSet presAssocID="{83E23ECD-C964-40B7-B01E-AF36AC7875AC}" presName="ParentText" presStyleLbl="node1" presStyleIdx="3" presStyleCnt="4" custScaleX="156715" custLinFactNeighborX="-47312" custLinFactNeighborY="7359">
        <dgm:presLayoutVars>
          <dgm:chMax val="1"/>
          <dgm:chPref val="1"/>
          <dgm:bulletEnabled val="1"/>
        </dgm:presLayoutVars>
      </dgm:prSet>
      <dgm:spPr/>
    </dgm:pt>
  </dgm:ptLst>
  <dgm:cxnLst>
    <dgm:cxn modelId="{D182AD1C-38AB-4D50-A4D4-AD778F4E0F62}" srcId="{6CEBEE3A-F557-4D96-984C-82EF09C62141}" destId="{83E23ECD-C964-40B7-B01E-AF36AC7875AC}" srcOrd="3" destOrd="0" parTransId="{512ED92C-88DB-4F1E-A3BB-318F1348BFAC}" sibTransId="{061469E8-5E05-4E44-B026-79C79C02663E}"/>
    <dgm:cxn modelId="{5546D31C-0B7E-4427-8F0C-1B096E5B3815}" type="presOf" srcId="{9AC24977-7424-47E5-B004-22D0C4172292}" destId="{F2A23145-1689-4946-B1EB-4A4198E4F156}" srcOrd="0" destOrd="0" presId="urn:microsoft.com/office/officeart/2005/8/layout/StepDownProcess"/>
    <dgm:cxn modelId="{15143B3A-F7F5-45CB-92F5-BAA103FFBA0D}" type="presOf" srcId="{6CEBEE3A-F557-4D96-984C-82EF09C62141}" destId="{F5D1AFF4-A041-4FF3-8D18-7B8AD14C3BC0}" srcOrd="0" destOrd="0" presId="urn:microsoft.com/office/officeart/2005/8/layout/StepDownProcess"/>
    <dgm:cxn modelId="{097C5D7C-5ECC-4434-9CD9-58B9B04F1461}" srcId="{6CEBEE3A-F557-4D96-984C-82EF09C62141}" destId="{5B9546DC-4CE1-4D9C-AA6E-EC1FB9E7AB00}" srcOrd="2" destOrd="0" parTransId="{CB8D386B-2D85-440E-AD9F-F65571D165A1}" sibTransId="{B14043F9-E248-4F93-A291-053AF8F46086}"/>
    <dgm:cxn modelId="{716B0BA6-E59D-4026-8B00-F0777D6FE083}" srcId="{6CEBEE3A-F557-4D96-984C-82EF09C62141}" destId="{9AC24977-7424-47E5-B004-22D0C4172292}" srcOrd="1" destOrd="0" parTransId="{77F76EB5-311E-47BF-9D10-D6652BA1AF2E}" sibTransId="{56F9EFD5-CF9C-46C5-B0A7-13F705E3F130}"/>
    <dgm:cxn modelId="{D2C051BE-DAA8-40E1-BC40-066F72CBAFDC}" srcId="{6CEBEE3A-F557-4D96-984C-82EF09C62141}" destId="{30268677-9E09-43C7-9673-747C0318DCB8}" srcOrd="0" destOrd="0" parTransId="{92CCCC4B-660F-449F-B140-2E79A50CF421}" sibTransId="{03FA68F6-9414-449D-BE6D-327CCE5F6F06}"/>
    <dgm:cxn modelId="{46A8EAE1-E7C6-49B7-8009-4CEF94C73E14}" type="presOf" srcId="{83E23ECD-C964-40B7-B01E-AF36AC7875AC}" destId="{D1B5A277-8036-4B01-8598-3FAC96127A7D}" srcOrd="0" destOrd="0" presId="urn:microsoft.com/office/officeart/2005/8/layout/StepDownProcess"/>
    <dgm:cxn modelId="{924B1FFB-1D29-458B-800C-F7BD471BD81E}" type="presOf" srcId="{5B9546DC-4CE1-4D9C-AA6E-EC1FB9E7AB00}" destId="{D637FE19-1028-4A70-8D92-FD4ABED1E455}" srcOrd="0" destOrd="0" presId="urn:microsoft.com/office/officeart/2005/8/layout/StepDownProcess"/>
    <dgm:cxn modelId="{6E8725FE-BD6F-49DE-B270-EA69486D850E}" type="presOf" srcId="{30268677-9E09-43C7-9673-747C0318DCB8}" destId="{7E971B5C-16AD-4593-BBF9-B16F70C27B99}" srcOrd="0" destOrd="0" presId="urn:microsoft.com/office/officeart/2005/8/layout/StepDownProcess"/>
    <dgm:cxn modelId="{93AC820A-B4C2-4834-A1AE-019E548F1E83}" type="presParOf" srcId="{F5D1AFF4-A041-4FF3-8D18-7B8AD14C3BC0}" destId="{9FB6B0C1-E7FC-4AFD-AB38-388DB4997483}" srcOrd="0" destOrd="0" presId="urn:microsoft.com/office/officeart/2005/8/layout/StepDownProcess"/>
    <dgm:cxn modelId="{995FC267-CE73-421F-83B7-AF31A27D4FCB}" type="presParOf" srcId="{9FB6B0C1-E7FC-4AFD-AB38-388DB4997483}" destId="{3C54AABD-4BCF-4147-8317-EEB94C21784B}" srcOrd="0" destOrd="0" presId="urn:microsoft.com/office/officeart/2005/8/layout/StepDownProcess"/>
    <dgm:cxn modelId="{9D897DFB-2FC0-4946-AB9E-3C2AA9C68E09}" type="presParOf" srcId="{9FB6B0C1-E7FC-4AFD-AB38-388DB4997483}" destId="{7E971B5C-16AD-4593-BBF9-B16F70C27B99}" srcOrd="1" destOrd="0" presId="urn:microsoft.com/office/officeart/2005/8/layout/StepDownProcess"/>
    <dgm:cxn modelId="{08F7A42C-FB2D-4BCC-816B-358DB57D4EB5}" type="presParOf" srcId="{9FB6B0C1-E7FC-4AFD-AB38-388DB4997483}" destId="{D9203E74-4EAA-45D6-BB00-CE021FDDF36D}" srcOrd="2" destOrd="0" presId="urn:microsoft.com/office/officeart/2005/8/layout/StepDownProcess"/>
    <dgm:cxn modelId="{BB8A107D-9DD4-40CE-B68B-FABD415CAFC4}" type="presParOf" srcId="{F5D1AFF4-A041-4FF3-8D18-7B8AD14C3BC0}" destId="{EF17318C-DCAA-40A1-8190-F10475B57F4E}" srcOrd="1" destOrd="0" presId="urn:microsoft.com/office/officeart/2005/8/layout/StepDownProcess"/>
    <dgm:cxn modelId="{306AC98A-C2E9-48AF-8598-63793F17C40F}" type="presParOf" srcId="{F5D1AFF4-A041-4FF3-8D18-7B8AD14C3BC0}" destId="{A72B45B8-833B-48A2-A8C2-931C208C084F}" srcOrd="2" destOrd="0" presId="urn:microsoft.com/office/officeart/2005/8/layout/StepDownProcess"/>
    <dgm:cxn modelId="{78EEF10F-C1B2-42FF-869D-52E9C0D48347}" type="presParOf" srcId="{A72B45B8-833B-48A2-A8C2-931C208C084F}" destId="{E733763A-03BC-4FF0-8BFF-AF13ECD39467}" srcOrd="0" destOrd="0" presId="urn:microsoft.com/office/officeart/2005/8/layout/StepDownProcess"/>
    <dgm:cxn modelId="{210F6696-7E3D-46E2-A023-A33E535DE33C}" type="presParOf" srcId="{A72B45B8-833B-48A2-A8C2-931C208C084F}" destId="{F2A23145-1689-4946-B1EB-4A4198E4F156}" srcOrd="1" destOrd="0" presId="urn:microsoft.com/office/officeart/2005/8/layout/StepDownProcess"/>
    <dgm:cxn modelId="{63D73F7A-D20F-4156-964B-248C5DE3A7C5}" type="presParOf" srcId="{A72B45B8-833B-48A2-A8C2-931C208C084F}" destId="{1A7056D1-639E-4CF4-89D6-0AF5B30A89BC}" srcOrd="2" destOrd="0" presId="urn:microsoft.com/office/officeart/2005/8/layout/StepDownProcess"/>
    <dgm:cxn modelId="{5D88B73D-B61C-40CF-8EA0-B33E6895D42C}" type="presParOf" srcId="{F5D1AFF4-A041-4FF3-8D18-7B8AD14C3BC0}" destId="{D69C3F18-2503-483F-9A54-8CCB253702C4}" srcOrd="3" destOrd="0" presId="urn:microsoft.com/office/officeart/2005/8/layout/StepDownProcess"/>
    <dgm:cxn modelId="{A4064A52-42DB-41C3-9974-5BADFA3BB5D2}" type="presParOf" srcId="{F5D1AFF4-A041-4FF3-8D18-7B8AD14C3BC0}" destId="{33AF65DB-9013-4D87-ACDA-DA7BFED2B0EC}" srcOrd="4" destOrd="0" presId="urn:microsoft.com/office/officeart/2005/8/layout/StepDownProcess"/>
    <dgm:cxn modelId="{28E147D5-AF20-4A70-B367-0872A16F9F25}" type="presParOf" srcId="{33AF65DB-9013-4D87-ACDA-DA7BFED2B0EC}" destId="{C0ACCA94-DB8A-4A4F-950E-CAE7D18CE675}" srcOrd="0" destOrd="0" presId="urn:microsoft.com/office/officeart/2005/8/layout/StepDownProcess"/>
    <dgm:cxn modelId="{0465D20D-AF7D-44A0-BF9F-0797D10CFBE9}" type="presParOf" srcId="{33AF65DB-9013-4D87-ACDA-DA7BFED2B0EC}" destId="{D637FE19-1028-4A70-8D92-FD4ABED1E455}" srcOrd="1" destOrd="0" presId="urn:microsoft.com/office/officeart/2005/8/layout/StepDownProcess"/>
    <dgm:cxn modelId="{758A20E4-EA7E-450C-B82C-1DA59FADD5A8}" type="presParOf" srcId="{33AF65DB-9013-4D87-ACDA-DA7BFED2B0EC}" destId="{C1640B45-1386-4DA1-B5AE-E23411A64A72}" srcOrd="2" destOrd="0" presId="urn:microsoft.com/office/officeart/2005/8/layout/StepDownProcess"/>
    <dgm:cxn modelId="{5F556C66-8CE9-41D0-9DEE-BFA9864B09CB}" type="presParOf" srcId="{F5D1AFF4-A041-4FF3-8D18-7B8AD14C3BC0}" destId="{1AA6C6C6-08FE-44B1-8AA6-11984EFCD62F}" srcOrd="5" destOrd="0" presId="urn:microsoft.com/office/officeart/2005/8/layout/StepDownProcess"/>
    <dgm:cxn modelId="{AB395AE7-4BD0-4505-A310-A645AC63671A}" type="presParOf" srcId="{F5D1AFF4-A041-4FF3-8D18-7B8AD14C3BC0}" destId="{24C261D5-F2F9-46FD-99AF-46D538E8DB96}" srcOrd="6" destOrd="0" presId="urn:microsoft.com/office/officeart/2005/8/layout/StepDownProcess"/>
    <dgm:cxn modelId="{156BD3B2-AEC3-40A7-85AF-004308A0C5F8}" type="presParOf" srcId="{24C261D5-F2F9-46FD-99AF-46D538E8DB96}" destId="{D1B5A277-8036-4B01-8598-3FAC96127A7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4AABD-4BCF-4147-8317-EEB94C21784B}">
      <dsp:nvSpPr>
        <dsp:cNvPr id="0" name=""/>
        <dsp:cNvSpPr/>
      </dsp:nvSpPr>
      <dsp:spPr>
        <a:xfrm rot="5400000">
          <a:off x="3376492" y="807042"/>
          <a:ext cx="638928" cy="72739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71B5C-16AD-4593-BBF9-B16F70C27B99}">
      <dsp:nvSpPr>
        <dsp:cNvPr id="0" name=""/>
        <dsp:cNvSpPr/>
      </dsp:nvSpPr>
      <dsp:spPr>
        <a:xfrm>
          <a:off x="2976825" y="130929"/>
          <a:ext cx="1685593" cy="7528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Prep scalp for electrode placing</a:t>
          </a:r>
          <a:endParaRPr lang="ru-RU" sz="1300" kern="1200" dirty="0"/>
        </a:p>
      </dsp:txBody>
      <dsp:txXfrm>
        <a:off x="3013584" y="167688"/>
        <a:ext cx="1612075" cy="679352"/>
      </dsp:txXfrm>
    </dsp:sp>
    <dsp:sp modelId="{D9203E74-4EAA-45D6-BB00-CE021FDDF36D}">
      <dsp:nvSpPr>
        <dsp:cNvPr id="0" name=""/>
        <dsp:cNvSpPr/>
      </dsp:nvSpPr>
      <dsp:spPr>
        <a:xfrm>
          <a:off x="4812811" y="91067"/>
          <a:ext cx="782273" cy="608502"/>
        </a:xfrm>
        <a:prstGeom prst="rect">
          <a:avLst/>
        </a:prstGeom>
        <a:noFill/>
        <a:ln>
          <a:noFill/>
        </a:ln>
        <a:effectLst/>
      </dsp:spPr>
      <dsp:style>
        <a:lnRef idx="0">
          <a:scrgbClr r="0" g="0" b="0"/>
        </a:lnRef>
        <a:fillRef idx="0">
          <a:scrgbClr r="0" g="0" b="0"/>
        </a:fillRef>
        <a:effectRef idx="0">
          <a:scrgbClr r="0" g="0" b="0"/>
        </a:effectRef>
        <a:fontRef idx="minor"/>
      </dsp:style>
    </dsp:sp>
    <dsp:sp modelId="{E733763A-03BC-4FF0-8BFF-AF13ECD39467}">
      <dsp:nvSpPr>
        <dsp:cNvPr id="0" name=""/>
        <dsp:cNvSpPr/>
      </dsp:nvSpPr>
      <dsp:spPr>
        <a:xfrm rot="5400000">
          <a:off x="4414664" y="1652764"/>
          <a:ext cx="638928" cy="72739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23145-1689-4946-B1EB-4A4198E4F156}">
      <dsp:nvSpPr>
        <dsp:cNvPr id="0" name=""/>
        <dsp:cNvSpPr/>
      </dsp:nvSpPr>
      <dsp:spPr>
        <a:xfrm>
          <a:off x="4014998" y="917174"/>
          <a:ext cx="1685593" cy="7528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Cortical stimulation - excitatory, inhibitory, sham. (20 minutes)</a:t>
          </a:r>
          <a:endParaRPr lang="ru-RU" sz="1300" kern="1200" dirty="0"/>
        </a:p>
      </dsp:txBody>
      <dsp:txXfrm>
        <a:off x="4051757" y="953933"/>
        <a:ext cx="1612075" cy="679352"/>
      </dsp:txXfrm>
    </dsp:sp>
    <dsp:sp modelId="{1A7056D1-639E-4CF4-89D6-0AF5B30A89BC}">
      <dsp:nvSpPr>
        <dsp:cNvPr id="0" name=""/>
        <dsp:cNvSpPr/>
      </dsp:nvSpPr>
      <dsp:spPr>
        <a:xfrm>
          <a:off x="5850984" y="936788"/>
          <a:ext cx="782273" cy="608502"/>
        </a:xfrm>
        <a:prstGeom prst="rect">
          <a:avLst/>
        </a:prstGeom>
        <a:noFill/>
        <a:ln>
          <a:noFill/>
        </a:ln>
        <a:effectLst/>
      </dsp:spPr>
      <dsp:style>
        <a:lnRef idx="0">
          <a:scrgbClr r="0" g="0" b="0"/>
        </a:lnRef>
        <a:fillRef idx="0">
          <a:scrgbClr r="0" g="0" b="0"/>
        </a:fillRef>
        <a:effectRef idx="0">
          <a:scrgbClr r="0" g="0" b="0"/>
        </a:effectRef>
        <a:fontRef idx="minor"/>
      </dsp:style>
    </dsp:sp>
    <dsp:sp modelId="{C0ACCA94-DB8A-4A4F-950E-CAE7D18CE675}">
      <dsp:nvSpPr>
        <dsp:cNvPr id="0" name=""/>
        <dsp:cNvSpPr/>
      </dsp:nvSpPr>
      <dsp:spPr>
        <a:xfrm rot="5400000">
          <a:off x="5489868" y="2530292"/>
          <a:ext cx="638928" cy="72739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37FE19-1028-4A70-8D92-FD4ABED1E455}">
      <dsp:nvSpPr>
        <dsp:cNvPr id="0" name=""/>
        <dsp:cNvSpPr/>
      </dsp:nvSpPr>
      <dsp:spPr>
        <a:xfrm>
          <a:off x="5053170" y="1762896"/>
          <a:ext cx="1685593" cy="7528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Pre-task set up to record physiological measures</a:t>
          </a:r>
          <a:endParaRPr lang="ru-RU" sz="1300" kern="1200" dirty="0"/>
        </a:p>
      </dsp:txBody>
      <dsp:txXfrm>
        <a:off x="5089929" y="1799655"/>
        <a:ext cx="1612075" cy="679352"/>
      </dsp:txXfrm>
    </dsp:sp>
    <dsp:sp modelId="{C1640B45-1386-4DA1-B5AE-E23411A64A72}">
      <dsp:nvSpPr>
        <dsp:cNvPr id="0" name=""/>
        <dsp:cNvSpPr/>
      </dsp:nvSpPr>
      <dsp:spPr>
        <a:xfrm>
          <a:off x="6889156" y="1782510"/>
          <a:ext cx="782273" cy="608502"/>
        </a:xfrm>
        <a:prstGeom prst="rect">
          <a:avLst/>
        </a:prstGeom>
        <a:noFill/>
        <a:ln>
          <a:noFill/>
        </a:ln>
        <a:effectLst/>
      </dsp:spPr>
      <dsp:style>
        <a:lnRef idx="0">
          <a:scrgbClr r="0" g="0" b="0"/>
        </a:lnRef>
        <a:fillRef idx="0">
          <a:scrgbClr r="0" g="0" b="0"/>
        </a:fillRef>
        <a:effectRef idx="0">
          <a:scrgbClr r="0" g="0" b="0"/>
        </a:effectRef>
        <a:fontRef idx="minor"/>
      </dsp:style>
    </dsp:sp>
    <dsp:sp modelId="{D1B5A277-8036-4B01-8598-3FAC96127A7D}">
      <dsp:nvSpPr>
        <dsp:cNvPr id="0" name=""/>
        <dsp:cNvSpPr/>
      </dsp:nvSpPr>
      <dsp:spPr>
        <a:xfrm>
          <a:off x="6037865" y="2575692"/>
          <a:ext cx="1685593" cy="75287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Emotion Reaction Task (Rating of video clips) (45 – 55 minutes)</a:t>
          </a:r>
          <a:endParaRPr lang="ru-RU" sz="1300" kern="1200" dirty="0"/>
        </a:p>
      </dsp:txBody>
      <dsp:txXfrm>
        <a:off x="6074624" y="2612451"/>
        <a:ext cx="1612075" cy="67935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06/03/2024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ventrolateral prefrontal cortex, especially its right portion (</a:t>
            </a:r>
            <a:r>
              <a:rPr lang="en-GB" dirty="0" err="1"/>
              <a:t>rVLPFC</a:t>
            </a:r>
            <a:r>
              <a:rPr lang="en-GB" dirty="0"/>
              <a:t>), is considered as an important brain region for down-regulating negative emotions when participants experienced social pain (Eisenberger et al., 2003; </a:t>
            </a:r>
            <a:r>
              <a:rPr lang="en-GB" dirty="0" err="1"/>
              <a:t>Masten</a:t>
            </a:r>
            <a:r>
              <a:rPr lang="en-GB" dirty="0"/>
              <a:t> et al., 2009; Onoda et al., 2010; Vijayakumar et al., 2017)</a:t>
            </a:r>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2</a:t>
            </a:fld>
            <a:endParaRPr lang="en-RU"/>
          </a:p>
        </p:txBody>
      </p:sp>
    </p:spTree>
    <p:extLst>
      <p:ext uri="{BB962C8B-B14F-4D97-AF65-F5344CB8AC3E}">
        <p14:creationId xmlns:p14="http://schemas.microsoft.com/office/powerpoint/2010/main" val="241271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16</a:t>
            </a:fld>
            <a:endParaRPr lang="en-RU"/>
          </a:p>
        </p:txBody>
      </p:sp>
    </p:spTree>
    <p:extLst>
      <p:ext uri="{BB962C8B-B14F-4D97-AF65-F5344CB8AC3E}">
        <p14:creationId xmlns:p14="http://schemas.microsoft.com/office/powerpoint/2010/main" val="426319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17</a:t>
            </a:fld>
            <a:endParaRPr lang="en-RU"/>
          </a:p>
        </p:txBody>
      </p:sp>
    </p:spTree>
    <p:extLst>
      <p:ext uri="{BB962C8B-B14F-4D97-AF65-F5344CB8AC3E}">
        <p14:creationId xmlns:p14="http://schemas.microsoft.com/office/powerpoint/2010/main" val="27340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20</a:t>
            </a:fld>
            <a:endParaRPr lang="en-RU"/>
          </a:p>
        </p:txBody>
      </p:sp>
    </p:spTree>
    <p:extLst>
      <p:ext uri="{BB962C8B-B14F-4D97-AF65-F5344CB8AC3E}">
        <p14:creationId xmlns:p14="http://schemas.microsoft.com/office/powerpoint/2010/main" val="82598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ventrolateral prefrontal cortex, especially its right portion (</a:t>
            </a:r>
            <a:r>
              <a:rPr lang="en-GB" dirty="0" err="1"/>
              <a:t>rVLPFC</a:t>
            </a:r>
            <a:r>
              <a:rPr lang="en-GB" dirty="0"/>
              <a:t>), is considered as an important brain region for down-regulating negative emotions when participants experienced social pain (Eisenberger et al., 2003; </a:t>
            </a:r>
            <a:r>
              <a:rPr lang="en-GB" dirty="0" err="1"/>
              <a:t>Masten</a:t>
            </a:r>
            <a:r>
              <a:rPr lang="en-GB" dirty="0"/>
              <a:t> et al., 2009; Onoda et al., 2010; Vijayakumar et al., 2017)</a:t>
            </a:r>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25200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ventrolateral prefrontal cortex, especially its right portion (</a:t>
            </a:r>
            <a:r>
              <a:rPr lang="en-GB" dirty="0" err="1"/>
              <a:t>rVLPFC</a:t>
            </a:r>
            <a:r>
              <a:rPr lang="en-GB" dirty="0"/>
              <a:t>), is considered as an important brain region for down-regulating negative emotions when participants experienced social pain (Eisenberger et al., 2003; </a:t>
            </a:r>
            <a:r>
              <a:rPr lang="en-GB" dirty="0" err="1"/>
              <a:t>Masten</a:t>
            </a:r>
            <a:r>
              <a:rPr lang="en-GB" dirty="0"/>
              <a:t> et al., 2009; Onoda et al., 2010; Vijayakumar et al., 2017)</a:t>
            </a:r>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4</a:t>
            </a:fld>
            <a:endParaRPr lang="en-RU"/>
          </a:p>
        </p:txBody>
      </p:sp>
    </p:spTree>
    <p:extLst>
      <p:ext uri="{BB962C8B-B14F-4D97-AF65-F5344CB8AC3E}">
        <p14:creationId xmlns:p14="http://schemas.microsoft.com/office/powerpoint/2010/main" val="339784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ventrolateral prefrontal cortex, especially its right portion (</a:t>
            </a:r>
            <a:r>
              <a:rPr lang="en-GB" dirty="0" err="1"/>
              <a:t>rVLPFC</a:t>
            </a:r>
            <a:r>
              <a:rPr lang="en-GB" dirty="0"/>
              <a:t>), is considered as an important brain region for down-regulating negative emotions when participants experienced social pain (Eisenberger et al., 2003; </a:t>
            </a:r>
            <a:r>
              <a:rPr lang="en-GB" dirty="0" err="1"/>
              <a:t>Masten</a:t>
            </a:r>
            <a:r>
              <a:rPr lang="en-GB" dirty="0"/>
              <a:t> et al., 2009; Onoda et al., 2010; Vijayakumar et al., 2017)</a:t>
            </a:r>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142904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7</a:t>
            </a:fld>
            <a:endParaRPr lang="en-RU"/>
          </a:p>
        </p:txBody>
      </p:sp>
    </p:spTree>
    <p:extLst>
      <p:ext uri="{BB962C8B-B14F-4D97-AF65-F5344CB8AC3E}">
        <p14:creationId xmlns:p14="http://schemas.microsoft.com/office/powerpoint/2010/main" val="73938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8</a:t>
            </a:fld>
            <a:endParaRPr lang="en-RU"/>
          </a:p>
        </p:txBody>
      </p:sp>
    </p:spTree>
    <p:extLst>
      <p:ext uri="{BB962C8B-B14F-4D97-AF65-F5344CB8AC3E}">
        <p14:creationId xmlns:p14="http://schemas.microsoft.com/office/powerpoint/2010/main" val="77121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226572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409674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C748903-8EB5-294E-A216-6B54B0368783}" type="slidenum">
              <a:rPr lang="en-RU" smtClean="0"/>
              <a:t>11</a:t>
            </a:fld>
            <a:endParaRPr lang="en-RU"/>
          </a:p>
        </p:txBody>
      </p:sp>
    </p:spTree>
    <p:extLst>
      <p:ext uri="{BB962C8B-B14F-4D97-AF65-F5344CB8AC3E}">
        <p14:creationId xmlns:p14="http://schemas.microsoft.com/office/powerpoint/2010/main" val="3337452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1.docx"/><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186/s12993-023-00217-8"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p:txBody>
          <a:bodyPr>
            <a:normAutofit fontScale="90000"/>
          </a:bodyPr>
          <a:lstStyle/>
          <a:p>
            <a:r>
              <a:rPr lang="en-US" sz="5400" b="1" dirty="0"/>
              <a:t>The role of VLPFC in emotion regulation: a </a:t>
            </a:r>
            <a:r>
              <a:rPr lang="en-US" sz="5400" b="1" dirty="0" err="1"/>
              <a:t>tDCS</a:t>
            </a:r>
            <a:r>
              <a:rPr lang="en-US" sz="5400" b="1" dirty="0"/>
              <a:t> study</a:t>
            </a:r>
            <a:endParaRPr lang="ru-RU" sz="5400" b="1"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GB" dirty="0"/>
              <a:t>Institute of Cognitive Neuroscience</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lstStyle/>
          <a:p>
            <a:r>
              <a:rPr lang="en-GB" dirty="0"/>
              <a:t>MSc. Cognitive Sciences and Technologies 2022/2024</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GB" dirty="0"/>
              <a:t>Vishmi Hasini Ranatunga</a:t>
            </a:r>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023229"/>
            <a:ext cx="8468302" cy="1646930"/>
          </a:xfrm>
        </p:spPr>
        <p:txBody>
          <a:bodyPr>
            <a:normAutofit fontScale="70000" lnSpcReduction="20000"/>
          </a:bodyPr>
          <a:lstStyle/>
          <a:p>
            <a:r>
              <a:rPr lang="en-GB" sz="2900" dirty="0"/>
              <a:t>Candidate: Vishmi Ranatunga</a:t>
            </a:r>
          </a:p>
          <a:p>
            <a:endParaRPr lang="en-GB" sz="2900" dirty="0"/>
          </a:p>
          <a:p>
            <a:r>
              <a:rPr lang="en-GB" sz="2900" dirty="0"/>
              <a:t>Scientific Supervisor: Vladimir </a:t>
            </a:r>
            <a:r>
              <a:rPr lang="en-GB" sz="2900" dirty="0" err="1"/>
              <a:t>Kosonogov</a:t>
            </a:r>
            <a:r>
              <a:rPr lang="en-GB" dirty="0"/>
              <a:t>,</a:t>
            </a:r>
            <a:r>
              <a:rPr lang="en-US" dirty="0"/>
              <a:t> </a:t>
            </a:r>
            <a:r>
              <a:rPr lang="en-US" sz="2200" i="1" dirty="0"/>
              <a:t>Leading Research Fellow, Senior Research Fellow: Institute for Cognitive Neuroscience / International Laboratory of Social Neurobiology</a:t>
            </a:r>
            <a:r>
              <a:rPr lang="en-GB" sz="2200" i="1" dirty="0"/>
              <a:t> </a:t>
            </a:r>
          </a:p>
          <a:p>
            <a:endParaRPr lang="en-GB" sz="2900" i="1" dirty="0"/>
          </a:p>
          <a:p>
            <a:r>
              <a:rPr lang="en-GB" sz="2900" dirty="0"/>
              <a:t>Consultant: Nikita </a:t>
            </a:r>
            <a:r>
              <a:rPr lang="en-GB" sz="2900" dirty="0" err="1"/>
              <a:t>Otstavnov</a:t>
            </a:r>
            <a:r>
              <a:rPr lang="en-GB" sz="2900" dirty="0"/>
              <a:t>, </a:t>
            </a:r>
            <a:r>
              <a:rPr lang="en-US" sz="2200" i="1" dirty="0"/>
              <a:t>Junior Research Fellow: Institute for Cognitive Neuroscience / International Laboratory of Social Neurobiology</a:t>
            </a:r>
            <a:endParaRPr lang="ru-RU" sz="3800" i="1" dirty="0"/>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a:xfrm>
            <a:off x="585898" y="1330616"/>
            <a:ext cx="10760613" cy="868205"/>
          </a:xfrm>
        </p:spPr>
        <p:txBody>
          <a:bodyPr>
            <a:normAutofit/>
          </a:bodyPr>
          <a:lstStyle/>
          <a:p>
            <a:r>
              <a:rPr lang="en-GB" sz="3600" b="1" dirty="0"/>
              <a:t>Research methodology - procedure</a:t>
            </a:r>
            <a:endParaRPr lang="ru-RU" sz="3600"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graphicFrame>
        <p:nvGraphicFramePr>
          <p:cNvPr id="8" name="Diagram 7">
            <a:extLst>
              <a:ext uri="{FF2B5EF4-FFF2-40B4-BE49-F238E27FC236}">
                <a16:creationId xmlns:a16="http://schemas.microsoft.com/office/drawing/2014/main" id="{9448A0D8-010C-16C4-5679-ADFCDDB9AE4B}"/>
              </a:ext>
            </a:extLst>
          </p:cNvPr>
          <p:cNvGraphicFramePr/>
          <p:nvPr>
            <p:extLst>
              <p:ext uri="{D42A27DB-BD31-4B8C-83A1-F6EECF244321}">
                <p14:modId xmlns:p14="http://schemas.microsoft.com/office/powerpoint/2010/main" val="3167737059"/>
              </p:ext>
            </p:extLst>
          </p:nvPr>
        </p:nvGraphicFramePr>
        <p:xfrm>
          <a:off x="302151" y="2198821"/>
          <a:ext cx="11664562" cy="332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CB031F4B-DFCD-5DE7-B252-EAD7E54E9C41}"/>
              </a:ext>
            </a:extLst>
          </p:cNvPr>
          <p:cNvSpPr txBox="1"/>
          <p:nvPr/>
        </p:nvSpPr>
        <p:spPr>
          <a:xfrm>
            <a:off x="1695877" y="5539471"/>
            <a:ext cx="8540654" cy="923330"/>
          </a:xfrm>
          <a:prstGeom prst="rect">
            <a:avLst/>
          </a:prstGeom>
          <a:noFill/>
        </p:spPr>
        <p:txBody>
          <a:bodyPr wrap="square">
            <a:spAutoFit/>
          </a:bodyPr>
          <a:lstStyle/>
          <a:p>
            <a:r>
              <a:rPr lang="en-US" dirty="0"/>
              <a:t>Order and timing of experimental procedures. Participants go through 20 minutes of active/sham stimulation. Participants then complete the emotion regulation task (rating videos).</a:t>
            </a:r>
            <a:endParaRPr lang="ru-RU" dirty="0"/>
          </a:p>
        </p:txBody>
      </p:sp>
    </p:spTree>
    <p:extLst>
      <p:ext uri="{BB962C8B-B14F-4D97-AF65-F5344CB8AC3E}">
        <p14:creationId xmlns:p14="http://schemas.microsoft.com/office/powerpoint/2010/main" val="187805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p:txBody>
          <a:bodyPr>
            <a:normAutofit fontScale="90000"/>
          </a:bodyPr>
          <a:lstStyle/>
          <a:p>
            <a:r>
              <a:rPr lang="en-GB" sz="3600" b="1" dirty="0"/>
              <a:t>Research methodology</a:t>
            </a:r>
            <a:endParaRPr lang="ru-RU" sz="3600" b="1" dirty="0"/>
          </a:p>
        </p:txBody>
      </p:sp>
      <p:sp>
        <p:nvSpPr>
          <p:cNvPr id="16" name="Текст 15">
            <a:extLst>
              <a:ext uri="{FF2B5EF4-FFF2-40B4-BE49-F238E27FC236}">
                <a16:creationId xmlns:a16="http://schemas.microsoft.com/office/drawing/2014/main" id="{50D06A58-9783-744B-8ED5-A490C825F5D6}"/>
              </a:ext>
            </a:extLst>
          </p:cNvPr>
          <p:cNvSpPr>
            <a:spLocks noGrp="1"/>
          </p:cNvSpPr>
          <p:nvPr>
            <p:ph type="body" sz="quarter" idx="12"/>
          </p:nvPr>
        </p:nvSpPr>
        <p:spPr>
          <a:xfrm>
            <a:off x="585898" y="2379663"/>
            <a:ext cx="3716279" cy="2803586"/>
          </a:xfrm>
        </p:spPr>
        <p:txBody>
          <a:bodyPr>
            <a:normAutofit/>
          </a:bodyPr>
          <a:lstStyle/>
          <a:p>
            <a:r>
              <a:rPr lang="en-GB" sz="2400" b="1" dirty="0"/>
              <a:t>Participants – 45 (ages 18 – 30) </a:t>
            </a:r>
          </a:p>
          <a:p>
            <a:r>
              <a:rPr lang="en-GB" sz="2400" dirty="0"/>
              <a:t>Required sample population </a:t>
            </a:r>
          </a:p>
          <a:p>
            <a:pPr marL="342900" indent="-342900">
              <a:buFontTx/>
              <a:buChar char="-"/>
            </a:pPr>
            <a:r>
              <a:rPr lang="en-GB" sz="2400" dirty="0"/>
              <a:t>63 ( data collection is still ongoing).</a:t>
            </a:r>
          </a:p>
          <a:p>
            <a:pPr marL="342900" indent="-342900">
              <a:buFontTx/>
              <a:buChar char="-"/>
            </a:pPr>
            <a:endParaRPr lang="en-GB" sz="2400" dirty="0"/>
          </a:p>
          <a:p>
            <a:endParaRPr lang="en-GB" sz="2400"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r>
              <a:rPr lang="en-GB" dirty="0"/>
              <a:t>Vishmi Ranatunga</a:t>
            </a:r>
            <a:endParaRPr lang="ru-RU" dirty="0"/>
          </a:p>
          <a:p>
            <a:endParaRPr lang="ru-RU" dirty="0"/>
          </a:p>
        </p:txBody>
      </p:sp>
      <p:sp>
        <p:nvSpPr>
          <p:cNvPr id="3" name="TextBox 2">
            <a:extLst>
              <a:ext uri="{FF2B5EF4-FFF2-40B4-BE49-F238E27FC236}">
                <a16:creationId xmlns:a16="http://schemas.microsoft.com/office/drawing/2014/main" id="{A1B66FEE-A26D-9687-B5DE-29194D519B26}"/>
              </a:ext>
            </a:extLst>
          </p:cNvPr>
          <p:cNvSpPr txBox="1"/>
          <p:nvPr/>
        </p:nvSpPr>
        <p:spPr>
          <a:xfrm>
            <a:off x="5300522" y="1712601"/>
            <a:ext cx="4323164" cy="2123658"/>
          </a:xfrm>
          <a:prstGeom prst="rect">
            <a:avLst/>
          </a:prstGeom>
          <a:noFill/>
          <a:ln>
            <a:solidFill>
              <a:schemeClr val="accent1"/>
            </a:solidFill>
          </a:ln>
        </p:spPr>
        <p:txBody>
          <a:bodyPr wrap="square" rtlCol="0">
            <a:spAutoFit/>
          </a:bodyPr>
          <a:lstStyle/>
          <a:p>
            <a:pPr algn="l"/>
            <a:r>
              <a:rPr lang="en-GB" sz="3600" b="1" dirty="0">
                <a:latin typeface="HSE Sans" panose="02000000000000000000" pitchFamily="2" charset="0"/>
              </a:rPr>
              <a:t>Study Design</a:t>
            </a:r>
            <a:endParaRPr lang="en-GB" sz="3600" dirty="0">
              <a:latin typeface="HSE Sans" panose="02000000000000000000" pitchFamily="2" charset="0"/>
            </a:endParaRPr>
          </a:p>
          <a:p>
            <a:pPr marL="342900" indent="-342900" algn="l">
              <a:buFont typeface="Arial" panose="020B0604020202020204" pitchFamily="34" charset="0"/>
              <a:buChar char="•"/>
            </a:pPr>
            <a:r>
              <a:rPr lang="en-GB" sz="2400" dirty="0">
                <a:latin typeface="HSE Sans" panose="02000000000000000000" pitchFamily="2" charset="0"/>
              </a:rPr>
              <a:t>Repeated measures, within subjects design.</a:t>
            </a:r>
          </a:p>
          <a:p>
            <a:pPr marL="342900" indent="-342900" algn="l">
              <a:buFont typeface="Arial" panose="020B0604020202020204" pitchFamily="34" charset="0"/>
              <a:buChar char="•"/>
            </a:pPr>
            <a:r>
              <a:rPr lang="en-GB" sz="2400" dirty="0">
                <a:latin typeface="HSE Sans" panose="02000000000000000000" pitchFamily="2" charset="0"/>
              </a:rPr>
              <a:t>Pairwise comparison</a:t>
            </a:r>
          </a:p>
          <a:p>
            <a:pPr algn="l"/>
            <a:endParaRPr lang="ru-RU" sz="2400" dirty="0">
              <a:latin typeface="HSE Sans" panose="02000000000000000000" pitchFamily="2" charset="0"/>
            </a:endParaRPr>
          </a:p>
        </p:txBody>
      </p:sp>
    </p:spTree>
    <p:extLst>
      <p:ext uri="{BB962C8B-B14F-4D97-AF65-F5344CB8AC3E}">
        <p14:creationId xmlns:p14="http://schemas.microsoft.com/office/powerpoint/2010/main" val="19153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p:txBody>
          <a:bodyPr/>
          <a:lstStyle/>
          <a:p>
            <a:r>
              <a:rPr lang="en-GB" b="1" dirty="0"/>
              <a:t>Research methodology</a:t>
            </a:r>
            <a:endParaRPr lang="ru-RU"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r>
              <a:rPr lang="en-GB" dirty="0"/>
              <a:t>Vishmi Ranatunga</a:t>
            </a:r>
            <a:endParaRPr lang="ru-RU" dirty="0"/>
          </a:p>
          <a:p>
            <a:endParaRPr lang="ru-RU" dirty="0"/>
          </a:p>
        </p:txBody>
      </p:sp>
      <p:sp>
        <p:nvSpPr>
          <p:cNvPr id="3" name="TextBox 2">
            <a:extLst>
              <a:ext uri="{FF2B5EF4-FFF2-40B4-BE49-F238E27FC236}">
                <a16:creationId xmlns:a16="http://schemas.microsoft.com/office/drawing/2014/main" id="{727F1BD8-6007-53D4-4F6F-225C07F70375}"/>
              </a:ext>
            </a:extLst>
          </p:cNvPr>
          <p:cNvSpPr txBox="1"/>
          <p:nvPr/>
        </p:nvSpPr>
        <p:spPr>
          <a:xfrm>
            <a:off x="5126635" y="4025940"/>
            <a:ext cx="4886793" cy="461665"/>
          </a:xfrm>
          <a:prstGeom prst="rect">
            <a:avLst/>
          </a:prstGeom>
          <a:noFill/>
          <a:ln>
            <a:solidFill>
              <a:schemeClr val="accent1">
                <a:alpha val="84000"/>
              </a:schemeClr>
            </a:solidFill>
          </a:ln>
        </p:spPr>
        <p:txBody>
          <a:bodyPr wrap="square" rtlCol="0">
            <a:spAutoFit/>
          </a:bodyPr>
          <a:lstStyle/>
          <a:p>
            <a:pPr algn="l"/>
            <a:endParaRPr lang="en-GB" sz="2400" b="1" dirty="0">
              <a:latin typeface="HSE Sans" panose="02000000000000000000" pitchFamily="2" charset="0"/>
            </a:endParaRPr>
          </a:p>
        </p:txBody>
      </p:sp>
      <p:sp>
        <p:nvSpPr>
          <p:cNvPr id="5" name="Text Placeholder 4">
            <a:extLst>
              <a:ext uri="{FF2B5EF4-FFF2-40B4-BE49-F238E27FC236}">
                <a16:creationId xmlns:a16="http://schemas.microsoft.com/office/drawing/2014/main" id="{82460A16-99A9-1717-7E1C-B150D1498817}"/>
              </a:ext>
            </a:extLst>
          </p:cNvPr>
          <p:cNvSpPr>
            <a:spLocks noGrp="1"/>
          </p:cNvSpPr>
          <p:nvPr>
            <p:ph type="body" sz="quarter" idx="12"/>
          </p:nvPr>
        </p:nvSpPr>
        <p:spPr/>
        <p:txBody>
          <a:bodyPr>
            <a:normAutofit/>
          </a:bodyPr>
          <a:lstStyle/>
          <a:p>
            <a:pPr algn="l"/>
            <a:r>
              <a:rPr lang="en-GB" sz="2800" b="1" dirty="0">
                <a:latin typeface="HSE Sans" panose="02000000000000000000" pitchFamily="2" charset="0"/>
              </a:rPr>
              <a:t>Physiological Measures recorded</a:t>
            </a:r>
          </a:p>
          <a:p>
            <a:pPr algn="l"/>
            <a:endParaRPr lang="en-GB" sz="2800" b="1" dirty="0">
              <a:latin typeface="HSE Sans" panose="02000000000000000000" pitchFamily="2" charset="0"/>
            </a:endParaRPr>
          </a:p>
          <a:p>
            <a:pPr marL="342900" indent="-342900" algn="l">
              <a:buFont typeface="Arial" panose="020B0604020202020204" pitchFamily="34" charset="0"/>
              <a:buChar char="•"/>
            </a:pPr>
            <a:r>
              <a:rPr lang="en-GB" sz="2800" b="1" dirty="0">
                <a:latin typeface="HSE Sans" panose="02000000000000000000" pitchFamily="2" charset="0"/>
              </a:rPr>
              <a:t>Heart Rate Variability</a:t>
            </a:r>
          </a:p>
          <a:p>
            <a:endParaRPr lang="ru-RU" dirty="0"/>
          </a:p>
        </p:txBody>
      </p:sp>
      <p:pic>
        <p:nvPicPr>
          <p:cNvPr id="9" name="Picture 8">
            <a:extLst>
              <a:ext uri="{FF2B5EF4-FFF2-40B4-BE49-F238E27FC236}">
                <a16:creationId xmlns:a16="http://schemas.microsoft.com/office/drawing/2014/main" id="{3994BE2D-321B-36D5-DD73-94D5E5DEB467}"/>
              </a:ext>
            </a:extLst>
          </p:cNvPr>
          <p:cNvPicPr>
            <a:picLocks noChangeAspect="1"/>
          </p:cNvPicPr>
          <p:nvPr/>
        </p:nvPicPr>
        <p:blipFill>
          <a:blip r:embed="rId2"/>
          <a:stretch>
            <a:fillRect/>
          </a:stretch>
        </p:blipFill>
        <p:spPr>
          <a:xfrm>
            <a:off x="5006712" y="1727268"/>
            <a:ext cx="6483253" cy="3704160"/>
          </a:xfrm>
          <a:prstGeom prst="rect">
            <a:avLst/>
          </a:prstGeom>
        </p:spPr>
      </p:pic>
    </p:spTree>
    <p:extLst>
      <p:ext uri="{BB962C8B-B14F-4D97-AF65-F5344CB8AC3E}">
        <p14:creationId xmlns:p14="http://schemas.microsoft.com/office/powerpoint/2010/main" val="159505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p:txBody>
          <a:bodyPr/>
          <a:lstStyle/>
          <a:p>
            <a:r>
              <a:rPr lang="en-GB" b="1" dirty="0"/>
              <a:t>Research methodology</a:t>
            </a:r>
            <a:endParaRPr lang="ru-RU"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r>
              <a:rPr lang="en-GB" dirty="0"/>
              <a:t>Vishmi Ranatunga</a:t>
            </a:r>
            <a:endParaRPr lang="ru-RU" dirty="0"/>
          </a:p>
          <a:p>
            <a:endParaRPr lang="ru-RU" dirty="0"/>
          </a:p>
        </p:txBody>
      </p:sp>
      <p:sp>
        <p:nvSpPr>
          <p:cNvPr id="3" name="TextBox 2">
            <a:extLst>
              <a:ext uri="{FF2B5EF4-FFF2-40B4-BE49-F238E27FC236}">
                <a16:creationId xmlns:a16="http://schemas.microsoft.com/office/drawing/2014/main" id="{727F1BD8-6007-53D4-4F6F-225C07F70375}"/>
              </a:ext>
            </a:extLst>
          </p:cNvPr>
          <p:cNvSpPr txBox="1"/>
          <p:nvPr/>
        </p:nvSpPr>
        <p:spPr>
          <a:xfrm>
            <a:off x="5126635" y="4025940"/>
            <a:ext cx="4886793" cy="461665"/>
          </a:xfrm>
          <a:prstGeom prst="rect">
            <a:avLst/>
          </a:prstGeom>
          <a:noFill/>
          <a:ln>
            <a:solidFill>
              <a:schemeClr val="accent1">
                <a:alpha val="84000"/>
              </a:schemeClr>
            </a:solidFill>
          </a:ln>
        </p:spPr>
        <p:txBody>
          <a:bodyPr wrap="square" rtlCol="0">
            <a:spAutoFit/>
          </a:bodyPr>
          <a:lstStyle/>
          <a:p>
            <a:pPr algn="l"/>
            <a:endParaRPr lang="en-GB" sz="2400" b="1" dirty="0">
              <a:latin typeface="HSE Sans" panose="02000000000000000000" pitchFamily="2" charset="0"/>
            </a:endParaRPr>
          </a:p>
        </p:txBody>
      </p:sp>
      <p:sp>
        <p:nvSpPr>
          <p:cNvPr id="5" name="Text Placeholder 4">
            <a:extLst>
              <a:ext uri="{FF2B5EF4-FFF2-40B4-BE49-F238E27FC236}">
                <a16:creationId xmlns:a16="http://schemas.microsoft.com/office/drawing/2014/main" id="{82460A16-99A9-1717-7E1C-B150D1498817}"/>
              </a:ext>
            </a:extLst>
          </p:cNvPr>
          <p:cNvSpPr>
            <a:spLocks noGrp="1"/>
          </p:cNvSpPr>
          <p:nvPr>
            <p:ph type="body" sz="quarter" idx="12"/>
          </p:nvPr>
        </p:nvSpPr>
        <p:spPr/>
        <p:txBody>
          <a:bodyPr>
            <a:normAutofit lnSpcReduction="10000"/>
          </a:bodyPr>
          <a:lstStyle/>
          <a:p>
            <a:pPr algn="l"/>
            <a:r>
              <a:rPr lang="en-GB" sz="2800" b="1" dirty="0">
                <a:latin typeface="HSE Sans" panose="02000000000000000000" pitchFamily="2" charset="0"/>
              </a:rPr>
              <a:t>Physiological Measures recorded</a:t>
            </a:r>
          </a:p>
          <a:p>
            <a:pPr algn="l"/>
            <a:endParaRPr lang="en-GB" sz="2800" b="1" dirty="0">
              <a:latin typeface="HSE Sans" panose="02000000000000000000" pitchFamily="2" charset="0"/>
            </a:endParaRPr>
          </a:p>
          <a:p>
            <a:pPr marL="342900" indent="-342900" algn="l">
              <a:buFont typeface="Arial" panose="020B0604020202020204" pitchFamily="34" charset="0"/>
              <a:buChar char="•"/>
            </a:pPr>
            <a:r>
              <a:rPr lang="en-GB" sz="2800" b="1" dirty="0">
                <a:latin typeface="HSE Sans" panose="02000000000000000000" pitchFamily="2" charset="0"/>
              </a:rPr>
              <a:t>Skin Conductance Response</a:t>
            </a:r>
          </a:p>
          <a:p>
            <a:endParaRPr lang="ru-RU" dirty="0"/>
          </a:p>
        </p:txBody>
      </p:sp>
      <p:pic>
        <p:nvPicPr>
          <p:cNvPr id="1026" name="Picture 2" descr="A typical skin conductance response variation and common extracted features">
            <a:extLst>
              <a:ext uri="{FF2B5EF4-FFF2-40B4-BE49-F238E27FC236}">
                <a16:creationId xmlns:a16="http://schemas.microsoft.com/office/drawing/2014/main" id="{BA92429B-89AB-5B66-DF87-C92BC2BED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429" y="1447790"/>
            <a:ext cx="5009115" cy="38481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BF19E1-3AD1-163E-C9EB-406CFFC78B2C}"/>
              </a:ext>
            </a:extLst>
          </p:cNvPr>
          <p:cNvSpPr txBox="1"/>
          <p:nvPr/>
        </p:nvSpPr>
        <p:spPr>
          <a:xfrm>
            <a:off x="5314013" y="5417598"/>
            <a:ext cx="4285147" cy="369332"/>
          </a:xfrm>
          <a:prstGeom prst="rect">
            <a:avLst/>
          </a:prstGeom>
          <a:noFill/>
        </p:spPr>
        <p:txBody>
          <a:bodyPr wrap="none" rtlCol="0">
            <a:spAutoFit/>
          </a:bodyPr>
          <a:lstStyle/>
          <a:p>
            <a:pPr algn="l"/>
            <a:r>
              <a:rPr lang="en-GB" i="1" dirty="0">
                <a:latin typeface="HSE Sans" panose="02000000000000000000" pitchFamily="2" charset="0"/>
              </a:rPr>
              <a:t>Typical skin conductance response variation</a:t>
            </a:r>
            <a:endParaRPr lang="ru-RU" i="1" dirty="0">
              <a:latin typeface="HSE Sans" panose="02000000000000000000" pitchFamily="2" charset="0"/>
            </a:endParaRPr>
          </a:p>
        </p:txBody>
      </p:sp>
    </p:spTree>
    <p:extLst>
      <p:ext uri="{BB962C8B-B14F-4D97-AF65-F5344CB8AC3E}">
        <p14:creationId xmlns:p14="http://schemas.microsoft.com/office/powerpoint/2010/main" val="31265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7" y="1447064"/>
            <a:ext cx="8478699" cy="703205"/>
          </a:xfrm>
        </p:spPr>
        <p:txBody>
          <a:bodyPr/>
          <a:lstStyle/>
          <a:p>
            <a:r>
              <a:rPr lang="en-GB" sz="2800" b="1" dirty="0"/>
              <a:t>Preliminary results – Sham group</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graphicFrame>
        <p:nvGraphicFramePr>
          <p:cNvPr id="2" name="Object 1">
            <a:extLst>
              <a:ext uri="{FF2B5EF4-FFF2-40B4-BE49-F238E27FC236}">
                <a16:creationId xmlns:a16="http://schemas.microsoft.com/office/drawing/2014/main" id="{99697D2B-9B0F-0FAE-BCD3-79DCCEC2239B}"/>
              </a:ext>
            </a:extLst>
          </p:cNvPr>
          <p:cNvGraphicFramePr>
            <a:graphicFrameLocks noChangeAspect="1"/>
          </p:cNvGraphicFramePr>
          <p:nvPr>
            <p:extLst>
              <p:ext uri="{D42A27DB-BD31-4B8C-83A1-F6EECF244321}">
                <p14:modId xmlns:p14="http://schemas.microsoft.com/office/powerpoint/2010/main" val="2257937568"/>
              </p:ext>
            </p:extLst>
          </p:nvPr>
        </p:nvGraphicFramePr>
        <p:xfrm>
          <a:off x="2856742" y="2216511"/>
          <a:ext cx="5940425" cy="2513012"/>
        </p:xfrm>
        <a:graphic>
          <a:graphicData uri="http://schemas.openxmlformats.org/presentationml/2006/ole">
            <mc:AlternateContent xmlns:mc="http://schemas.openxmlformats.org/markup-compatibility/2006">
              <mc:Choice xmlns:v="urn:schemas-microsoft-com:vml" Requires="v">
                <p:oleObj name="Document" r:id="rId2" imgW="5996106" imgH="2549259" progId="Word.Document.12">
                  <p:embed/>
                </p:oleObj>
              </mc:Choice>
              <mc:Fallback>
                <p:oleObj name="Document" r:id="rId2" imgW="5996106" imgH="2549259" progId="Word.Document.12">
                  <p:embed/>
                  <p:pic>
                    <p:nvPicPr>
                      <p:cNvPr id="2" name="Object 1">
                        <a:extLst>
                          <a:ext uri="{FF2B5EF4-FFF2-40B4-BE49-F238E27FC236}">
                            <a16:creationId xmlns:a16="http://schemas.microsoft.com/office/drawing/2014/main" id="{99697D2B-9B0F-0FAE-BCD3-79DCCEC2239B}"/>
                          </a:ext>
                        </a:extLst>
                      </p:cNvPr>
                      <p:cNvPicPr/>
                      <p:nvPr/>
                    </p:nvPicPr>
                    <p:blipFill>
                      <a:blip r:embed="rId3"/>
                      <a:stretch>
                        <a:fillRect/>
                      </a:stretch>
                    </p:blipFill>
                    <p:spPr>
                      <a:xfrm>
                        <a:off x="2856742" y="2216511"/>
                        <a:ext cx="5940425" cy="251301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343BDE2B-F242-9DC8-A5E4-427F3209145A}"/>
              </a:ext>
            </a:extLst>
          </p:cNvPr>
          <p:cNvSpPr txBox="1"/>
          <p:nvPr/>
        </p:nvSpPr>
        <p:spPr>
          <a:xfrm>
            <a:off x="1051560" y="4666457"/>
            <a:ext cx="10104120" cy="646331"/>
          </a:xfrm>
          <a:prstGeom prst="rect">
            <a:avLst/>
          </a:prstGeom>
          <a:noFill/>
        </p:spPr>
        <p:txBody>
          <a:bodyPr wrap="square">
            <a:spAutoFit/>
          </a:bodyPr>
          <a:lstStyle/>
          <a:p>
            <a:r>
              <a:rPr lang="en-US" dirty="0"/>
              <a:t>The chi square analysis showed significant differences across the “just watch – neutral” condition with all the 3 conditions (just watch – negative, suppress and reappraise), χ2 (3, N=15) = 26.99, P=&lt;00.1. </a:t>
            </a:r>
            <a:endParaRPr lang="ru-RU" dirty="0"/>
          </a:p>
        </p:txBody>
      </p:sp>
    </p:spTree>
    <p:extLst>
      <p:ext uri="{BB962C8B-B14F-4D97-AF65-F5344CB8AC3E}">
        <p14:creationId xmlns:p14="http://schemas.microsoft.com/office/powerpoint/2010/main" val="49576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8" y="1447064"/>
            <a:ext cx="8462796" cy="703205"/>
          </a:xfrm>
        </p:spPr>
        <p:txBody>
          <a:bodyPr/>
          <a:lstStyle/>
          <a:p>
            <a:r>
              <a:rPr lang="en-GB" sz="2800" b="1" dirty="0"/>
              <a:t>Preliminary results – Excitatory group</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graphicFrame>
        <p:nvGraphicFramePr>
          <p:cNvPr id="13" name="Object 12">
            <a:extLst>
              <a:ext uri="{FF2B5EF4-FFF2-40B4-BE49-F238E27FC236}">
                <a16:creationId xmlns:a16="http://schemas.microsoft.com/office/drawing/2014/main" id="{DCC06C81-ABF9-7C87-4F81-C03574D6C687}"/>
              </a:ext>
            </a:extLst>
          </p:cNvPr>
          <p:cNvGraphicFramePr>
            <a:graphicFrameLocks noChangeAspect="1"/>
          </p:cNvGraphicFramePr>
          <p:nvPr>
            <p:extLst>
              <p:ext uri="{D42A27DB-BD31-4B8C-83A1-F6EECF244321}">
                <p14:modId xmlns:p14="http://schemas.microsoft.com/office/powerpoint/2010/main" val="1978573818"/>
              </p:ext>
            </p:extLst>
          </p:nvPr>
        </p:nvGraphicFramePr>
        <p:xfrm>
          <a:off x="648196" y="1968113"/>
          <a:ext cx="7042915" cy="2913988"/>
        </p:xfrm>
        <a:graphic>
          <a:graphicData uri="http://schemas.openxmlformats.org/presentationml/2006/ole">
            <mc:AlternateContent xmlns:mc="http://schemas.openxmlformats.org/markup-compatibility/2006">
              <mc:Choice xmlns:v="urn:schemas-microsoft-com:vml" Requires="v">
                <p:oleObj name="Document" r:id="rId2" imgW="5981349" imgH="2474621" progId="Word.Document.12">
                  <p:embed/>
                </p:oleObj>
              </mc:Choice>
              <mc:Fallback>
                <p:oleObj name="Document" r:id="rId2" imgW="5981349" imgH="2474621" progId="Word.Document.12">
                  <p:embed/>
                  <p:pic>
                    <p:nvPicPr>
                      <p:cNvPr id="13" name="Object 12">
                        <a:extLst>
                          <a:ext uri="{FF2B5EF4-FFF2-40B4-BE49-F238E27FC236}">
                            <a16:creationId xmlns:a16="http://schemas.microsoft.com/office/drawing/2014/main" id="{DCC06C81-ABF9-7C87-4F81-C03574D6C687}"/>
                          </a:ext>
                        </a:extLst>
                      </p:cNvPr>
                      <p:cNvPicPr/>
                      <p:nvPr/>
                    </p:nvPicPr>
                    <p:blipFill>
                      <a:blip r:embed="rId3"/>
                      <a:stretch>
                        <a:fillRect/>
                      </a:stretch>
                    </p:blipFill>
                    <p:spPr>
                      <a:xfrm>
                        <a:off x="648196" y="1968113"/>
                        <a:ext cx="7042915" cy="29139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160DCC2-A6BE-95A9-68E1-A7F1297618E7}"/>
              </a:ext>
            </a:extLst>
          </p:cNvPr>
          <p:cNvSpPr txBox="1"/>
          <p:nvPr/>
        </p:nvSpPr>
        <p:spPr>
          <a:xfrm>
            <a:off x="648195" y="4678765"/>
            <a:ext cx="8686635" cy="369332"/>
          </a:xfrm>
          <a:prstGeom prst="rect">
            <a:avLst/>
          </a:prstGeom>
          <a:noFill/>
        </p:spPr>
        <p:txBody>
          <a:bodyPr wrap="square">
            <a:spAutoFit/>
          </a:bodyPr>
          <a:lstStyle/>
          <a:p>
            <a:r>
              <a:rPr lang="en-US" dirty="0"/>
              <a:t>Repeated measures ANOVA (non-parametric) results of the excitatory stimulation condition</a:t>
            </a:r>
            <a:endParaRPr lang="ru-RU" dirty="0"/>
          </a:p>
        </p:txBody>
      </p:sp>
    </p:spTree>
    <p:extLst>
      <p:ext uri="{BB962C8B-B14F-4D97-AF65-F5344CB8AC3E}">
        <p14:creationId xmlns:p14="http://schemas.microsoft.com/office/powerpoint/2010/main" val="32331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8" y="1447064"/>
            <a:ext cx="8462796" cy="703205"/>
          </a:xfrm>
        </p:spPr>
        <p:txBody>
          <a:bodyPr/>
          <a:lstStyle/>
          <a:p>
            <a:r>
              <a:rPr lang="en-GB" sz="2800" b="1" dirty="0"/>
              <a:t>Preliminary results – Excitatory group –SCR</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pic>
        <p:nvPicPr>
          <p:cNvPr id="2" name="Picture 1">
            <a:extLst>
              <a:ext uri="{FF2B5EF4-FFF2-40B4-BE49-F238E27FC236}">
                <a16:creationId xmlns:a16="http://schemas.microsoft.com/office/drawing/2014/main" id="{76270E73-3440-429E-D395-2AFD4C5EF3AE}"/>
              </a:ext>
            </a:extLst>
          </p:cNvPr>
          <p:cNvPicPr>
            <a:picLocks noChangeAspect="1"/>
          </p:cNvPicPr>
          <p:nvPr/>
        </p:nvPicPr>
        <p:blipFill>
          <a:blip r:embed="rId3"/>
          <a:stretch>
            <a:fillRect/>
          </a:stretch>
        </p:blipFill>
        <p:spPr>
          <a:xfrm>
            <a:off x="453223" y="2528516"/>
            <a:ext cx="6601701" cy="2199870"/>
          </a:xfrm>
          <a:prstGeom prst="rect">
            <a:avLst/>
          </a:prstGeom>
        </p:spPr>
      </p:pic>
      <p:sp>
        <p:nvSpPr>
          <p:cNvPr id="5" name="TextBox 4">
            <a:extLst>
              <a:ext uri="{FF2B5EF4-FFF2-40B4-BE49-F238E27FC236}">
                <a16:creationId xmlns:a16="http://schemas.microsoft.com/office/drawing/2014/main" id="{1A6F70AC-A919-A5EB-602B-045AB9140EBA}"/>
              </a:ext>
            </a:extLst>
          </p:cNvPr>
          <p:cNvSpPr txBox="1"/>
          <p:nvPr/>
        </p:nvSpPr>
        <p:spPr>
          <a:xfrm>
            <a:off x="389615" y="4707313"/>
            <a:ext cx="6329237" cy="923330"/>
          </a:xfrm>
          <a:prstGeom prst="rect">
            <a:avLst/>
          </a:prstGeom>
          <a:noFill/>
        </p:spPr>
        <p:txBody>
          <a:bodyPr wrap="square">
            <a:spAutoFit/>
          </a:bodyPr>
          <a:lstStyle/>
          <a:p>
            <a:r>
              <a:rPr lang="en-US" dirty="0"/>
              <a:t>Pairwise ANOVA comparison of skin conductance rates among conditions, (just watch neutral – neutral, just watch negative – negative, suppress, reappraise) for excitatory stimulation</a:t>
            </a:r>
            <a:endParaRPr lang="ru-RU" dirty="0"/>
          </a:p>
        </p:txBody>
      </p:sp>
      <p:pic>
        <p:nvPicPr>
          <p:cNvPr id="9" name="Picture 8">
            <a:extLst>
              <a:ext uri="{FF2B5EF4-FFF2-40B4-BE49-F238E27FC236}">
                <a16:creationId xmlns:a16="http://schemas.microsoft.com/office/drawing/2014/main" id="{48FD8132-4866-EEC0-E9A0-8A076C10262C}"/>
              </a:ext>
            </a:extLst>
          </p:cNvPr>
          <p:cNvPicPr>
            <a:picLocks noChangeAspect="1"/>
          </p:cNvPicPr>
          <p:nvPr/>
        </p:nvPicPr>
        <p:blipFill>
          <a:blip r:embed="rId4"/>
          <a:stretch>
            <a:fillRect/>
          </a:stretch>
        </p:blipFill>
        <p:spPr>
          <a:xfrm>
            <a:off x="7294942" y="1092745"/>
            <a:ext cx="4652774" cy="3169154"/>
          </a:xfrm>
          <a:prstGeom prst="rect">
            <a:avLst/>
          </a:prstGeom>
        </p:spPr>
      </p:pic>
      <p:sp>
        <p:nvSpPr>
          <p:cNvPr id="11" name="TextBox 10">
            <a:extLst>
              <a:ext uri="{FF2B5EF4-FFF2-40B4-BE49-F238E27FC236}">
                <a16:creationId xmlns:a16="http://schemas.microsoft.com/office/drawing/2014/main" id="{2CCB75DF-DE19-10AA-58DA-06956A05C412}"/>
              </a:ext>
            </a:extLst>
          </p:cNvPr>
          <p:cNvSpPr txBox="1"/>
          <p:nvPr/>
        </p:nvSpPr>
        <p:spPr>
          <a:xfrm>
            <a:off x="7968452" y="4348217"/>
            <a:ext cx="3305754" cy="646331"/>
          </a:xfrm>
          <a:prstGeom prst="rect">
            <a:avLst/>
          </a:prstGeom>
          <a:noFill/>
        </p:spPr>
        <p:txBody>
          <a:bodyPr wrap="square">
            <a:spAutoFit/>
          </a:bodyPr>
          <a:lstStyle/>
          <a:p>
            <a:r>
              <a:rPr lang="en-US" dirty="0"/>
              <a:t>Graph . Descriptive plot of SCR values of the excitatory group.</a:t>
            </a:r>
            <a:endParaRPr lang="ru-RU" dirty="0"/>
          </a:p>
        </p:txBody>
      </p:sp>
    </p:spTree>
    <p:extLst>
      <p:ext uri="{BB962C8B-B14F-4D97-AF65-F5344CB8AC3E}">
        <p14:creationId xmlns:p14="http://schemas.microsoft.com/office/powerpoint/2010/main" val="73162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8" y="1447064"/>
            <a:ext cx="8462796" cy="703205"/>
          </a:xfrm>
        </p:spPr>
        <p:txBody>
          <a:bodyPr/>
          <a:lstStyle/>
          <a:p>
            <a:r>
              <a:rPr lang="en-GB" sz="2800" b="1" dirty="0"/>
              <a:t>Preliminary results – Excitatory group – HRV</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pic>
        <p:nvPicPr>
          <p:cNvPr id="3" name="Picture 2">
            <a:extLst>
              <a:ext uri="{FF2B5EF4-FFF2-40B4-BE49-F238E27FC236}">
                <a16:creationId xmlns:a16="http://schemas.microsoft.com/office/drawing/2014/main" id="{8BD0BB5C-A42C-8504-1BFE-233BE8A16852}"/>
              </a:ext>
            </a:extLst>
          </p:cNvPr>
          <p:cNvPicPr>
            <a:picLocks noChangeAspect="1"/>
          </p:cNvPicPr>
          <p:nvPr/>
        </p:nvPicPr>
        <p:blipFill>
          <a:blip r:embed="rId3"/>
          <a:stretch>
            <a:fillRect/>
          </a:stretch>
        </p:blipFill>
        <p:spPr>
          <a:xfrm>
            <a:off x="585788" y="2215684"/>
            <a:ext cx="6546532" cy="2167395"/>
          </a:xfrm>
          <a:prstGeom prst="rect">
            <a:avLst/>
          </a:prstGeom>
        </p:spPr>
      </p:pic>
      <p:sp>
        <p:nvSpPr>
          <p:cNvPr id="10" name="TextBox 9">
            <a:extLst>
              <a:ext uri="{FF2B5EF4-FFF2-40B4-BE49-F238E27FC236}">
                <a16:creationId xmlns:a16="http://schemas.microsoft.com/office/drawing/2014/main" id="{5019A977-FCD8-CCE0-4827-1369B2EA06F6}"/>
              </a:ext>
            </a:extLst>
          </p:cNvPr>
          <p:cNvSpPr txBox="1"/>
          <p:nvPr/>
        </p:nvSpPr>
        <p:spPr>
          <a:xfrm>
            <a:off x="585788" y="4088302"/>
            <a:ext cx="6347749" cy="923330"/>
          </a:xfrm>
          <a:prstGeom prst="rect">
            <a:avLst/>
          </a:prstGeom>
          <a:noFill/>
        </p:spPr>
        <p:txBody>
          <a:bodyPr wrap="square">
            <a:spAutoFit/>
          </a:bodyPr>
          <a:lstStyle/>
          <a:p>
            <a:r>
              <a:rPr lang="en-US" dirty="0"/>
              <a:t>Pairwise ANOVA comparison of heart rate variability among conditions, (just watch neutral – neutral, just watch negative – negative, suppress, reappraise)</a:t>
            </a:r>
            <a:endParaRPr lang="ru-RU" dirty="0"/>
          </a:p>
        </p:txBody>
      </p:sp>
      <p:pic>
        <p:nvPicPr>
          <p:cNvPr id="11" name="Picture 10">
            <a:extLst>
              <a:ext uri="{FF2B5EF4-FFF2-40B4-BE49-F238E27FC236}">
                <a16:creationId xmlns:a16="http://schemas.microsoft.com/office/drawing/2014/main" id="{BDFD2B99-F4D6-8808-57AE-47F51B2501DC}"/>
              </a:ext>
            </a:extLst>
          </p:cNvPr>
          <p:cNvPicPr>
            <a:picLocks noChangeAspect="1"/>
          </p:cNvPicPr>
          <p:nvPr/>
        </p:nvPicPr>
        <p:blipFill>
          <a:blip r:embed="rId4"/>
          <a:stretch>
            <a:fillRect/>
          </a:stretch>
        </p:blipFill>
        <p:spPr>
          <a:xfrm>
            <a:off x="7215429" y="1101139"/>
            <a:ext cx="4587169" cy="3281939"/>
          </a:xfrm>
          <a:prstGeom prst="rect">
            <a:avLst/>
          </a:prstGeom>
        </p:spPr>
      </p:pic>
      <p:sp>
        <p:nvSpPr>
          <p:cNvPr id="13" name="TextBox 12">
            <a:extLst>
              <a:ext uri="{FF2B5EF4-FFF2-40B4-BE49-F238E27FC236}">
                <a16:creationId xmlns:a16="http://schemas.microsoft.com/office/drawing/2014/main" id="{0DB3A5CE-C00C-ED1E-5550-8B5A9815A90B}"/>
              </a:ext>
            </a:extLst>
          </p:cNvPr>
          <p:cNvSpPr txBox="1"/>
          <p:nvPr/>
        </p:nvSpPr>
        <p:spPr>
          <a:xfrm>
            <a:off x="7537835" y="4395170"/>
            <a:ext cx="4423789" cy="646331"/>
          </a:xfrm>
          <a:prstGeom prst="rect">
            <a:avLst/>
          </a:prstGeom>
          <a:noFill/>
        </p:spPr>
        <p:txBody>
          <a:bodyPr wrap="square">
            <a:spAutoFit/>
          </a:bodyPr>
          <a:lstStyle/>
          <a:p>
            <a:r>
              <a:rPr lang="en-US" dirty="0"/>
              <a:t>Descriptive Plot of HRV values of the excitatory group</a:t>
            </a:r>
            <a:endParaRPr lang="ru-RU" dirty="0"/>
          </a:p>
        </p:txBody>
      </p:sp>
    </p:spTree>
    <p:extLst>
      <p:ext uri="{BB962C8B-B14F-4D97-AF65-F5344CB8AC3E}">
        <p14:creationId xmlns:p14="http://schemas.microsoft.com/office/powerpoint/2010/main" val="146540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7" y="1447064"/>
            <a:ext cx="9639589" cy="703205"/>
          </a:xfrm>
        </p:spPr>
        <p:txBody>
          <a:bodyPr/>
          <a:lstStyle/>
          <a:p>
            <a:r>
              <a:rPr lang="en-GB" sz="2800" b="1" dirty="0"/>
              <a:t>Preliminary results – inhibitory group</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pic>
        <p:nvPicPr>
          <p:cNvPr id="14" name="Picture 13">
            <a:extLst>
              <a:ext uri="{FF2B5EF4-FFF2-40B4-BE49-F238E27FC236}">
                <a16:creationId xmlns:a16="http://schemas.microsoft.com/office/drawing/2014/main" id="{637AD2DA-3E43-05B5-26D6-D9582BF7D8A5}"/>
              </a:ext>
            </a:extLst>
          </p:cNvPr>
          <p:cNvPicPr>
            <a:picLocks noChangeAspect="1"/>
          </p:cNvPicPr>
          <p:nvPr/>
        </p:nvPicPr>
        <p:blipFill>
          <a:blip r:embed="rId2"/>
          <a:stretch>
            <a:fillRect/>
          </a:stretch>
        </p:blipFill>
        <p:spPr>
          <a:xfrm>
            <a:off x="585787" y="1798666"/>
            <a:ext cx="8650158" cy="3204041"/>
          </a:xfrm>
          <a:prstGeom prst="rect">
            <a:avLst/>
          </a:prstGeom>
        </p:spPr>
      </p:pic>
      <p:sp>
        <p:nvSpPr>
          <p:cNvPr id="16" name="TextBox 15">
            <a:extLst>
              <a:ext uri="{FF2B5EF4-FFF2-40B4-BE49-F238E27FC236}">
                <a16:creationId xmlns:a16="http://schemas.microsoft.com/office/drawing/2014/main" id="{20440AE0-08A8-5567-68A5-0B478C0B73E6}"/>
              </a:ext>
            </a:extLst>
          </p:cNvPr>
          <p:cNvSpPr txBox="1"/>
          <p:nvPr/>
        </p:nvSpPr>
        <p:spPr>
          <a:xfrm>
            <a:off x="675859" y="4562770"/>
            <a:ext cx="8841851" cy="1200329"/>
          </a:xfrm>
          <a:prstGeom prst="rect">
            <a:avLst/>
          </a:prstGeom>
          <a:noFill/>
        </p:spPr>
        <p:txBody>
          <a:bodyPr wrap="square">
            <a:spAutoFit/>
          </a:bodyPr>
          <a:lstStyle/>
          <a:p>
            <a:r>
              <a:rPr lang="en-US" dirty="0"/>
              <a:t>Repeated measures ANOVA (non-parametric) results of the inhibitory stimulation group.</a:t>
            </a:r>
          </a:p>
          <a:p>
            <a:r>
              <a:rPr lang="en-US" dirty="0"/>
              <a:t>	The ANOVA comparisons were significant for just watch (neutral) – just watch (negative) (P&lt;0.001), just watch (neutral) – suppress (P&lt;0.001), and just watch (neutral) – reappraise  (P&lt;0.001), χ2 (3, N=15) = 28.2, P&lt;.001.</a:t>
            </a:r>
          </a:p>
        </p:txBody>
      </p:sp>
    </p:spTree>
    <p:extLst>
      <p:ext uri="{BB962C8B-B14F-4D97-AF65-F5344CB8AC3E}">
        <p14:creationId xmlns:p14="http://schemas.microsoft.com/office/powerpoint/2010/main" val="3665856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7" y="1447064"/>
            <a:ext cx="9639589" cy="703205"/>
          </a:xfrm>
        </p:spPr>
        <p:txBody>
          <a:bodyPr/>
          <a:lstStyle/>
          <a:p>
            <a:r>
              <a:rPr lang="en-GB" sz="2800" b="1" dirty="0"/>
              <a:t>Preliminary results – inhibitory group – SCR </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pic>
        <p:nvPicPr>
          <p:cNvPr id="2" name="Picture 1">
            <a:extLst>
              <a:ext uri="{FF2B5EF4-FFF2-40B4-BE49-F238E27FC236}">
                <a16:creationId xmlns:a16="http://schemas.microsoft.com/office/drawing/2014/main" id="{938B83D7-5B1D-175F-F6B3-1F7FE298AF31}"/>
              </a:ext>
            </a:extLst>
          </p:cNvPr>
          <p:cNvPicPr>
            <a:picLocks noChangeAspect="1"/>
          </p:cNvPicPr>
          <p:nvPr/>
        </p:nvPicPr>
        <p:blipFill>
          <a:blip r:embed="rId2"/>
          <a:stretch>
            <a:fillRect/>
          </a:stretch>
        </p:blipFill>
        <p:spPr>
          <a:xfrm>
            <a:off x="751100" y="2070652"/>
            <a:ext cx="6775408" cy="2024269"/>
          </a:xfrm>
          <a:prstGeom prst="rect">
            <a:avLst/>
          </a:prstGeom>
        </p:spPr>
      </p:pic>
      <p:sp>
        <p:nvSpPr>
          <p:cNvPr id="5" name="TextBox 4">
            <a:extLst>
              <a:ext uri="{FF2B5EF4-FFF2-40B4-BE49-F238E27FC236}">
                <a16:creationId xmlns:a16="http://schemas.microsoft.com/office/drawing/2014/main" id="{5A938447-C344-B673-CA6F-3485003A45EC}"/>
              </a:ext>
            </a:extLst>
          </p:cNvPr>
          <p:cNvSpPr txBox="1"/>
          <p:nvPr/>
        </p:nvSpPr>
        <p:spPr>
          <a:xfrm>
            <a:off x="751099" y="3888677"/>
            <a:ext cx="6775407" cy="923330"/>
          </a:xfrm>
          <a:prstGeom prst="rect">
            <a:avLst/>
          </a:prstGeom>
          <a:noFill/>
        </p:spPr>
        <p:txBody>
          <a:bodyPr wrap="square">
            <a:spAutoFit/>
          </a:bodyPr>
          <a:lstStyle/>
          <a:p>
            <a:r>
              <a:rPr lang="en-US" dirty="0"/>
              <a:t>Pairwise ANOVA comparison of skin conductance rates among conditions, (just watch neutral – neutral, just watch negative – negative, suppress, reappraise) for inhibitory stimulation</a:t>
            </a:r>
            <a:endParaRPr lang="ru-RU" dirty="0"/>
          </a:p>
        </p:txBody>
      </p:sp>
      <p:pic>
        <p:nvPicPr>
          <p:cNvPr id="9" name="Picture 8">
            <a:extLst>
              <a:ext uri="{FF2B5EF4-FFF2-40B4-BE49-F238E27FC236}">
                <a16:creationId xmlns:a16="http://schemas.microsoft.com/office/drawing/2014/main" id="{E0E08BD9-DB31-81BA-1934-8CCD1EEB3042}"/>
              </a:ext>
            </a:extLst>
          </p:cNvPr>
          <p:cNvPicPr>
            <a:picLocks noChangeAspect="1"/>
          </p:cNvPicPr>
          <p:nvPr/>
        </p:nvPicPr>
        <p:blipFill>
          <a:blip r:embed="rId3"/>
          <a:stretch>
            <a:fillRect/>
          </a:stretch>
        </p:blipFill>
        <p:spPr>
          <a:xfrm>
            <a:off x="7526506" y="1353566"/>
            <a:ext cx="3914394" cy="2999816"/>
          </a:xfrm>
          <a:prstGeom prst="rect">
            <a:avLst/>
          </a:prstGeom>
        </p:spPr>
      </p:pic>
      <p:sp>
        <p:nvSpPr>
          <p:cNvPr id="11" name="TextBox 10">
            <a:extLst>
              <a:ext uri="{FF2B5EF4-FFF2-40B4-BE49-F238E27FC236}">
                <a16:creationId xmlns:a16="http://schemas.microsoft.com/office/drawing/2014/main" id="{D9FCAF4E-5A39-F0C0-4C22-277D750B3B80}"/>
              </a:ext>
            </a:extLst>
          </p:cNvPr>
          <p:cNvSpPr txBox="1"/>
          <p:nvPr/>
        </p:nvSpPr>
        <p:spPr>
          <a:xfrm>
            <a:off x="7364896" y="4213362"/>
            <a:ext cx="4076004" cy="646331"/>
          </a:xfrm>
          <a:prstGeom prst="rect">
            <a:avLst/>
          </a:prstGeom>
          <a:noFill/>
        </p:spPr>
        <p:txBody>
          <a:bodyPr wrap="square">
            <a:spAutoFit/>
          </a:bodyPr>
          <a:lstStyle/>
          <a:p>
            <a:r>
              <a:rPr lang="en-US" dirty="0"/>
              <a:t>Descriptive plot of SCR values in inhibitory group. </a:t>
            </a:r>
            <a:endParaRPr lang="ru-RU" dirty="0"/>
          </a:p>
        </p:txBody>
      </p:sp>
    </p:spTree>
    <p:extLst>
      <p:ext uri="{BB962C8B-B14F-4D97-AF65-F5344CB8AC3E}">
        <p14:creationId xmlns:p14="http://schemas.microsoft.com/office/powerpoint/2010/main" val="63898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6019993" cy="777025"/>
          </a:xfrm>
        </p:spPr>
        <p:txBody>
          <a:bodyPr>
            <a:noAutofit/>
          </a:bodyPr>
          <a:lstStyle/>
          <a:p>
            <a:r>
              <a:rPr lang="en-GB" sz="3200" b="1" dirty="0"/>
              <a:t>What is emotion regulation?</a:t>
            </a:r>
            <a:endParaRPr lang="ru-RU" sz="3200" b="1"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950069"/>
            <a:ext cx="5245561" cy="3393234"/>
          </a:xfrm>
        </p:spPr>
        <p:txBody>
          <a:bodyPr>
            <a:normAutofit/>
          </a:bodyPr>
          <a:lstStyle/>
          <a:p>
            <a:r>
              <a:rPr lang="en-US" sz="2000" dirty="0"/>
              <a:t>Emotion regulation (ER) is the process through which individuals adjust their emotional reactions to effectively navigate social interactions, playing a crucial role in promoting overall well-being and mental health. (Qiu et al, 2023)</a:t>
            </a:r>
            <a:endParaRPr lang="ru-RU"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Vishmi Ranatunga</a:t>
            </a:r>
            <a:endParaRPr lang="ru-RU" dirty="0"/>
          </a:p>
        </p:txBody>
      </p:sp>
      <p:pic>
        <p:nvPicPr>
          <p:cNvPr id="17" name="Picture 16">
            <a:extLst>
              <a:ext uri="{FF2B5EF4-FFF2-40B4-BE49-F238E27FC236}">
                <a16:creationId xmlns:a16="http://schemas.microsoft.com/office/drawing/2014/main" id="{B6CE514F-C402-121A-AA04-22E70964E8FC}"/>
              </a:ext>
            </a:extLst>
          </p:cNvPr>
          <p:cNvPicPr>
            <a:picLocks noChangeAspect="1"/>
          </p:cNvPicPr>
          <p:nvPr/>
        </p:nvPicPr>
        <p:blipFill>
          <a:blip r:embed="rId3"/>
          <a:stretch>
            <a:fillRect/>
          </a:stretch>
        </p:blipFill>
        <p:spPr>
          <a:xfrm>
            <a:off x="5946871" y="2068642"/>
            <a:ext cx="5914065" cy="3462728"/>
          </a:xfrm>
          <a:prstGeom prst="rect">
            <a:avLst/>
          </a:prstGeom>
        </p:spPr>
      </p:pic>
    </p:spTree>
    <p:extLst>
      <p:ext uri="{BB962C8B-B14F-4D97-AF65-F5344CB8AC3E}">
        <p14:creationId xmlns:p14="http://schemas.microsoft.com/office/powerpoint/2010/main" val="258882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248FDE-0E1E-FE42-AA26-67AD51F2AF02}"/>
              </a:ext>
            </a:extLst>
          </p:cNvPr>
          <p:cNvSpPr>
            <a:spLocks noGrp="1"/>
          </p:cNvSpPr>
          <p:nvPr>
            <p:ph type="body" sz="quarter" idx="17"/>
          </p:nvPr>
        </p:nvSpPr>
        <p:spPr>
          <a:xfrm>
            <a:off x="585787" y="1447064"/>
            <a:ext cx="9639589" cy="703205"/>
          </a:xfrm>
        </p:spPr>
        <p:txBody>
          <a:bodyPr/>
          <a:lstStyle/>
          <a:p>
            <a:r>
              <a:rPr lang="en-GB" sz="2800" b="1" dirty="0"/>
              <a:t>Preliminary results – inhibitory group – HRV </a:t>
            </a:r>
            <a:endParaRPr lang="ru-RU" sz="2800" b="1" dirty="0"/>
          </a:p>
        </p:txBody>
      </p:sp>
      <p:sp>
        <p:nvSpPr>
          <p:cNvPr id="6" name="Текст 5">
            <a:extLst>
              <a:ext uri="{FF2B5EF4-FFF2-40B4-BE49-F238E27FC236}">
                <a16:creationId xmlns:a16="http://schemas.microsoft.com/office/drawing/2014/main" id="{D3194695-389E-EF40-9EB6-192AF89531C5}"/>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Текст 6">
            <a:extLst>
              <a:ext uri="{FF2B5EF4-FFF2-40B4-BE49-F238E27FC236}">
                <a16:creationId xmlns:a16="http://schemas.microsoft.com/office/drawing/2014/main" id="{E1A17EF3-80FC-E949-9D29-35399B3E471A}"/>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Текст 7">
            <a:extLst>
              <a:ext uri="{FF2B5EF4-FFF2-40B4-BE49-F238E27FC236}">
                <a16:creationId xmlns:a16="http://schemas.microsoft.com/office/drawing/2014/main" id="{8ED3F895-1E75-1241-8B43-5C46931114A0}"/>
              </a:ext>
            </a:extLst>
          </p:cNvPr>
          <p:cNvSpPr>
            <a:spLocks noGrp="1"/>
          </p:cNvSpPr>
          <p:nvPr>
            <p:ph type="body" sz="quarter" idx="15"/>
          </p:nvPr>
        </p:nvSpPr>
        <p:spPr/>
        <p:txBody>
          <a:bodyPr/>
          <a:lstStyle/>
          <a:p>
            <a:r>
              <a:rPr lang="en-GB" dirty="0"/>
              <a:t>Vishmi Ranatunga</a:t>
            </a:r>
            <a:endParaRPr lang="ru-RU" dirty="0"/>
          </a:p>
          <a:p>
            <a:endParaRPr lang="ru-RU" dirty="0"/>
          </a:p>
        </p:txBody>
      </p:sp>
      <p:graphicFrame>
        <p:nvGraphicFramePr>
          <p:cNvPr id="3" name="Object 2">
            <a:extLst>
              <a:ext uri="{FF2B5EF4-FFF2-40B4-BE49-F238E27FC236}">
                <a16:creationId xmlns:a16="http://schemas.microsoft.com/office/drawing/2014/main" id="{9CB01356-96C3-71EC-3039-9BEDCB4EDAAF}"/>
              </a:ext>
            </a:extLst>
          </p:cNvPr>
          <p:cNvGraphicFramePr>
            <a:graphicFrameLocks noChangeAspect="1"/>
          </p:cNvGraphicFramePr>
          <p:nvPr>
            <p:extLst>
              <p:ext uri="{D42A27DB-BD31-4B8C-83A1-F6EECF244321}">
                <p14:modId xmlns:p14="http://schemas.microsoft.com/office/powerpoint/2010/main" val="1760777092"/>
              </p:ext>
            </p:extLst>
          </p:nvPr>
        </p:nvGraphicFramePr>
        <p:xfrm>
          <a:off x="585787" y="2150269"/>
          <a:ext cx="5274324" cy="2159338"/>
        </p:xfrm>
        <a:graphic>
          <a:graphicData uri="http://schemas.openxmlformats.org/presentationml/2006/ole">
            <mc:AlternateContent xmlns:mc="http://schemas.openxmlformats.org/markup-compatibility/2006">
              <mc:Choice xmlns:v="urn:schemas-microsoft-com:vml" Requires="v">
                <p:oleObj name="Document" r:id="rId3" imgW="5886333" imgH="1523065" progId="Word.Document.12">
                  <p:embed/>
                </p:oleObj>
              </mc:Choice>
              <mc:Fallback>
                <p:oleObj name="Document" r:id="rId3" imgW="5886333" imgH="1523065" progId="Word.Document.12">
                  <p:embed/>
                  <p:pic>
                    <p:nvPicPr>
                      <p:cNvPr id="3" name="Object 2">
                        <a:extLst>
                          <a:ext uri="{FF2B5EF4-FFF2-40B4-BE49-F238E27FC236}">
                            <a16:creationId xmlns:a16="http://schemas.microsoft.com/office/drawing/2014/main" id="{9CB01356-96C3-71EC-3039-9BEDCB4EDAAF}"/>
                          </a:ext>
                        </a:extLst>
                      </p:cNvPr>
                      <p:cNvPicPr/>
                      <p:nvPr/>
                    </p:nvPicPr>
                    <p:blipFill>
                      <a:blip r:embed="rId4"/>
                      <a:stretch>
                        <a:fillRect/>
                      </a:stretch>
                    </p:blipFill>
                    <p:spPr>
                      <a:xfrm>
                        <a:off x="585787" y="2150269"/>
                        <a:ext cx="5274324" cy="21593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9457781B-7649-68EE-A291-B579BFAB33B9}"/>
              </a:ext>
            </a:extLst>
          </p:cNvPr>
          <p:cNvPicPr>
            <a:picLocks noChangeAspect="1"/>
          </p:cNvPicPr>
          <p:nvPr/>
        </p:nvPicPr>
        <p:blipFill>
          <a:blip r:embed="rId5"/>
          <a:stretch>
            <a:fillRect/>
          </a:stretch>
        </p:blipFill>
        <p:spPr>
          <a:xfrm>
            <a:off x="7294942" y="1391405"/>
            <a:ext cx="4564935" cy="3260668"/>
          </a:xfrm>
          <a:prstGeom prst="rect">
            <a:avLst/>
          </a:prstGeom>
        </p:spPr>
      </p:pic>
      <p:sp>
        <p:nvSpPr>
          <p:cNvPr id="13" name="TextBox 12">
            <a:extLst>
              <a:ext uri="{FF2B5EF4-FFF2-40B4-BE49-F238E27FC236}">
                <a16:creationId xmlns:a16="http://schemas.microsoft.com/office/drawing/2014/main" id="{EF61E0D4-456B-3268-D717-16C8AA3B5B73}"/>
              </a:ext>
            </a:extLst>
          </p:cNvPr>
          <p:cNvSpPr txBox="1"/>
          <p:nvPr/>
        </p:nvSpPr>
        <p:spPr>
          <a:xfrm>
            <a:off x="411826" y="3983114"/>
            <a:ext cx="6094674" cy="923330"/>
          </a:xfrm>
          <a:prstGeom prst="rect">
            <a:avLst/>
          </a:prstGeom>
          <a:noFill/>
        </p:spPr>
        <p:txBody>
          <a:bodyPr wrap="square">
            <a:spAutoFit/>
          </a:bodyPr>
          <a:lstStyle/>
          <a:p>
            <a:r>
              <a:rPr lang="en-US" dirty="0"/>
              <a:t> Pairwise ANOVA comparison of heart rate variability among conditions, (just watch neutral – neutral, just watch negative – negative, suppress, reappraise) for inhibitory stimulation</a:t>
            </a:r>
            <a:endParaRPr lang="ru-RU" dirty="0"/>
          </a:p>
        </p:txBody>
      </p:sp>
      <p:sp>
        <p:nvSpPr>
          <p:cNvPr id="15" name="TextBox 14">
            <a:extLst>
              <a:ext uri="{FF2B5EF4-FFF2-40B4-BE49-F238E27FC236}">
                <a16:creationId xmlns:a16="http://schemas.microsoft.com/office/drawing/2014/main" id="{27A0CD9C-870B-5479-F6FB-42CA369CC23F}"/>
              </a:ext>
            </a:extLst>
          </p:cNvPr>
          <p:cNvSpPr txBox="1"/>
          <p:nvPr/>
        </p:nvSpPr>
        <p:spPr>
          <a:xfrm>
            <a:off x="8045049" y="4742147"/>
            <a:ext cx="3735125" cy="646331"/>
          </a:xfrm>
          <a:prstGeom prst="rect">
            <a:avLst/>
          </a:prstGeom>
          <a:noFill/>
        </p:spPr>
        <p:txBody>
          <a:bodyPr wrap="square">
            <a:spAutoFit/>
          </a:bodyPr>
          <a:lstStyle/>
          <a:p>
            <a:r>
              <a:rPr lang="en-US" dirty="0"/>
              <a:t>Descriptive plot of HRV values in inhibitory group. </a:t>
            </a:r>
            <a:endParaRPr lang="ru-RU" dirty="0"/>
          </a:p>
        </p:txBody>
      </p:sp>
    </p:spTree>
    <p:extLst>
      <p:ext uri="{BB962C8B-B14F-4D97-AF65-F5344CB8AC3E}">
        <p14:creationId xmlns:p14="http://schemas.microsoft.com/office/powerpoint/2010/main" val="91902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EE201-58B2-B595-7708-B34BA74E9F20}"/>
              </a:ext>
            </a:extLst>
          </p:cNvPr>
          <p:cNvSpPr>
            <a:spLocks noGrp="1"/>
          </p:cNvSpPr>
          <p:nvPr>
            <p:ph type="body" sz="quarter" idx="17"/>
          </p:nvPr>
        </p:nvSpPr>
        <p:spPr/>
        <p:txBody>
          <a:bodyPr/>
          <a:lstStyle/>
          <a:p>
            <a:r>
              <a:rPr lang="en-GB" sz="3600" b="1" dirty="0"/>
              <a:t>Limitations of study </a:t>
            </a:r>
            <a:endParaRPr lang="ru-RU" sz="3600" b="1" dirty="0"/>
          </a:p>
        </p:txBody>
      </p:sp>
      <p:sp>
        <p:nvSpPr>
          <p:cNvPr id="5" name="Text Placeholder 4">
            <a:extLst>
              <a:ext uri="{FF2B5EF4-FFF2-40B4-BE49-F238E27FC236}">
                <a16:creationId xmlns:a16="http://schemas.microsoft.com/office/drawing/2014/main" id="{C85F5F25-26A1-7A5C-2B56-AF336D2189F3}"/>
              </a:ext>
            </a:extLst>
          </p:cNvPr>
          <p:cNvSpPr>
            <a:spLocks noGrp="1"/>
          </p:cNvSpPr>
          <p:nvPr>
            <p:ph type="body" sz="quarter" idx="12"/>
          </p:nvPr>
        </p:nvSpPr>
        <p:spPr>
          <a:xfrm>
            <a:off x="698325" y="2522070"/>
            <a:ext cx="10229505" cy="3331589"/>
          </a:xfrm>
        </p:spPr>
        <p:txBody>
          <a:bodyPr>
            <a:normAutofit/>
          </a:bodyPr>
          <a:lstStyle/>
          <a:p>
            <a:r>
              <a:rPr lang="en-GB" sz="2000" b="1" dirty="0"/>
              <a:t>Psychophysiological measures </a:t>
            </a:r>
          </a:p>
          <a:p>
            <a:r>
              <a:rPr lang="en-GB" dirty="0"/>
              <a:t>Previous studies have shown conflicting results with data analysis of physiological responses.</a:t>
            </a:r>
          </a:p>
          <a:p>
            <a:r>
              <a:rPr lang="en-US" dirty="0"/>
              <a:t>While aggregating all psychophysiological measures into a composite score can offer insights into the overall efficacy of an emotion regulation strategy, as demonstrated in the meta-analysis conducted by Webb et al. in 2012, this approach does not provide specific information about which individual psychophysiological responses are altered or remain unchanged when employing an emotion regulation technique.</a:t>
            </a:r>
            <a:endParaRPr lang="en-GB" dirty="0"/>
          </a:p>
          <a:p>
            <a:r>
              <a:rPr lang="en-GB" sz="2000" b="1" dirty="0"/>
              <a:t>Mode of instruction to participant by data collector. </a:t>
            </a:r>
          </a:p>
          <a:p>
            <a:r>
              <a:rPr lang="en-GB" sz="2000" b="1" dirty="0"/>
              <a:t>Larger sample is needed to expect a solid effect size. – as shown by the preliminary results</a:t>
            </a:r>
          </a:p>
          <a:p>
            <a:endParaRPr lang="en-GB" sz="2000" b="1" dirty="0"/>
          </a:p>
          <a:p>
            <a:endParaRPr lang="en-GB" sz="2000" b="1" dirty="0"/>
          </a:p>
          <a:p>
            <a:endParaRPr lang="en-GB" sz="2000" b="1" dirty="0"/>
          </a:p>
          <a:p>
            <a:endParaRPr lang="en-GB" dirty="0"/>
          </a:p>
        </p:txBody>
      </p:sp>
      <p:sp>
        <p:nvSpPr>
          <p:cNvPr id="6" name="Text Placeholder 5">
            <a:extLst>
              <a:ext uri="{FF2B5EF4-FFF2-40B4-BE49-F238E27FC236}">
                <a16:creationId xmlns:a16="http://schemas.microsoft.com/office/drawing/2014/main" id="{2921FFC8-E77C-E6F9-0106-0EA67D61BDC4}"/>
              </a:ext>
            </a:extLst>
          </p:cNvPr>
          <p:cNvSpPr>
            <a:spLocks noGrp="1"/>
          </p:cNvSpPr>
          <p:nvPr>
            <p:ph type="body" sz="quarter" idx="13"/>
          </p:nvPr>
        </p:nvSpPr>
        <p:spPr/>
        <p:txBody>
          <a:bodyPr/>
          <a:lstStyle/>
          <a:p>
            <a:r>
              <a:rPr lang="en-GB" dirty="0" err="1"/>
              <a:t>vInstitute</a:t>
            </a:r>
            <a:r>
              <a:rPr lang="en-GB" dirty="0"/>
              <a:t> of Cognitive Neuroscience</a:t>
            </a:r>
            <a:endParaRPr lang="ru-RU" dirty="0"/>
          </a:p>
          <a:p>
            <a:endParaRPr lang="ru-RU" dirty="0"/>
          </a:p>
        </p:txBody>
      </p:sp>
      <p:sp>
        <p:nvSpPr>
          <p:cNvPr id="7" name="Text Placeholder 6">
            <a:extLst>
              <a:ext uri="{FF2B5EF4-FFF2-40B4-BE49-F238E27FC236}">
                <a16:creationId xmlns:a16="http://schemas.microsoft.com/office/drawing/2014/main" id="{A0EF7C92-A321-85BE-FD64-652183A24F3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Text Placeholder 7">
            <a:extLst>
              <a:ext uri="{FF2B5EF4-FFF2-40B4-BE49-F238E27FC236}">
                <a16:creationId xmlns:a16="http://schemas.microsoft.com/office/drawing/2014/main" id="{9E7DCF36-DEC7-F8A5-C5B6-AE478EC268E2}"/>
              </a:ext>
            </a:extLst>
          </p:cNvPr>
          <p:cNvSpPr>
            <a:spLocks noGrp="1"/>
          </p:cNvSpPr>
          <p:nvPr>
            <p:ph type="body" sz="quarter" idx="15"/>
          </p:nvPr>
        </p:nvSpPr>
        <p:spPr/>
        <p:txBody>
          <a:bodyPr/>
          <a:lstStyle/>
          <a:p>
            <a:r>
              <a:rPr lang="en-GB" dirty="0"/>
              <a:t>Vishmi Ranatunga</a:t>
            </a:r>
            <a:endParaRPr lang="ru-RU" dirty="0"/>
          </a:p>
          <a:p>
            <a:endParaRPr lang="ru-RU" dirty="0"/>
          </a:p>
        </p:txBody>
      </p:sp>
    </p:spTree>
    <p:extLst>
      <p:ext uri="{BB962C8B-B14F-4D97-AF65-F5344CB8AC3E}">
        <p14:creationId xmlns:p14="http://schemas.microsoft.com/office/powerpoint/2010/main" val="271744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EE201-58B2-B595-7708-B34BA74E9F20}"/>
              </a:ext>
            </a:extLst>
          </p:cNvPr>
          <p:cNvSpPr>
            <a:spLocks noGrp="1"/>
          </p:cNvSpPr>
          <p:nvPr>
            <p:ph type="body" sz="quarter" idx="17"/>
          </p:nvPr>
        </p:nvSpPr>
        <p:spPr/>
        <p:txBody>
          <a:bodyPr/>
          <a:lstStyle/>
          <a:p>
            <a:r>
              <a:rPr lang="en-GB" sz="3600" b="1" dirty="0"/>
              <a:t>Limitations of study </a:t>
            </a:r>
            <a:endParaRPr lang="ru-RU" sz="3600" b="1" dirty="0"/>
          </a:p>
        </p:txBody>
      </p:sp>
      <p:sp>
        <p:nvSpPr>
          <p:cNvPr id="5" name="Text Placeholder 4">
            <a:extLst>
              <a:ext uri="{FF2B5EF4-FFF2-40B4-BE49-F238E27FC236}">
                <a16:creationId xmlns:a16="http://schemas.microsoft.com/office/drawing/2014/main" id="{C85F5F25-26A1-7A5C-2B56-AF336D2189F3}"/>
              </a:ext>
            </a:extLst>
          </p:cNvPr>
          <p:cNvSpPr>
            <a:spLocks noGrp="1"/>
          </p:cNvSpPr>
          <p:nvPr>
            <p:ph type="body" sz="quarter" idx="12"/>
          </p:nvPr>
        </p:nvSpPr>
        <p:spPr>
          <a:xfrm>
            <a:off x="698325" y="2522070"/>
            <a:ext cx="10229505" cy="3331589"/>
          </a:xfrm>
        </p:spPr>
        <p:txBody>
          <a:bodyPr>
            <a:noAutofit/>
          </a:bodyPr>
          <a:lstStyle/>
          <a:p>
            <a:pPr marL="285750" indent="-285750">
              <a:buFont typeface="Arial" panose="020B0604020202020204" pitchFamily="34" charset="0"/>
              <a:buChar char="•"/>
            </a:pPr>
            <a:r>
              <a:rPr lang="en-US" sz="1800" dirty="0"/>
              <a:t>At the end of the study conducted by Clarke et al (2020), participants were asked to indicate which neurostimulation condition they thought they had been assigned to. They could choose between "active" or "nonactive" stimulation. This was carried out as a tDCS “manipulation check”, to make sure that the participants’ perception of being allocated to a certain condition will not affect the results of the experiment. Including a pre-stimulation, and post-stimulation check for the participants, would have enhanced the content and concurrent validity of this study. </a:t>
            </a:r>
          </a:p>
          <a:p>
            <a:pPr marL="285750" indent="-285750">
              <a:buFont typeface="Arial" panose="020B0604020202020204" pitchFamily="34" charset="0"/>
              <a:buChar char="•"/>
            </a:pPr>
            <a:r>
              <a:rPr lang="en-US" sz="1800" dirty="0"/>
              <a:t>Despite obtaining significant results on the SCR and HRV values in the excitatory group, it is worth noting that when examining specific psychophysiological indicators, the results are inconclusive regarding how emotion regulation impacts autonomic physiology.  Reappraisal instructions aimed at reducing negative emotions, compared to a control condition, have yielded mixed results on autonomic physiological indicators, whilst some studies found no significant effect on skin conductance (Gross, 1998a; Kalisch et al., 2005; Goldin et al., 2019), while others reported an increase (</a:t>
            </a:r>
            <a:r>
              <a:rPr lang="en-US" sz="1800" dirty="0" err="1"/>
              <a:t>Sheppes</a:t>
            </a:r>
            <a:r>
              <a:rPr lang="en-US" sz="1800" dirty="0"/>
              <a:t> et al., 2009; </a:t>
            </a:r>
            <a:r>
              <a:rPr lang="en-US" sz="1800" dirty="0" err="1"/>
              <a:t>Lohani</a:t>
            </a:r>
            <a:r>
              <a:rPr lang="en-US" sz="1800" dirty="0"/>
              <a:t> and </a:t>
            </a:r>
            <a:r>
              <a:rPr lang="en-US" sz="1800" dirty="0" err="1"/>
              <a:t>Isaacowitz</a:t>
            </a:r>
            <a:r>
              <a:rPr lang="en-US" sz="1800" dirty="0"/>
              <a:t>, 2014) or a decrease (</a:t>
            </a:r>
            <a:r>
              <a:rPr lang="en-US" sz="1800" dirty="0" err="1"/>
              <a:t>Urry</a:t>
            </a:r>
            <a:r>
              <a:rPr lang="en-US" sz="1800" dirty="0"/>
              <a:t> et al., 2009.</a:t>
            </a:r>
            <a:endParaRPr lang="en-GB" sz="1800" dirty="0"/>
          </a:p>
        </p:txBody>
      </p:sp>
      <p:sp>
        <p:nvSpPr>
          <p:cNvPr id="6" name="Text Placeholder 5">
            <a:extLst>
              <a:ext uri="{FF2B5EF4-FFF2-40B4-BE49-F238E27FC236}">
                <a16:creationId xmlns:a16="http://schemas.microsoft.com/office/drawing/2014/main" id="{2921FFC8-E77C-E6F9-0106-0EA67D61BDC4}"/>
              </a:ext>
            </a:extLst>
          </p:cNvPr>
          <p:cNvSpPr>
            <a:spLocks noGrp="1"/>
          </p:cNvSpPr>
          <p:nvPr>
            <p:ph type="body" sz="quarter" idx="13"/>
          </p:nvPr>
        </p:nvSpPr>
        <p:spPr/>
        <p:txBody>
          <a:bodyPr/>
          <a:lstStyle/>
          <a:p>
            <a:r>
              <a:rPr lang="en-GB" dirty="0" err="1"/>
              <a:t>vInstitute</a:t>
            </a:r>
            <a:r>
              <a:rPr lang="en-GB" dirty="0"/>
              <a:t> of Cognitive Neuroscience</a:t>
            </a:r>
            <a:endParaRPr lang="ru-RU" dirty="0"/>
          </a:p>
          <a:p>
            <a:endParaRPr lang="ru-RU" dirty="0"/>
          </a:p>
        </p:txBody>
      </p:sp>
      <p:sp>
        <p:nvSpPr>
          <p:cNvPr id="7" name="Text Placeholder 6">
            <a:extLst>
              <a:ext uri="{FF2B5EF4-FFF2-40B4-BE49-F238E27FC236}">
                <a16:creationId xmlns:a16="http://schemas.microsoft.com/office/drawing/2014/main" id="{A0EF7C92-A321-85BE-FD64-652183A24F3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Text Placeholder 7">
            <a:extLst>
              <a:ext uri="{FF2B5EF4-FFF2-40B4-BE49-F238E27FC236}">
                <a16:creationId xmlns:a16="http://schemas.microsoft.com/office/drawing/2014/main" id="{9E7DCF36-DEC7-F8A5-C5B6-AE478EC268E2}"/>
              </a:ext>
            </a:extLst>
          </p:cNvPr>
          <p:cNvSpPr>
            <a:spLocks noGrp="1"/>
          </p:cNvSpPr>
          <p:nvPr>
            <p:ph type="body" sz="quarter" idx="15"/>
          </p:nvPr>
        </p:nvSpPr>
        <p:spPr/>
        <p:txBody>
          <a:bodyPr/>
          <a:lstStyle/>
          <a:p>
            <a:r>
              <a:rPr lang="en-GB" dirty="0"/>
              <a:t>Vishmi Ranatunga</a:t>
            </a:r>
            <a:endParaRPr lang="ru-RU" dirty="0"/>
          </a:p>
          <a:p>
            <a:endParaRPr lang="ru-RU" dirty="0"/>
          </a:p>
        </p:txBody>
      </p:sp>
    </p:spTree>
    <p:extLst>
      <p:ext uri="{BB962C8B-B14F-4D97-AF65-F5344CB8AC3E}">
        <p14:creationId xmlns:p14="http://schemas.microsoft.com/office/powerpoint/2010/main" val="28904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EE201-58B2-B595-7708-B34BA74E9F20}"/>
              </a:ext>
            </a:extLst>
          </p:cNvPr>
          <p:cNvSpPr>
            <a:spLocks noGrp="1"/>
          </p:cNvSpPr>
          <p:nvPr>
            <p:ph type="body" sz="quarter" idx="17"/>
          </p:nvPr>
        </p:nvSpPr>
        <p:spPr/>
        <p:txBody>
          <a:bodyPr/>
          <a:lstStyle/>
          <a:p>
            <a:r>
              <a:rPr lang="en-GB" sz="3600" b="1" dirty="0"/>
              <a:t>Conclusions</a:t>
            </a:r>
            <a:endParaRPr lang="ru-RU" sz="3600" b="1" dirty="0"/>
          </a:p>
        </p:txBody>
      </p:sp>
      <p:sp>
        <p:nvSpPr>
          <p:cNvPr id="6" name="Text Placeholder 5">
            <a:extLst>
              <a:ext uri="{FF2B5EF4-FFF2-40B4-BE49-F238E27FC236}">
                <a16:creationId xmlns:a16="http://schemas.microsoft.com/office/drawing/2014/main" id="{2921FFC8-E77C-E6F9-0106-0EA67D61BDC4}"/>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Text Placeholder 6">
            <a:extLst>
              <a:ext uri="{FF2B5EF4-FFF2-40B4-BE49-F238E27FC236}">
                <a16:creationId xmlns:a16="http://schemas.microsoft.com/office/drawing/2014/main" id="{A0EF7C92-A321-85BE-FD64-652183A24F3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Text Placeholder 7">
            <a:extLst>
              <a:ext uri="{FF2B5EF4-FFF2-40B4-BE49-F238E27FC236}">
                <a16:creationId xmlns:a16="http://schemas.microsoft.com/office/drawing/2014/main" id="{9E7DCF36-DEC7-F8A5-C5B6-AE478EC268E2}"/>
              </a:ext>
            </a:extLst>
          </p:cNvPr>
          <p:cNvSpPr>
            <a:spLocks noGrp="1"/>
          </p:cNvSpPr>
          <p:nvPr>
            <p:ph type="body" sz="quarter" idx="15"/>
          </p:nvPr>
        </p:nvSpPr>
        <p:spPr/>
        <p:txBody>
          <a:bodyPr/>
          <a:lstStyle/>
          <a:p>
            <a:r>
              <a:rPr lang="en-GB" dirty="0"/>
              <a:t>Vishmi Ranatunga</a:t>
            </a:r>
            <a:endParaRPr lang="ru-RU" dirty="0"/>
          </a:p>
          <a:p>
            <a:endParaRPr lang="ru-RU" dirty="0"/>
          </a:p>
        </p:txBody>
      </p:sp>
      <p:sp>
        <p:nvSpPr>
          <p:cNvPr id="3" name="Text Placeholder 2">
            <a:extLst>
              <a:ext uri="{FF2B5EF4-FFF2-40B4-BE49-F238E27FC236}">
                <a16:creationId xmlns:a16="http://schemas.microsoft.com/office/drawing/2014/main" id="{58C693D2-EAD6-562F-6369-030557B25448}"/>
              </a:ext>
            </a:extLst>
          </p:cNvPr>
          <p:cNvSpPr>
            <a:spLocks noGrp="1"/>
          </p:cNvSpPr>
          <p:nvPr>
            <p:ph type="body" sz="quarter" idx="12"/>
          </p:nvPr>
        </p:nvSpPr>
        <p:spPr>
          <a:xfrm>
            <a:off x="585898" y="2379663"/>
            <a:ext cx="9037787" cy="2399371"/>
          </a:xfrm>
        </p:spPr>
        <p:txBody>
          <a:bodyPr>
            <a:normAutofit/>
          </a:bodyPr>
          <a:lstStyle/>
          <a:p>
            <a:pPr marL="285750" indent="-285750">
              <a:buFont typeface="Arial" panose="020B0604020202020204" pitchFamily="34" charset="0"/>
              <a:buChar char="•"/>
            </a:pPr>
            <a:r>
              <a:rPr lang="en-GB" sz="1800" dirty="0"/>
              <a:t>There are significant differences between group conditions. </a:t>
            </a:r>
          </a:p>
          <a:p>
            <a:pPr marL="285750" indent="-285750">
              <a:buFont typeface="Arial" panose="020B0604020202020204" pitchFamily="34" charset="0"/>
              <a:buChar char="•"/>
            </a:pPr>
            <a:r>
              <a:rPr lang="en-GB" sz="1800" dirty="0"/>
              <a:t>There is an effect from Excitatory, inhibitory and sham stimulations on Emotion regulation. </a:t>
            </a:r>
          </a:p>
          <a:p>
            <a:pPr marL="285750" indent="-285750">
              <a:buFont typeface="Arial" panose="020B0604020202020204" pitchFamily="34" charset="0"/>
              <a:buChar char="•"/>
            </a:pPr>
            <a:r>
              <a:rPr lang="en-GB" sz="1800" dirty="0"/>
              <a:t>More data needs to be collected from participants to make a clear understanding of the preliminary results of the data. </a:t>
            </a:r>
          </a:p>
          <a:p>
            <a:endParaRPr lang="en-GB" dirty="0"/>
          </a:p>
          <a:p>
            <a:endParaRPr lang="ru-RU" dirty="0"/>
          </a:p>
        </p:txBody>
      </p:sp>
    </p:spTree>
    <p:extLst>
      <p:ext uri="{BB962C8B-B14F-4D97-AF65-F5344CB8AC3E}">
        <p14:creationId xmlns:p14="http://schemas.microsoft.com/office/powerpoint/2010/main" val="38066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EE201-58B2-B595-7708-B34BA74E9F20}"/>
              </a:ext>
            </a:extLst>
          </p:cNvPr>
          <p:cNvSpPr>
            <a:spLocks noGrp="1"/>
          </p:cNvSpPr>
          <p:nvPr>
            <p:ph type="body" sz="quarter" idx="17"/>
          </p:nvPr>
        </p:nvSpPr>
        <p:spPr/>
        <p:txBody>
          <a:bodyPr/>
          <a:lstStyle/>
          <a:p>
            <a:r>
              <a:rPr lang="en-GB" sz="3600" b="1" dirty="0"/>
              <a:t>Conclusions</a:t>
            </a:r>
            <a:endParaRPr lang="ru-RU" sz="3600" b="1" dirty="0"/>
          </a:p>
        </p:txBody>
      </p:sp>
      <p:sp>
        <p:nvSpPr>
          <p:cNvPr id="6" name="Text Placeholder 5">
            <a:extLst>
              <a:ext uri="{FF2B5EF4-FFF2-40B4-BE49-F238E27FC236}">
                <a16:creationId xmlns:a16="http://schemas.microsoft.com/office/drawing/2014/main" id="{2921FFC8-E77C-E6F9-0106-0EA67D61BDC4}"/>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7" name="Text Placeholder 6">
            <a:extLst>
              <a:ext uri="{FF2B5EF4-FFF2-40B4-BE49-F238E27FC236}">
                <a16:creationId xmlns:a16="http://schemas.microsoft.com/office/drawing/2014/main" id="{A0EF7C92-A321-85BE-FD64-652183A24F3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8" name="Text Placeholder 7">
            <a:extLst>
              <a:ext uri="{FF2B5EF4-FFF2-40B4-BE49-F238E27FC236}">
                <a16:creationId xmlns:a16="http://schemas.microsoft.com/office/drawing/2014/main" id="{9E7DCF36-DEC7-F8A5-C5B6-AE478EC268E2}"/>
              </a:ext>
            </a:extLst>
          </p:cNvPr>
          <p:cNvSpPr>
            <a:spLocks noGrp="1"/>
          </p:cNvSpPr>
          <p:nvPr>
            <p:ph type="body" sz="quarter" idx="15"/>
          </p:nvPr>
        </p:nvSpPr>
        <p:spPr/>
        <p:txBody>
          <a:bodyPr/>
          <a:lstStyle/>
          <a:p>
            <a:r>
              <a:rPr lang="en-GB" dirty="0"/>
              <a:t>Vishmi Ranatunga</a:t>
            </a:r>
            <a:endParaRPr lang="ru-RU" dirty="0"/>
          </a:p>
          <a:p>
            <a:endParaRPr lang="ru-RU" dirty="0"/>
          </a:p>
        </p:txBody>
      </p:sp>
      <p:sp>
        <p:nvSpPr>
          <p:cNvPr id="3" name="Text Placeholder 2">
            <a:extLst>
              <a:ext uri="{FF2B5EF4-FFF2-40B4-BE49-F238E27FC236}">
                <a16:creationId xmlns:a16="http://schemas.microsoft.com/office/drawing/2014/main" id="{58C693D2-EAD6-562F-6369-030557B25448}"/>
              </a:ext>
            </a:extLst>
          </p:cNvPr>
          <p:cNvSpPr>
            <a:spLocks noGrp="1"/>
          </p:cNvSpPr>
          <p:nvPr>
            <p:ph type="body" sz="quarter" idx="12"/>
          </p:nvPr>
        </p:nvSpPr>
        <p:spPr>
          <a:xfrm>
            <a:off x="585898" y="2379663"/>
            <a:ext cx="9037787" cy="2399371"/>
          </a:xfrm>
        </p:spPr>
        <p:txBody>
          <a:bodyPr>
            <a:noAutofit/>
          </a:bodyPr>
          <a:lstStyle/>
          <a:p>
            <a:pPr marL="342900" indent="-342900">
              <a:buFont typeface="Arial" panose="020B0604020202020204" pitchFamily="34" charset="0"/>
              <a:buChar char="•"/>
            </a:pPr>
            <a:r>
              <a:rPr lang="en-US" sz="2000" dirty="0"/>
              <a:t>This study was successful in demonstrating that anodal and cathodal tDCS stimulation influences emotion regulation to a great extent. </a:t>
            </a:r>
          </a:p>
          <a:p>
            <a:pPr marL="342900" indent="-342900">
              <a:buFont typeface="Arial" panose="020B0604020202020204" pitchFamily="34" charset="0"/>
              <a:buChar char="•"/>
            </a:pPr>
            <a:r>
              <a:rPr lang="en-US" sz="2000" dirty="0"/>
              <a:t>This technology has proven to be a valuable tool in exploring the connections between brain activity and different cognitive, motor, social, and emotional functions (Filmer et al., 2014). Studies have shown that in healthy individuals, it can temporarily alter </a:t>
            </a:r>
            <a:r>
              <a:rPr lang="en-US" sz="2000" dirty="0" err="1"/>
              <a:t>behaviour</a:t>
            </a:r>
            <a:r>
              <a:rPr lang="en-US" sz="2000" dirty="0"/>
              <a:t>, enhance learning, and improve performance on tasks (Coffman et al., 2014; Parasuraman and McKinley, 2014).</a:t>
            </a:r>
          </a:p>
          <a:p>
            <a:pPr marL="342900" indent="-342900">
              <a:buFont typeface="Arial" panose="020B0604020202020204" pitchFamily="34" charset="0"/>
              <a:buChar char="•"/>
            </a:pPr>
            <a:r>
              <a:rPr lang="en-US" sz="2000" dirty="0"/>
              <a:t> Future improvements following this study would be to utilize a standardized protocol which implements pre-stimulation and post-stimulation manipulation checks on the participants to increase the content and concurrent validity of the study. </a:t>
            </a:r>
            <a:endParaRPr lang="ru-RU" sz="2000" dirty="0"/>
          </a:p>
        </p:txBody>
      </p:sp>
    </p:spTree>
    <p:extLst>
      <p:ext uri="{BB962C8B-B14F-4D97-AF65-F5344CB8AC3E}">
        <p14:creationId xmlns:p14="http://schemas.microsoft.com/office/powerpoint/2010/main" val="288600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2EB013E-243A-7E44-84B3-4118CCD5AFF9}"/>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3" name="Текст 2">
            <a:extLst>
              <a:ext uri="{FF2B5EF4-FFF2-40B4-BE49-F238E27FC236}">
                <a16:creationId xmlns:a16="http://schemas.microsoft.com/office/drawing/2014/main" id="{7D323C45-B329-894C-9560-43EF3302210E}"/>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4" name="Текст 3">
            <a:extLst>
              <a:ext uri="{FF2B5EF4-FFF2-40B4-BE49-F238E27FC236}">
                <a16:creationId xmlns:a16="http://schemas.microsoft.com/office/drawing/2014/main" id="{0ADA81B8-0209-EA4C-8306-5853CB70BEE8}"/>
              </a:ext>
            </a:extLst>
          </p:cNvPr>
          <p:cNvSpPr>
            <a:spLocks noGrp="1"/>
          </p:cNvSpPr>
          <p:nvPr>
            <p:ph type="body" sz="quarter" idx="15"/>
          </p:nvPr>
        </p:nvSpPr>
        <p:spPr/>
        <p:txBody>
          <a:bodyPr/>
          <a:lstStyle/>
          <a:p>
            <a:r>
              <a:rPr lang="en-GB" dirty="0"/>
              <a:t>Vishmi Ranatunga</a:t>
            </a:r>
            <a:endParaRPr lang="ru-RU" dirty="0"/>
          </a:p>
          <a:p>
            <a:endParaRPr lang="ru-RU" dirty="0"/>
          </a:p>
        </p:txBody>
      </p:sp>
      <p:sp>
        <p:nvSpPr>
          <p:cNvPr id="6" name="TextBox 5">
            <a:extLst>
              <a:ext uri="{FF2B5EF4-FFF2-40B4-BE49-F238E27FC236}">
                <a16:creationId xmlns:a16="http://schemas.microsoft.com/office/drawing/2014/main" id="{74E37E08-2CDB-693A-6D01-0E26D12731AF}"/>
              </a:ext>
            </a:extLst>
          </p:cNvPr>
          <p:cNvSpPr txBox="1"/>
          <p:nvPr/>
        </p:nvSpPr>
        <p:spPr>
          <a:xfrm>
            <a:off x="865376" y="1081025"/>
            <a:ext cx="10461248" cy="5355312"/>
          </a:xfrm>
          <a:prstGeom prst="rect">
            <a:avLst/>
          </a:prstGeom>
          <a:noFill/>
        </p:spPr>
        <p:txBody>
          <a:bodyPr wrap="square">
            <a:spAutoFit/>
          </a:bodyPr>
          <a:lstStyle/>
          <a:p>
            <a:r>
              <a:rPr lang="en-GB" dirty="0"/>
              <a:t>REFERENCES </a:t>
            </a:r>
          </a:p>
          <a:p>
            <a:endParaRPr lang="en-GB" dirty="0"/>
          </a:p>
          <a:p>
            <a:pPr algn="l"/>
            <a:r>
              <a:rPr lang="de-DE" sz="1800" b="0" i="0" u="none" strike="noStrike" baseline="0" dirty="0" err="1">
                <a:latin typeface="MinionPro-Regular"/>
              </a:rPr>
              <a:t>Aldao</a:t>
            </a:r>
            <a:r>
              <a:rPr lang="de-DE" sz="1800" b="0" i="0" u="none" strike="noStrike" baseline="0" dirty="0">
                <a:latin typeface="MinionPro-Regular"/>
              </a:rPr>
              <a:t>, A., </a:t>
            </a:r>
            <a:r>
              <a:rPr lang="de-DE" sz="1800" b="0" i="0" u="none" strike="noStrike" baseline="0" dirty="0" err="1">
                <a:latin typeface="MinionPro-Regular"/>
              </a:rPr>
              <a:t>Nolen-Hoeksema</a:t>
            </a:r>
            <a:r>
              <a:rPr lang="de-DE" sz="1800" b="0" i="0" u="none" strike="noStrike" baseline="0" dirty="0">
                <a:latin typeface="MinionPro-Regular"/>
              </a:rPr>
              <a:t>, S., and Schweizer, S. (2010). Emotion-regulation </a:t>
            </a:r>
            <a:r>
              <a:rPr lang="en-US" sz="1800" b="0" i="0" u="none" strike="noStrike" baseline="0" dirty="0">
                <a:latin typeface="MinionPro-Regular"/>
              </a:rPr>
              <a:t>strategies across psychopathology: a meta-analytic review. </a:t>
            </a:r>
            <a:r>
              <a:rPr lang="en-US" sz="1800" b="0" i="0" u="none" strike="noStrike" baseline="0" dirty="0">
                <a:latin typeface="MinionPro-It"/>
              </a:rPr>
              <a:t>Clin. Psychol. Rev. </a:t>
            </a:r>
            <a:r>
              <a:rPr lang="pt-BR" sz="1800" b="0" i="0" u="none" strike="noStrike" baseline="0" dirty="0">
                <a:latin typeface="MinionPro-Regular"/>
              </a:rPr>
              <a:t>30, 217–237. doi: 10.1016/j.cpr.2009.11.004</a:t>
            </a:r>
          </a:p>
          <a:p>
            <a:pPr algn="l"/>
            <a:endParaRPr lang="en-US" dirty="0">
              <a:latin typeface="MinionPro-Regular"/>
            </a:endParaRPr>
          </a:p>
          <a:p>
            <a:pPr algn="l"/>
            <a:r>
              <a:rPr lang="en-US" sz="1800" b="0" i="0" u="none" strike="noStrike" baseline="0" dirty="0">
                <a:latin typeface="MinionPro-Regular"/>
              </a:rPr>
              <a:t>Alpers, G. W., Adolph, D., and Pauli, P. (2011). Emotional scenes and facial </a:t>
            </a:r>
            <a:r>
              <a:rPr lang="fr-FR" sz="1800" b="0" i="0" u="none" strike="noStrike" baseline="0" dirty="0">
                <a:latin typeface="MinionPro-Regular"/>
              </a:rPr>
              <a:t>expressions elicit different psychophysiological responses. </a:t>
            </a:r>
            <a:r>
              <a:rPr lang="fr-FR" sz="1800" b="0" i="0" u="none" strike="noStrike" baseline="0" dirty="0">
                <a:latin typeface="MinionPro-It"/>
              </a:rPr>
              <a:t>Int. J. Psychophysiol. </a:t>
            </a:r>
            <a:r>
              <a:rPr lang="pl-PL" sz="1800" b="0" i="0" u="none" strike="noStrike" baseline="0" dirty="0">
                <a:latin typeface="MinionPro-Regular"/>
              </a:rPr>
              <a:t>80, 173–181. doi: 10.1016/j.ijpsycho.2011.01.010</a:t>
            </a:r>
            <a:endParaRPr lang="en-GB" dirty="0"/>
          </a:p>
          <a:p>
            <a:endParaRPr lang="en-GB" dirty="0"/>
          </a:p>
          <a:p>
            <a:pPr algn="l"/>
            <a:r>
              <a:rPr lang="en-US" sz="1800" b="0" i="0" u="none" strike="noStrike" baseline="0" dirty="0">
                <a:latin typeface="MyriadPro-Regular"/>
              </a:rPr>
              <a:t>Qiu </a:t>
            </a:r>
            <a:r>
              <a:rPr lang="en-US" sz="1800" b="0" i="1" u="none" strike="noStrike" baseline="0" dirty="0">
                <a:latin typeface="MyriadPro-It"/>
              </a:rPr>
              <a:t>et al. Behavioral and Brain Functions (2023) 19:15 </a:t>
            </a:r>
            <a:r>
              <a:rPr lang="en-GB" sz="1800" b="0" i="0" u="none" strike="noStrike" baseline="0" dirty="0">
                <a:latin typeface="MyriadPro-Regular"/>
                <a:hlinkClick r:id="rId2"/>
              </a:rPr>
              <a:t>https://doi.org/10.1186/s12993-023-00217-8</a:t>
            </a:r>
            <a:endParaRPr lang="en-GB" sz="1800" b="0" i="0" u="none" strike="noStrike" baseline="0" dirty="0">
              <a:latin typeface="MyriadPro-Regular"/>
            </a:endParaRPr>
          </a:p>
          <a:p>
            <a:pPr algn="l"/>
            <a:endParaRPr lang="en-GB" dirty="0"/>
          </a:p>
          <a:p>
            <a:r>
              <a:rPr lang="en-GB" dirty="0"/>
              <a:t>Yu W, Li Y, Cao X, Mo L, Chen Y, Zhang D. The role of ventrolateral prefrontal cortex on voluntary emotion regulation of social pain. Hum Brain Mapp. 2023 Sep;44(13):4710-4721. </a:t>
            </a:r>
            <a:r>
              <a:rPr lang="en-GB" dirty="0" err="1"/>
              <a:t>doi</a:t>
            </a:r>
            <a:r>
              <a:rPr lang="en-GB" dirty="0"/>
              <a:t>: 10.1002/hbm.26411. </a:t>
            </a:r>
            <a:r>
              <a:rPr lang="en-GB" dirty="0" err="1"/>
              <a:t>Epub</a:t>
            </a:r>
            <a:r>
              <a:rPr lang="en-GB" dirty="0"/>
              <a:t> 2023 Jun 27. PMID: 37376719; PMCID: PMC10400789.</a:t>
            </a:r>
          </a:p>
          <a:p>
            <a:endParaRPr lang="en-GB" dirty="0"/>
          </a:p>
          <a:p>
            <a:r>
              <a:rPr lang="en-GB" dirty="0" err="1">
                <a:effectLst/>
              </a:rPr>
              <a:t>Zaehringer</a:t>
            </a:r>
            <a:r>
              <a:rPr lang="en-GB" dirty="0">
                <a:effectLst/>
              </a:rPr>
              <a:t>, J., </a:t>
            </a:r>
            <a:r>
              <a:rPr lang="en-GB" dirty="0" err="1">
                <a:effectLst/>
              </a:rPr>
              <a:t>Jennen</a:t>
            </a:r>
            <a:r>
              <a:rPr lang="en-GB" dirty="0">
                <a:effectLst/>
              </a:rPr>
              <a:t>-Steinmetz, C., </a:t>
            </a:r>
            <a:r>
              <a:rPr lang="en-GB" dirty="0" err="1">
                <a:effectLst/>
              </a:rPr>
              <a:t>Schmahl</a:t>
            </a:r>
            <a:r>
              <a:rPr lang="en-GB" dirty="0">
                <a:effectLst/>
              </a:rPr>
              <a:t>, C., Ende, G., &amp; </a:t>
            </a:r>
            <a:r>
              <a:rPr lang="en-GB" dirty="0" err="1">
                <a:effectLst/>
              </a:rPr>
              <a:t>Paret</a:t>
            </a:r>
            <a:r>
              <a:rPr lang="en-GB" dirty="0">
                <a:effectLst/>
              </a:rPr>
              <a:t>, C. (2020). Psychophysiological effects of downregulating negative emotions: Insights from a meta-analysis of Healthy Adults. </a:t>
            </a:r>
            <a:r>
              <a:rPr lang="en-GB" i="1" dirty="0">
                <a:effectLst/>
              </a:rPr>
              <a:t>Frontiers in Psychology</a:t>
            </a:r>
            <a:r>
              <a:rPr lang="en-GB" dirty="0">
                <a:effectLst/>
              </a:rPr>
              <a:t>, </a:t>
            </a:r>
            <a:r>
              <a:rPr lang="en-GB" i="1" dirty="0">
                <a:effectLst/>
              </a:rPr>
              <a:t>11</a:t>
            </a:r>
            <a:r>
              <a:rPr lang="en-GB" dirty="0">
                <a:effectLst/>
              </a:rPr>
              <a:t>. https://doi.org/10.3389/fpsyg.2020.00470 </a:t>
            </a:r>
          </a:p>
          <a:p>
            <a:endParaRPr lang="en-GB" dirty="0"/>
          </a:p>
          <a:p>
            <a:endParaRPr lang="ru-RU" dirty="0"/>
          </a:p>
        </p:txBody>
      </p:sp>
    </p:spTree>
    <p:extLst>
      <p:ext uri="{BB962C8B-B14F-4D97-AF65-F5344CB8AC3E}">
        <p14:creationId xmlns:p14="http://schemas.microsoft.com/office/powerpoint/2010/main" val="298804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6019993" cy="777025"/>
          </a:xfrm>
        </p:spPr>
        <p:txBody>
          <a:bodyPr>
            <a:noAutofit/>
          </a:bodyPr>
          <a:lstStyle/>
          <a:p>
            <a:r>
              <a:rPr lang="en-GB" sz="3200" b="1" dirty="0"/>
              <a:t>HD – </a:t>
            </a:r>
            <a:r>
              <a:rPr lang="en-GB" sz="3200" b="1" dirty="0" err="1"/>
              <a:t>tDCS</a:t>
            </a:r>
            <a:r>
              <a:rPr lang="en-GB" sz="3200" b="1" dirty="0"/>
              <a:t> (</a:t>
            </a:r>
            <a:r>
              <a:rPr lang="en-GB" sz="3200" b="1" dirty="0" err="1"/>
              <a:t>tES</a:t>
            </a:r>
            <a:r>
              <a:rPr lang="en-GB" sz="3200" b="1" dirty="0"/>
              <a:t>)</a:t>
            </a:r>
            <a:endParaRPr lang="ru-RU" sz="3200" b="1"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422733" y="2224815"/>
            <a:ext cx="5245561" cy="3393234"/>
          </a:xfrm>
        </p:spPr>
        <p:txBody>
          <a:bodyPr>
            <a:normAutofit lnSpcReduction="10000"/>
          </a:bodyPr>
          <a:lstStyle/>
          <a:p>
            <a:r>
              <a:rPr lang="en-GB" sz="2800" dirty="0" err="1"/>
              <a:t>tES</a:t>
            </a:r>
            <a:r>
              <a:rPr lang="en-GB" sz="2800" dirty="0"/>
              <a:t> applies various current waveforms, including transcranial direct current stimulation (</a:t>
            </a:r>
            <a:r>
              <a:rPr lang="en-GB" sz="2800" dirty="0" err="1"/>
              <a:t>tDCS</a:t>
            </a:r>
            <a:r>
              <a:rPr lang="en-GB" sz="2800" dirty="0"/>
              <a:t>), transcranial alternating current stimulation (</a:t>
            </a:r>
            <a:r>
              <a:rPr lang="en-GB" sz="2800" dirty="0" err="1"/>
              <a:t>tACS</a:t>
            </a:r>
            <a:r>
              <a:rPr lang="en-GB" sz="2800" dirty="0"/>
              <a:t>), and transcranial random noise stimulation (</a:t>
            </a:r>
            <a:r>
              <a:rPr lang="en-GB" sz="2800" dirty="0" err="1"/>
              <a:t>tRNS</a:t>
            </a:r>
            <a:r>
              <a:rPr lang="en-GB" sz="2800" dirty="0"/>
              <a:t>), to the scalp, modulating neuronal states.</a:t>
            </a:r>
            <a:endParaRPr lang="ru-RU" sz="28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Vishmi Ranatunga</a:t>
            </a:r>
            <a:endParaRPr lang="ru-RU" dirty="0"/>
          </a:p>
        </p:txBody>
      </p:sp>
      <p:pic>
        <p:nvPicPr>
          <p:cNvPr id="19" name="Picture 18">
            <a:extLst>
              <a:ext uri="{FF2B5EF4-FFF2-40B4-BE49-F238E27FC236}">
                <a16:creationId xmlns:a16="http://schemas.microsoft.com/office/drawing/2014/main" id="{80637988-2230-18E2-52AA-0D95BAB9B12B}"/>
              </a:ext>
            </a:extLst>
          </p:cNvPr>
          <p:cNvPicPr>
            <a:picLocks noChangeAspect="1"/>
          </p:cNvPicPr>
          <p:nvPr/>
        </p:nvPicPr>
        <p:blipFill>
          <a:blip r:embed="rId3"/>
          <a:stretch>
            <a:fillRect/>
          </a:stretch>
        </p:blipFill>
        <p:spPr>
          <a:xfrm>
            <a:off x="7285221" y="1447790"/>
            <a:ext cx="3567658" cy="5033949"/>
          </a:xfrm>
          <a:prstGeom prst="rect">
            <a:avLst/>
          </a:prstGeom>
        </p:spPr>
      </p:pic>
    </p:spTree>
    <p:extLst>
      <p:ext uri="{BB962C8B-B14F-4D97-AF65-F5344CB8AC3E}">
        <p14:creationId xmlns:p14="http://schemas.microsoft.com/office/powerpoint/2010/main" val="300219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2DCD022-1CB6-8E97-FAA4-9B809BF8E6E0}"/>
              </a:ext>
            </a:extLst>
          </p:cNvPr>
          <p:cNvPicPr>
            <a:picLocks noGrp="1" noChangeAspect="1"/>
          </p:cNvPicPr>
          <p:nvPr>
            <p:ph type="pic" sz="quarter" idx="10"/>
          </p:nvPr>
        </p:nvPicPr>
        <p:blipFill>
          <a:blip r:embed="rId3"/>
          <a:srcRect l="18388" r="18388"/>
          <a:stretch/>
        </p:blipFill>
        <p:spPr>
          <a:xfrm>
            <a:off x="6605891" y="964448"/>
            <a:ext cx="2830469" cy="2830430"/>
          </a:xfrm>
        </p:spPr>
      </p:pic>
      <p:pic>
        <p:nvPicPr>
          <p:cNvPr id="11" name="Picture 10">
            <a:extLst>
              <a:ext uri="{FF2B5EF4-FFF2-40B4-BE49-F238E27FC236}">
                <a16:creationId xmlns:a16="http://schemas.microsoft.com/office/drawing/2014/main" id="{86AB206A-172C-122E-B738-756D554B3F28}"/>
              </a:ext>
            </a:extLst>
          </p:cNvPr>
          <p:cNvPicPr>
            <a:picLocks noChangeAspect="1"/>
          </p:cNvPicPr>
          <p:nvPr/>
        </p:nvPicPr>
        <p:blipFill>
          <a:blip r:embed="rId4"/>
          <a:stretch>
            <a:fillRect/>
          </a:stretch>
        </p:blipFill>
        <p:spPr>
          <a:xfrm>
            <a:off x="5417270" y="3671209"/>
            <a:ext cx="4475070" cy="3027497"/>
          </a:xfrm>
          <a:prstGeom prst="rect">
            <a:avLst/>
          </a:prstGeom>
        </p:spPr>
      </p:pic>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6019993" cy="777025"/>
          </a:xfrm>
        </p:spPr>
        <p:txBody>
          <a:bodyPr>
            <a:noAutofit/>
          </a:bodyPr>
          <a:lstStyle/>
          <a:p>
            <a:r>
              <a:rPr lang="en-GB" sz="3200" b="1" dirty="0"/>
              <a:t>The role of the Ventrolateral Prefrontal Cortex in emotion regulation</a:t>
            </a:r>
            <a:endParaRPr lang="ru-RU" sz="3200" b="1"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950069"/>
            <a:ext cx="5245561" cy="3393234"/>
          </a:xfrm>
        </p:spPr>
        <p:txBody>
          <a:bodyPr>
            <a:normAutofit fontScale="92500"/>
          </a:bodyPr>
          <a:lstStyle/>
          <a:p>
            <a:r>
              <a:rPr lang="en-US" sz="2800" dirty="0"/>
              <a:t>The </a:t>
            </a:r>
            <a:r>
              <a:rPr lang="en-US" sz="2800" dirty="0" err="1"/>
              <a:t>rVLPFC</a:t>
            </a:r>
            <a:r>
              <a:rPr lang="en-US" sz="2800" dirty="0"/>
              <a:t> plays a significant role in regulating emotions related to social pain, but there is insufficient evidence to definitively establish a causal link between this brain region and voluntary emotion regulation, as both inhibitory and excitatory findings are lacking. (</a:t>
            </a:r>
            <a:r>
              <a:rPr lang="en-GB" sz="2800" dirty="0"/>
              <a:t>Yu et al, 2023)</a:t>
            </a:r>
          </a:p>
          <a:p>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Vishmi Ranatunga</a:t>
            </a:r>
            <a:endParaRPr lang="ru-RU" dirty="0"/>
          </a:p>
        </p:txBody>
      </p:sp>
      <p:pic>
        <p:nvPicPr>
          <p:cNvPr id="13" name="Picture 12">
            <a:extLst>
              <a:ext uri="{FF2B5EF4-FFF2-40B4-BE49-F238E27FC236}">
                <a16:creationId xmlns:a16="http://schemas.microsoft.com/office/drawing/2014/main" id="{49D9E1D9-6763-D2E2-5F2B-EB564536AD01}"/>
              </a:ext>
            </a:extLst>
          </p:cNvPr>
          <p:cNvPicPr>
            <a:picLocks noChangeAspect="1"/>
          </p:cNvPicPr>
          <p:nvPr/>
        </p:nvPicPr>
        <p:blipFill>
          <a:blip r:embed="rId5"/>
          <a:stretch>
            <a:fillRect/>
          </a:stretch>
        </p:blipFill>
        <p:spPr>
          <a:xfrm>
            <a:off x="9892340" y="1368490"/>
            <a:ext cx="1783079" cy="4025344"/>
          </a:xfrm>
          <a:prstGeom prst="rect">
            <a:avLst/>
          </a:prstGeom>
        </p:spPr>
      </p:pic>
    </p:spTree>
    <p:extLst>
      <p:ext uri="{BB962C8B-B14F-4D97-AF65-F5344CB8AC3E}">
        <p14:creationId xmlns:p14="http://schemas.microsoft.com/office/powerpoint/2010/main" val="261385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2DCD022-1CB6-8E97-FAA4-9B809BF8E6E0}"/>
              </a:ext>
            </a:extLst>
          </p:cNvPr>
          <p:cNvPicPr>
            <a:picLocks noGrp="1" noChangeAspect="1"/>
          </p:cNvPicPr>
          <p:nvPr>
            <p:ph type="pic" sz="quarter" idx="10"/>
          </p:nvPr>
        </p:nvPicPr>
        <p:blipFill>
          <a:blip r:embed="rId3"/>
          <a:srcRect l="18388" r="18388"/>
          <a:stretch/>
        </p:blipFill>
        <p:spPr>
          <a:xfrm>
            <a:off x="6605891" y="964448"/>
            <a:ext cx="2830469" cy="2830430"/>
          </a:xfrm>
        </p:spPr>
      </p:pic>
      <p:pic>
        <p:nvPicPr>
          <p:cNvPr id="11" name="Picture 10">
            <a:extLst>
              <a:ext uri="{FF2B5EF4-FFF2-40B4-BE49-F238E27FC236}">
                <a16:creationId xmlns:a16="http://schemas.microsoft.com/office/drawing/2014/main" id="{86AB206A-172C-122E-B738-756D554B3F28}"/>
              </a:ext>
            </a:extLst>
          </p:cNvPr>
          <p:cNvPicPr>
            <a:picLocks noChangeAspect="1"/>
          </p:cNvPicPr>
          <p:nvPr/>
        </p:nvPicPr>
        <p:blipFill>
          <a:blip r:embed="rId4"/>
          <a:stretch>
            <a:fillRect/>
          </a:stretch>
        </p:blipFill>
        <p:spPr>
          <a:xfrm>
            <a:off x="5417270" y="3671209"/>
            <a:ext cx="4475070" cy="3027497"/>
          </a:xfrm>
          <a:prstGeom prst="rect">
            <a:avLst/>
          </a:prstGeom>
        </p:spPr>
      </p:pic>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6019993" cy="777025"/>
          </a:xfrm>
        </p:spPr>
        <p:txBody>
          <a:bodyPr>
            <a:noAutofit/>
          </a:bodyPr>
          <a:lstStyle/>
          <a:p>
            <a:r>
              <a:rPr lang="en-GB" sz="3200" b="1" dirty="0"/>
              <a:t>Objective of study</a:t>
            </a:r>
            <a:endParaRPr lang="ru-RU" sz="3200" b="1"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GB" dirty="0"/>
              <a:t>Vishmi Ranatunga</a:t>
            </a:r>
            <a:endParaRPr lang="ru-RU" dirty="0"/>
          </a:p>
        </p:txBody>
      </p:sp>
      <p:pic>
        <p:nvPicPr>
          <p:cNvPr id="13" name="Picture 12">
            <a:extLst>
              <a:ext uri="{FF2B5EF4-FFF2-40B4-BE49-F238E27FC236}">
                <a16:creationId xmlns:a16="http://schemas.microsoft.com/office/drawing/2014/main" id="{49D9E1D9-6763-D2E2-5F2B-EB564536AD01}"/>
              </a:ext>
            </a:extLst>
          </p:cNvPr>
          <p:cNvPicPr>
            <a:picLocks noChangeAspect="1"/>
          </p:cNvPicPr>
          <p:nvPr/>
        </p:nvPicPr>
        <p:blipFill>
          <a:blip r:embed="rId5"/>
          <a:stretch>
            <a:fillRect/>
          </a:stretch>
        </p:blipFill>
        <p:spPr>
          <a:xfrm>
            <a:off x="9892340" y="1368490"/>
            <a:ext cx="1783079" cy="4025344"/>
          </a:xfrm>
          <a:prstGeom prst="rect">
            <a:avLst/>
          </a:prstGeom>
        </p:spPr>
      </p:pic>
      <p:sp>
        <p:nvSpPr>
          <p:cNvPr id="8" name="TextBox 7">
            <a:extLst>
              <a:ext uri="{FF2B5EF4-FFF2-40B4-BE49-F238E27FC236}">
                <a16:creationId xmlns:a16="http://schemas.microsoft.com/office/drawing/2014/main" id="{B391D76B-AF03-D69D-04A9-BC6AE9D0244D}"/>
              </a:ext>
            </a:extLst>
          </p:cNvPr>
          <p:cNvSpPr txBox="1"/>
          <p:nvPr/>
        </p:nvSpPr>
        <p:spPr>
          <a:xfrm>
            <a:off x="757003" y="2300990"/>
            <a:ext cx="4901784" cy="3416320"/>
          </a:xfrm>
          <a:prstGeom prst="rect">
            <a:avLst/>
          </a:prstGeom>
          <a:noFill/>
        </p:spPr>
        <p:txBody>
          <a:bodyPr wrap="square" rtlCol="0">
            <a:spAutoFit/>
          </a:bodyPr>
          <a:lstStyle/>
          <a:p>
            <a:pPr algn="l"/>
            <a:r>
              <a:rPr lang="en-GB" sz="2800" b="1" dirty="0">
                <a:latin typeface="HSE Sans" panose="02000000000000000000" pitchFamily="2" charset="0"/>
              </a:rPr>
              <a:t>Using HD – </a:t>
            </a:r>
            <a:r>
              <a:rPr lang="en-GB" sz="2800" b="1" dirty="0" err="1">
                <a:latin typeface="HSE Sans" panose="02000000000000000000" pitchFamily="2" charset="0"/>
              </a:rPr>
              <a:t>tDCS</a:t>
            </a:r>
            <a:r>
              <a:rPr lang="en-GB" sz="2800" b="1" dirty="0">
                <a:latin typeface="HSE Sans" panose="02000000000000000000" pitchFamily="2" charset="0"/>
              </a:rPr>
              <a:t> – preliminary hypotheses</a:t>
            </a:r>
            <a:br>
              <a:rPr lang="en-GB" sz="2000" dirty="0">
                <a:latin typeface="HSE Sans" panose="02000000000000000000" pitchFamily="2" charset="0"/>
              </a:rPr>
            </a:br>
            <a:br>
              <a:rPr lang="en-GB" sz="2000" dirty="0">
                <a:latin typeface="HSE Sans" panose="02000000000000000000" pitchFamily="2" charset="0"/>
              </a:rPr>
            </a:br>
            <a:r>
              <a:rPr lang="en-GB" sz="2000" b="1" dirty="0">
                <a:latin typeface="HSE Sans" panose="02000000000000000000" pitchFamily="2" charset="0"/>
              </a:rPr>
              <a:t>Excitatory stimulation </a:t>
            </a:r>
            <a:r>
              <a:rPr lang="en-GB" sz="2000" dirty="0">
                <a:latin typeface="HSE Sans" panose="02000000000000000000" pitchFamily="2" charset="0"/>
              </a:rPr>
              <a:t>will assist in higher emotion regulation. </a:t>
            </a:r>
          </a:p>
          <a:p>
            <a:pPr algn="l"/>
            <a:endParaRPr lang="en-GB" sz="2000" dirty="0">
              <a:latin typeface="HSE Sans" panose="02000000000000000000" pitchFamily="2" charset="0"/>
            </a:endParaRPr>
          </a:p>
          <a:p>
            <a:pPr algn="l"/>
            <a:r>
              <a:rPr lang="en-GB" sz="2000" b="1" dirty="0">
                <a:latin typeface="HSE Sans" panose="02000000000000000000" pitchFamily="2" charset="0"/>
              </a:rPr>
              <a:t>Inhibitory stimulation </a:t>
            </a:r>
            <a:r>
              <a:rPr lang="en-GB" sz="2000" dirty="0">
                <a:latin typeface="HSE Sans" panose="02000000000000000000" pitchFamily="2" charset="0"/>
              </a:rPr>
              <a:t>will not assist in emotion regulation. </a:t>
            </a:r>
            <a:br>
              <a:rPr lang="en-GB" sz="2000" dirty="0">
                <a:latin typeface="HSE Sans" panose="02000000000000000000" pitchFamily="2" charset="0"/>
              </a:rPr>
            </a:br>
            <a:br>
              <a:rPr lang="en-GB" sz="2000" dirty="0">
                <a:latin typeface="HSE Sans" panose="02000000000000000000" pitchFamily="2" charset="0"/>
              </a:rPr>
            </a:br>
            <a:r>
              <a:rPr lang="en-GB" sz="2000" b="1" dirty="0">
                <a:latin typeface="HSE Sans" panose="02000000000000000000" pitchFamily="2" charset="0"/>
              </a:rPr>
              <a:t>Control condition - Sham</a:t>
            </a:r>
            <a:endParaRPr lang="ru-RU" sz="2000" b="1" dirty="0">
              <a:latin typeface="HSE Sans" panose="02000000000000000000" pitchFamily="2" charset="0"/>
            </a:endParaRPr>
          </a:p>
        </p:txBody>
      </p:sp>
    </p:spTree>
    <p:extLst>
      <p:ext uri="{BB962C8B-B14F-4D97-AF65-F5344CB8AC3E}">
        <p14:creationId xmlns:p14="http://schemas.microsoft.com/office/powerpoint/2010/main" val="315018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a:xfrm>
            <a:off x="394740" y="1251680"/>
            <a:ext cx="4731895" cy="973136"/>
          </a:xfrm>
        </p:spPr>
        <p:txBody>
          <a:bodyPr>
            <a:noAutofit/>
          </a:bodyPr>
          <a:lstStyle/>
          <a:p>
            <a:r>
              <a:rPr lang="en-GB" sz="4000" b="1" dirty="0"/>
              <a:t>Research methodology – Experiment design</a:t>
            </a:r>
            <a:endParaRPr lang="ru-RU" sz="4000" b="1" dirty="0"/>
          </a:p>
        </p:txBody>
      </p:sp>
      <p:sp>
        <p:nvSpPr>
          <p:cNvPr id="16" name="Текст 15">
            <a:extLst>
              <a:ext uri="{FF2B5EF4-FFF2-40B4-BE49-F238E27FC236}">
                <a16:creationId xmlns:a16="http://schemas.microsoft.com/office/drawing/2014/main" id="{50D06A58-9783-744B-8ED5-A490C825F5D6}"/>
              </a:ext>
            </a:extLst>
          </p:cNvPr>
          <p:cNvSpPr>
            <a:spLocks noGrp="1"/>
          </p:cNvSpPr>
          <p:nvPr>
            <p:ph type="body" sz="quarter" idx="12"/>
          </p:nvPr>
        </p:nvSpPr>
        <p:spPr>
          <a:xfrm>
            <a:off x="585898" y="3170420"/>
            <a:ext cx="4540737" cy="3327816"/>
          </a:xfrm>
        </p:spPr>
        <p:txBody>
          <a:bodyPr>
            <a:normAutofit lnSpcReduction="10000"/>
          </a:bodyPr>
          <a:lstStyle/>
          <a:p>
            <a:r>
              <a:rPr lang="en-GB" sz="3200" b="1" dirty="0"/>
              <a:t>1</a:t>
            </a:r>
            <a:r>
              <a:rPr lang="en-GB" sz="3200" b="1" baseline="30000" dirty="0"/>
              <a:t>st</a:t>
            </a:r>
            <a:r>
              <a:rPr lang="en-GB" sz="3200" b="1" dirty="0"/>
              <a:t> step </a:t>
            </a:r>
            <a:r>
              <a:rPr lang="en-GB" sz="3200" b="1" u="sng" dirty="0" err="1"/>
              <a:t>tDCS</a:t>
            </a:r>
            <a:r>
              <a:rPr lang="en-GB" sz="3200" b="1" u="sng" dirty="0"/>
              <a:t> Stimulation (20 minutes)</a:t>
            </a:r>
          </a:p>
          <a:p>
            <a:r>
              <a:rPr lang="en-GB" sz="2400" b="1" dirty="0" err="1"/>
              <a:t>tDCS</a:t>
            </a:r>
            <a:r>
              <a:rPr lang="en-GB" sz="2400" b="1" dirty="0"/>
              <a:t> Stimulation variants</a:t>
            </a:r>
          </a:p>
          <a:p>
            <a:endParaRPr lang="en-GB" sz="2400" dirty="0"/>
          </a:p>
          <a:p>
            <a:pPr marL="342900" indent="-342900">
              <a:buFont typeface="Arial" panose="020B0604020202020204" pitchFamily="34" charset="0"/>
              <a:buChar char="•"/>
            </a:pPr>
            <a:r>
              <a:rPr lang="en-GB" sz="2400" dirty="0"/>
              <a:t>Excitatory </a:t>
            </a:r>
          </a:p>
          <a:p>
            <a:pPr marL="342900" indent="-342900">
              <a:buFont typeface="Arial" panose="020B0604020202020204" pitchFamily="34" charset="0"/>
              <a:buChar char="•"/>
            </a:pPr>
            <a:r>
              <a:rPr lang="en-GB" sz="2400" dirty="0"/>
              <a:t>Inhibitory</a:t>
            </a:r>
          </a:p>
          <a:p>
            <a:pPr marL="342900" indent="-342900">
              <a:buFont typeface="Arial" panose="020B0604020202020204" pitchFamily="34" charset="0"/>
              <a:buChar char="•"/>
            </a:pPr>
            <a:r>
              <a:rPr lang="en-GB" sz="2400" dirty="0"/>
              <a:t>Sham</a:t>
            </a:r>
          </a:p>
          <a:p>
            <a:pPr marL="342900" indent="-342900">
              <a:buFont typeface="Arial" panose="020B0604020202020204" pitchFamily="34" charset="0"/>
              <a:buChar char="•"/>
            </a:pPr>
            <a:endParaRPr lang="en-GB" sz="2400"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sp>
        <p:nvSpPr>
          <p:cNvPr id="2" name="TextBox 1">
            <a:extLst>
              <a:ext uri="{FF2B5EF4-FFF2-40B4-BE49-F238E27FC236}">
                <a16:creationId xmlns:a16="http://schemas.microsoft.com/office/drawing/2014/main" id="{6032F9EF-7126-B0BE-66A9-A0A8D30FE3C7}"/>
              </a:ext>
            </a:extLst>
          </p:cNvPr>
          <p:cNvSpPr txBox="1"/>
          <p:nvPr/>
        </p:nvSpPr>
        <p:spPr>
          <a:xfrm>
            <a:off x="5834888" y="1251680"/>
            <a:ext cx="5771214" cy="5509200"/>
          </a:xfrm>
          <a:prstGeom prst="rect">
            <a:avLst/>
          </a:prstGeom>
          <a:noFill/>
          <a:ln>
            <a:solidFill>
              <a:schemeClr val="accent1">
                <a:alpha val="84000"/>
              </a:schemeClr>
            </a:solidFill>
          </a:ln>
        </p:spPr>
        <p:txBody>
          <a:bodyPr wrap="square" rtlCol="0">
            <a:spAutoFit/>
          </a:bodyPr>
          <a:lstStyle/>
          <a:p>
            <a:pPr algn="l"/>
            <a:r>
              <a:rPr lang="en-GB" sz="3200" b="1" dirty="0">
                <a:latin typeface="HSE Sans" panose="02000000000000000000" pitchFamily="2" charset="0"/>
              </a:rPr>
              <a:t>2</a:t>
            </a:r>
            <a:r>
              <a:rPr lang="en-GB" sz="3200" b="1" baseline="30000" dirty="0">
                <a:latin typeface="HSE Sans" panose="02000000000000000000" pitchFamily="2" charset="0"/>
              </a:rPr>
              <a:t>nd</a:t>
            </a:r>
            <a:r>
              <a:rPr lang="en-GB" sz="3200" b="1" dirty="0">
                <a:latin typeface="HSE Sans" panose="02000000000000000000" pitchFamily="2" charset="0"/>
              </a:rPr>
              <a:t> step </a:t>
            </a:r>
            <a:r>
              <a:rPr lang="en-GB" sz="3200" b="1" u="sng" dirty="0">
                <a:latin typeface="HSE Sans" panose="02000000000000000000" pitchFamily="2" charset="0"/>
              </a:rPr>
              <a:t>Behavioural Experiment  - 4 conditions</a:t>
            </a:r>
          </a:p>
          <a:p>
            <a:pPr algn="l"/>
            <a:endParaRPr lang="en-GB" sz="2400" b="1" dirty="0">
              <a:latin typeface="HSE Sans" panose="02000000000000000000" pitchFamily="2" charset="0"/>
            </a:endParaRPr>
          </a:p>
          <a:p>
            <a:pPr marL="342900" indent="-342900" algn="l">
              <a:buFont typeface="Arial" panose="020B0604020202020204" pitchFamily="34" charset="0"/>
              <a:buChar char="•"/>
            </a:pPr>
            <a:r>
              <a:rPr lang="en-GB" sz="2400" b="1" dirty="0">
                <a:latin typeface="HSE Sans" panose="02000000000000000000" pitchFamily="2" charset="0"/>
              </a:rPr>
              <a:t>Participants have to watch 1- 2 minute long video clips, most of which are unpleasant.</a:t>
            </a:r>
          </a:p>
          <a:p>
            <a:pPr marL="342900" indent="-342900" algn="l">
              <a:buFont typeface="Arial" panose="020B0604020202020204" pitchFamily="34" charset="0"/>
              <a:buChar char="•"/>
            </a:pPr>
            <a:r>
              <a:rPr lang="en-GB" sz="2400" b="1" dirty="0">
                <a:latin typeface="HSE Sans" panose="02000000000000000000" pitchFamily="2" charset="0"/>
              </a:rPr>
              <a:t>After watching, they have to give a rating of 1 (Not unpleasant) to 9 (Highly unpleasant).</a:t>
            </a:r>
          </a:p>
          <a:p>
            <a:pPr algn="l"/>
            <a:endParaRPr lang="en-GB" sz="2400" dirty="0">
              <a:latin typeface="HSE Sans" panose="02000000000000000000" pitchFamily="2" charset="0"/>
            </a:endParaRPr>
          </a:p>
          <a:p>
            <a:pPr algn="l"/>
            <a:r>
              <a:rPr lang="en-GB" sz="2400" dirty="0">
                <a:latin typeface="HSE Sans" panose="02000000000000000000" pitchFamily="2" charset="0"/>
              </a:rPr>
              <a:t>Neutral – JUST WATCH</a:t>
            </a:r>
          </a:p>
          <a:p>
            <a:pPr algn="l"/>
            <a:r>
              <a:rPr lang="en-GB" sz="2400" dirty="0">
                <a:latin typeface="HSE Sans" panose="02000000000000000000" pitchFamily="2" charset="0"/>
              </a:rPr>
              <a:t>Negative – JUST WATCH</a:t>
            </a:r>
          </a:p>
          <a:p>
            <a:pPr algn="l"/>
            <a:r>
              <a:rPr lang="en-GB" sz="2400" dirty="0">
                <a:latin typeface="HSE Sans" panose="02000000000000000000" pitchFamily="2" charset="0"/>
              </a:rPr>
              <a:t>Negative – SUPPRESS EMOTIONS</a:t>
            </a:r>
          </a:p>
          <a:p>
            <a:pPr algn="l"/>
            <a:r>
              <a:rPr lang="en-GB" sz="2400" dirty="0">
                <a:latin typeface="HSE Sans" panose="02000000000000000000" pitchFamily="2" charset="0"/>
              </a:rPr>
              <a:t>Negative – REAPPRAISE EMOTIONS</a:t>
            </a:r>
          </a:p>
        </p:txBody>
      </p:sp>
    </p:spTree>
    <p:extLst>
      <p:ext uri="{BB962C8B-B14F-4D97-AF65-F5344CB8AC3E}">
        <p14:creationId xmlns:p14="http://schemas.microsoft.com/office/powerpoint/2010/main" val="18195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sp>
        <p:nvSpPr>
          <p:cNvPr id="2" name="TextBox 1">
            <a:extLst>
              <a:ext uri="{FF2B5EF4-FFF2-40B4-BE49-F238E27FC236}">
                <a16:creationId xmlns:a16="http://schemas.microsoft.com/office/drawing/2014/main" id="{6032F9EF-7126-B0BE-66A9-A0A8D30FE3C7}"/>
              </a:ext>
            </a:extLst>
          </p:cNvPr>
          <p:cNvSpPr txBox="1"/>
          <p:nvPr/>
        </p:nvSpPr>
        <p:spPr>
          <a:xfrm>
            <a:off x="5834888" y="1251680"/>
            <a:ext cx="5771214" cy="5509200"/>
          </a:xfrm>
          <a:prstGeom prst="rect">
            <a:avLst/>
          </a:prstGeom>
          <a:noFill/>
          <a:ln>
            <a:solidFill>
              <a:schemeClr val="accent1">
                <a:alpha val="84000"/>
              </a:schemeClr>
            </a:solidFill>
          </a:ln>
        </p:spPr>
        <p:txBody>
          <a:bodyPr wrap="square" rtlCol="0">
            <a:spAutoFit/>
          </a:bodyPr>
          <a:lstStyle/>
          <a:p>
            <a:pPr algn="l"/>
            <a:r>
              <a:rPr lang="en-GB" sz="3200" b="1" dirty="0">
                <a:latin typeface="HSE Sans" panose="02000000000000000000" pitchFamily="2" charset="0"/>
              </a:rPr>
              <a:t>2</a:t>
            </a:r>
            <a:r>
              <a:rPr lang="en-GB" sz="3200" b="1" baseline="30000" dirty="0">
                <a:latin typeface="HSE Sans" panose="02000000000000000000" pitchFamily="2" charset="0"/>
              </a:rPr>
              <a:t>nd</a:t>
            </a:r>
            <a:r>
              <a:rPr lang="en-GB" sz="3200" b="1" dirty="0">
                <a:latin typeface="HSE Sans" panose="02000000000000000000" pitchFamily="2" charset="0"/>
              </a:rPr>
              <a:t> step </a:t>
            </a:r>
            <a:r>
              <a:rPr lang="en-GB" sz="3200" b="1" u="sng" dirty="0">
                <a:latin typeface="HSE Sans" panose="02000000000000000000" pitchFamily="2" charset="0"/>
              </a:rPr>
              <a:t>Behavioural Experiment  - 4 conditions</a:t>
            </a:r>
          </a:p>
          <a:p>
            <a:pPr algn="l"/>
            <a:endParaRPr lang="en-GB" sz="2400" b="1" dirty="0">
              <a:latin typeface="HSE Sans" panose="02000000000000000000" pitchFamily="2" charset="0"/>
            </a:endParaRPr>
          </a:p>
          <a:p>
            <a:pPr marL="342900" indent="-342900" algn="l">
              <a:buFont typeface="Arial" panose="020B0604020202020204" pitchFamily="34" charset="0"/>
              <a:buChar char="•"/>
            </a:pPr>
            <a:r>
              <a:rPr lang="en-GB" sz="2400" b="1" dirty="0">
                <a:latin typeface="HSE Sans" panose="02000000000000000000" pitchFamily="2" charset="0"/>
              </a:rPr>
              <a:t>Participants have to watch 1- 2 minute long video clips, most of which are unpleasant.</a:t>
            </a:r>
          </a:p>
          <a:p>
            <a:pPr marL="342900" indent="-342900" algn="l">
              <a:buFont typeface="Arial" panose="020B0604020202020204" pitchFamily="34" charset="0"/>
              <a:buChar char="•"/>
            </a:pPr>
            <a:r>
              <a:rPr lang="en-GB" sz="2400" b="1" dirty="0">
                <a:latin typeface="HSE Sans" panose="02000000000000000000" pitchFamily="2" charset="0"/>
              </a:rPr>
              <a:t>After watching, they have to give a rating of 1 (Not unpleasant) to 9 (Highly unpleasant).</a:t>
            </a:r>
          </a:p>
          <a:p>
            <a:pPr algn="l"/>
            <a:endParaRPr lang="en-GB" sz="2400" dirty="0">
              <a:latin typeface="HSE Sans" panose="02000000000000000000" pitchFamily="2" charset="0"/>
            </a:endParaRPr>
          </a:p>
          <a:p>
            <a:pPr algn="l"/>
            <a:r>
              <a:rPr lang="en-GB" sz="2400" dirty="0">
                <a:latin typeface="HSE Sans" panose="02000000000000000000" pitchFamily="2" charset="0"/>
              </a:rPr>
              <a:t>Neutral – JUST WATCH</a:t>
            </a:r>
          </a:p>
          <a:p>
            <a:pPr algn="l"/>
            <a:r>
              <a:rPr lang="en-GB" sz="2400" dirty="0">
                <a:latin typeface="HSE Sans" panose="02000000000000000000" pitchFamily="2" charset="0"/>
              </a:rPr>
              <a:t>Negative – JUST WATCH</a:t>
            </a:r>
          </a:p>
          <a:p>
            <a:pPr algn="l"/>
            <a:r>
              <a:rPr lang="en-GB" sz="2400" dirty="0">
                <a:latin typeface="HSE Sans" panose="02000000000000000000" pitchFamily="2" charset="0"/>
              </a:rPr>
              <a:t>Negative – SUPPRESS EMOTIONS</a:t>
            </a:r>
          </a:p>
          <a:p>
            <a:pPr algn="l"/>
            <a:r>
              <a:rPr lang="en-GB" sz="2400" dirty="0">
                <a:latin typeface="HSE Sans" panose="02000000000000000000" pitchFamily="2" charset="0"/>
              </a:rPr>
              <a:t>Negative – REAPPRAISE EMOTIONS</a:t>
            </a:r>
          </a:p>
        </p:txBody>
      </p:sp>
      <p:pic>
        <p:nvPicPr>
          <p:cNvPr id="7" name="Picture 6">
            <a:extLst>
              <a:ext uri="{FF2B5EF4-FFF2-40B4-BE49-F238E27FC236}">
                <a16:creationId xmlns:a16="http://schemas.microsoft.com/office/drawing/2014/main" id="{174ED91E-9E6D-BAF1-2CAE-2FED199829CD}"/>
              </a:ext>
            </a:extLst>
          </p:cNvPr>
          <p:cNvPicPr>
            <a:picLocks noChangeAspect="1"/>
          </p:cNvPicPr>
          <p:nvPr/>
        </p:nvPicPr>
        <p:blipFill>
          <a:blip r:embed="rId3"/>
          <a:stretch>
            <a:fillRect/>
          </a:stretch>
        </p:blipFill>
        <p:spPr>
          <a:xfrm>
            <a:off x="228437" y="1523104"/>
            <a:ext cx="5456746" cy="4098468"/>
          </a:xfrm>
          <a:prstGeom prst="rect">
            <a:avLst/>
          </a:prstGeom>
        </p:spPr>
      </p:pic>
    </p:spTree>
    <p:extLst>
      <p:ext uri="{BB962C8B-B14F-4D97-AF65-F5344CB8AC3E}">
        <p14:creationId xmlns:p14="http://schemas.microsoft.com/office/powerpoint/2010/main" val="21577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a:xfrm>
            <a:off x="585898" y="1330616"/>
            <a:ext cx="4653163" cy="868205"/>
          </a:xfrm>
        </p:spPr>
        <p:txBody>
          <a:bodyPr>
            <a:normAutofit fontScale="90000"/>
          </a:bodyPr>
          <a:lstStyle/>
          <a:p>
            <a:r>
              <a:rPr lang="en-GB" sz="3600" b="1" dirty="0"/>
              <a:t>Research methodology - procedure</a:t>
            </a:r>
            <a:endParaRPr lang="ru-RU" sz="3600"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sp>
        <p:nvSpPr>
          <p:cNvPr id="2" name="TextBox 1">
            <a:extLst>
              <a:ext uri="{FF2B5EF4-FFF2-40B4-BE49-F238E27FC236}">
                <a16:creationId xmlns:a16="http://schemas.microsoft.com/office/drawing/2014/main" id="{6032F9EF-7126-B0BE-66A9-A0A8D30FE3C7}"/>
              </a:ext>
            </a:extLst>
          </p:cNvPr>
          <p:cNvSpPr txBox="1"/>
          <p:nvPr/>
        </p:nvSpPr>
        <p:spPr>
          <a:xfrm>
            <a:off x="6155961" y="1836302"/>
            <a:ext cx="5373974" cy="3231654"/>
          </a:xfrm>
          <a:prstGeom prst="rect">
            <a:avLst/>
          </a:prstGeom>
          <a:noFill/>
          <a:ln>
            <a:solidFill>
              <a:schemeClr val="accent1">
                <a:alpha val="84000"/>
              </a:schemeClr>
            </a:solidFill>
          </a:ln>
        </p:spPr>
        <p:txBody>
          <a:bodyPr wrap="square" rtlCol="0">
            <a:spAutoFit/>
          </a:bodyPr>
          <a:lstStyle/>
          <a:p>
            <a:pPr algn="l"/>
            <a:r>
              <a:rPr lang="en-GB" sz="2400" b="1" dirty="0">
                <a:latin typeface="HSE Sans" panose="02000000000000000000" pitchFamily="2" charset="0"/>
              </a:rPr>
              <a:t>Behavioural Experiment  - 4 conditions</a:t>
            </a:r>
          </a:p>
          <a:p>
            <a:pPr algn="l"/>
            <a:endParaRPr lang="en-GB" b="1" dirty="0">
              <a:latin typeface="HSE Sans" panose="02000000000000000000" pitchFamily="2" charset="0"/>
            </a:endParaRPr>
          </a:p>
          <a:p>
            <a:pPr marL="342900" indent="-342900" algn="l">
              <a:buFont typeface="Arial" panose="020B0604020202020204" pitchFamily="34" charset="0"/>
              <a:buChar char="•"/>
            </a:pPr>
            <a:r>
              <a:rPr lang="en-GB" b="1" dirty="0">
                <a:latin typeface="HSE Sans" panose="02000000000000000000" pitchFamily="2" charset="0"/>
              </a:rPr>
              <a:t>Participants have to watch 1- 2 minute long video clips, most of which are unpleasant.</a:t>
            </a:r>
          </a:p>
          <a:p>
            <a:pPr marL="342900" indent="-342900" algn="l">
              <a:buFont typeface="Arial" panose="020B0604020202020204" pitchFamily="34" charset="0"/>
              <a:buChar char="•"/>
            </a:pPr>
            <a:r>
              <a:rPr lang="en-GB" b="1" dirty="0">
                <a:latin typeface="HSE Sans" panose="02000000000000000000" pitchFamily="2" charset="0"/>
              </a:rPr>
              <a:t>After watching, they have to give a rating of 1 (Not unpleasant) to 9 (Highly unpleasant).</a:t>
            </a:r>
          </a:p>
          <a:p>
            <a:pPr algn="l"/>
            <a:endParaRPr lang="en-GB" dirty="0">
              <a:latin typeface="HSE Sans" panose="02000000000000000000" pitchFamily="2" charset="0"/>
            </a:endParaRPr>
          </a:p>
          <a:p>
            <a:pPr algn="l"/>
            <a:r>
              <a:rPr lang="en-GB" dirty="0">
                <a:latin typeface="HSE Sans" panose="02000000000000000000" pitchFamily="2" charset="0"/>
              </a:rPr>
              <a:t>Neutral – JUST WATCH</a:t>
            </a:r>
          </a:p>
          <a:p>
            <a:pPr algn="l"/>
            <a:r>
              <a:rPr lang="en-GB" dirty="0">
                <a:latin typeface="HSE Sans" panose="02000000000000000000" pitchFamily="2" charset="0"/>
              </a:rPr>
              <a:t>Negative – JUST WATCH</a:t>
            </a:r>
          </a:p>
          <a:p>
            <a:pPr algn="l"/>
            <a:r>
              <a:rPr lang="en-GB" dirty="0">
                <a:latin typeface="HSE Sans" panose="02000000000000000000" pitchFamily="2" charset="0"/>
              </a:rPr>
              <a:t>Negative – SUPPRESS EMOTIONS</a:t>
            </a:r>
          </a:p>
          <a:p>
            <a:pPr algn="l"/>
            <a:r>
              <a:rPr lang="en-GB" dirty="0">
                <a:latin typeface="HSE Sans" panose="02000000000000000000" pitchFamily="2" charset="0"/>
              </a:rPr>
              <a:t>Negative – REAPPRAISE EMOTIONS</a:t>
            </a:r>
          </a:p>
        </p:txBody>
      </p:sp>
      <p:sp>
        <p:nvSpPr>
          <p:cNvPr id="4" name="Text Placeholder 3">
            <a:extLst>
              <a:ext uri="{FF2B5EF4-FFF2-40B4-BE49-F238E27FC236}">
                <a16:creationId xmlns:a16="http://schemas.microsoft.com/office/drawing/2014/main" id="{60D8710F-7A3D-767A-C811-25E0C6FB8FF2}"/>
              </a:ext>
            </a:extLst>
          </p:cNvPr>
          <p:cNvSpPr>
            <a:spLocks noGrp="1"/>
          </p:cNvSpPr>
          <p:nvPr>
            <p:ph type="body" sz="quarter" idx="12"/>
          </p:nvPr>
        </p:nvSpPr>
        <p:spPr>
          <a:xfrm>
            <a:off x="585898" y="2668585"/>
            <a:ext cx="4322531" cy="2399371"/>
          </a:xfrm>
        </p:spPr>
        <p:txBody>
          <a:bodyPr>
            <a:normAutofit fontScale="77500" lnSpcReduction="20000"/>
          </a:bodyPr>
          <a:lstStyle/>
          <a:p>
            <a:r>
              <a:rPr lang="en-GB" sz="3800" b="1" dirty="0"/>
              <a:t>Emotion regulation strategies </a:t>
            </a:r>
          </a:p>
          <a:p>
            <a:br>
              <a:rPr lang="en-GB" sz="1800" dirty="0"/>
            </a:br>
            <a:r>
              <a:rPr lang="en-GB" sz="1800" dirty="0"/>
              <a:t>Suppressing emotions – if participant feels a certain emotion at the time of viewing the video, we ask them “not to feel” it – to suppress their emotion.</a:t>
            </a:r>
          </a:p>
          <a:p>
            <a:endParaRPr lang="en-GB" sz="1800" dirty="0"/>
          </a:p>
          <a:p>
            <a:r>
              <a:rPr lang="en-GB" sz="1800" dirty="0"/>
              <a:t>Reappraise emotions – we ask the participant to watch the video in a “third person perspective” or more “objectively”. </a:t>
            </a:r>
          </a:p>
        </p:txBody>
      </p:sp>
    </p:spTree>
    <p:extLst>
      <p:ext uri="{BB962C8B-B14F-4D97-AF65-F5344CB8AC3E}">
        <p14:creationId xmlns:p14="http://schemas.microsoft.com/office/powerpoint/2010/main" val="426084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C1657578-5B49-FB42-9E68-EF4E3D607FF9}"/>
              </a:ext>
            </a:extLst>
          </p:cNvPr>
          <p:cNvSpPr>
            <a:spLocks noGrp="1"/>
          </p:cNvSpPr>
          <p:nvPr>
            <p:ph type="title"/>
          </p:nvPr>
        </p:nvSpPr>
        <p:spPr>
          <a:xfrm>
            <a:off x="585897" y="1330616"/>
            <a:ext cx="9830311" cy="868205"/>
          </a:xfrm>
        </p:spPr>
        <p:txBody>
          <a:bodyPr>
            <a:normAutofit fontScale="90000"/>
          </a:bodyPr>
          <a:lstStyle/>
          <a:p>
            <a:r>
              <a:rPr lang="en-GB" sz="3600" b="1" dirty="0"/>
              <a:t>Research methodology – tDCS stimulation procedure</a:t>
            </a:r>
            <a:endParaRPr lang="ru-RU" sz="3600" b="1"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GB" dirty="0"/>
              <a:t>Institute of Cognitive Neuroscience</a:t>
            </a:r>
            <a:endParaRPr lang="ru-RU" dirty="0"/>
          </a:p>
          <a:p>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a:t>The role of VLPFC in emotion regulation: a </a:t>
            </a:r>
            <a:r>
              <a:rPr lang="en-US" dirty="0" err="1"/>
              <a:t>tDCS</a:t>
            </a:r>
            <a:r>
              <a:rPr lang="en-US" dirty="0"/>
              <a:t> study</a:t>
            </a:r>
            <a:endParaRPr lang="ru-RU" dirty="0"/>
          </a:p>
          <a:p>
            <a:endParaRPr lang="ru-RU" dirty="0"/>
          </a:p>
        </p:txBody>
      </p:sp>
      <p:sp>
        <p:nvSpPr>
          <p:cNvPr id="19" name="Текст 18">
            <a:extLst>
              <a:ext uri="{FF2B5EF4-FFF2-40B4-BE49-F238E27FC236}">
                <a16:creationId xmlns:a16="http://schemas.microsoft.com/office/drawing/2014/main" id="{E28F3689-1426-FC44-97DB-4AC538FC64CC}"/>
              </a:ext>
            </a:extLst>
          </p:cNvPr>
          <p:cNvSpPr>
            <a:spLocks noGrp="1"/>
          </p:cNvSpPr>
          <p:nvPr>
            <p:ph type="body" sz="quarter" idx="15"/>
          </p:nvPr>
        </p:nvSpPr>
        <p:spPr/>
        <p:txBody>
          <a:bodyPr/>
          <a:lstStyle/>
          <a:p>
            <a:endParaRPr lang="ru-RU"/>
          </a:p>
        </p:txBody>
      </p:sp>
      <p:pic>
        <p:nvPicPr>
          <p:cNvPr id="6" name="Picture 5">
            <a:extLst>
              <a:ext uri="{FF2B5EF4-FFF2-40B4-BE49-F238E27FC236}">
                <a16:creationId xmlns:a16="http://schemas.microsoft.com/office/drawing/2014/main" id="{277CE329-3D43-6931-11B6-D2BD01A2EDE1}"/>
              </a:ext>
            </a:extLst>
          </p:cNvPr>
          <p:cNvPicPr>
            <a:picLocks noChangeAspect="1"/>
          </p:cNvPicPr>
          <p:nvPr/>
        </p:nvPicPr>
        <p:blipFill>
          <a:blip r:embed="rId3"/>
          <a:stretch>
            <a:fillRect/>
          </a:stretch>
        </p:blipFill>
        <p:spPr>
          <a:xfrm>
            <a:off x="299646" y="1764718"/>
            <a:ext cx="6995296" cy="4197866"/>
          </a:xfrm>
          <a:prstGeom prst="rect">
            <a:avLst/>
          </a:prstGeom>
        </p:spPr>
      </p:pic>
      <p:sp>
        <p:nvSpPr>
          <p:cNvPr id="8" name="TextBox 7">
            <a:extLst>
              <a:ext uri="{FF2B5EF4-FFF2-40B4-BE49-F238E27FC236}">
                <a16:creationId xmlns:a16="http://schemas.microsoft.com/office/drawing/2014/main" id="{4E9A798F-2A8B-F938-FC17-49C8D063801A}"/>
              </a:ext>
            </a:extLst>
          </p:cNvPr>
          <p:cNvSpPr txBox="1"/>
          <p:nvPr/>
        </p:nvSpPr>
        <p:spPr>
          <a:xfrm>
            <a:off x="7792277" y="2198821"/>
            <a:ext cx="3713259" cy="3139321"/>
          </a:xfrm>
          <a:prstGeom prst="rect">
            <a:avLst/>
          </a:prstGeom>
          <a:noFill/>
        </p:spPr>
        <p:txBody>
          <a:bodyPr wrap="square">
            <a:spAutoFit/>
          </a:bodyPr>
          <a:lstStyle/>
          <a:p>
            <a:r>
              <a:rPr lang="en-US" dirty="0"/>
              <a:t>The offline stimulation involves a period of stimulation (A) and then followed by a post-stimulation task (B). Sham stimulation involves the ramping up (RU) of current, followed by a brief, weak stimulation (BS), and ramping down of current (RD) followed by no stimulation, where before the end of the 20 minute session, another session of RU-BS-RD is conducted for 20 seconds.</a:t>
            </a:r>
            <a:endParaRPr lang="ru-RU" dirty="0"/>
          </a:p>
        </p:txBody>
      </p:sp>
      <p:sp>
        <p:nvSpPr>
          <p:cNvPr id="10" name="TextBox 9">
            <a:extLst>
              <a:ext uri="{FF2B5EF4-FFF2-40B4-BE49-F238E27FC236}">
                <a16:creationId xmlns:a16="http://schemas.microsoft.com/office/drawing/2014/main" id="{2841B7BD-3D6F-C5C9-6784-CED502E6ABC1}"/>
              </a:ext>
            </a:extLst>
          </p:cNvPr>
          <p:cNvSpPr txBox="1"/>
          <p:nvPr/>
        </p:nvSpPr>
        <p:spPr>
          <a:xfrm>
            <a:off x="1075415" y="5615320"/>
            <a:ext cx="6094674" cy="369332"/>
          </a:xfrm>
          <a:prstGeom prst="rect">
            <a:avLst/>
          </a:prstGeom>
          <a:noFill/>
        </p:spPr>
        <p:txBody>
          <a:bodyPr wrap="square">
            <a:spAutoFit/>
          </a:bodyPr>
          <a:lstStyle/>
          <a:p>
            <a:r>
              <a:rPr lang="pt-BR" dirty="0"/>
              <a:t> Diagram illustrating experimental protocols. </a:t>
            </a:r>
            <a:endParaRPr lang="ru-RU" dirty="0"/>
          </a:p>
        </p:txBody>
      </p:sp>
    </p:spTree>
    <p:extLst>
      <p:ext uri="{BB962C8B-B14F-4D97-AF65-F5344CB8AC3E}">
        <p14:creationId xmlns:p14="http://schemas.microsoft.com/office/powerpoint/2010/main" val="1566168888"/>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3.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docProps/app.xml><?xml version="1.0" encoding="utf-8"?>
<Properties xmlns="http://schemas.openxmlformats.org/officeDocument/2006/extended-properties" xmlns:vt="http://schemas.openxmlformats.org/officeDocument/2006/docPropsVTypes">
  <TotalTime>1779</TotalTime>
  <Words>2417</Words>
  <Application>Microsoft Office PowerPoint</Application>
  <PresentationFormat>Widescreen</PresentationFormat>
  <Paragraphs>215</Paragraphs>
  <Slides>26</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HSE Sans</vt:lpstr>
      <vt:lpstr>MinionPro-It</vt:lpstr>
      <vt:lpstr>MinionPro-Regular</vt:lpstr>
      <vt:lpstr>MyriadPro-It</vt:lpstr>
      <vt:lpstr>MyriadPro-Regular</vt:lpstr>
      <vt:lpstr>Arial</vt:lpstr>
      <vt:lpstr>Calibri</vt:lpstr>
      <vt:lpstr>Office Theme</vt:lpstr>
      <vt:lpstr>Document</vt:lpstr>
      <vt:lpstr>The role of VLPFC in emotion regulation: a tDCS study</vt:lpstr>
      <vt:lpstr>What is emotion regulation?</vt:lpstr>
      <vt:lpstr>HD – tDCS (tES)</vt:lpstr>
      <vt:lpstr>The role of the Ventrolateral Prefrontal Cortex in emotion regulation</vt:lpstr>
      <vt:lpstr>Objective of study</vt:lpstr>
      <vt:lpstr>Research methodology – Experiment design</vt:lpstr>
      <vt:lpstr>PowerPoint Presentation</vt:lpstr>
      <vt:lpstr>Research methodology - procedure</vt:lpstr>
      <vt:lpstr>Research methodology – tDCS stimulation procedure</vt:lpstr>
      <vt:lpstr>Research methodology - procedure</vt:lpstr>
      <vt:lpstr>Research methodology</vt:lpstr>
      <vt:lpstr>Research methodology</vt:lpstr>
      <vt:lpstr>Research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Vishmi Ranatunga</cp:lastModifiedBy>
  <cp:revision>17</cp:revision>
  <cp:lastPrinted>2021-11-11T13:08:42Z</cp:lastPrinted>
  <dcterms:created xsi:type="dcterms:W3CDTF">2021-11-11T08:52:47Z</dcterms:created>
  <dcterms:modified xsi:type="dcterms:W3CDTF">2024-06-03T18:57:31Z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