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2" r:id="rId4"/>
    <p:sldId id="263" r:id="rId5"/>
    <p:sldId id="266" r:id="rId6"/>
    <p:sldId id="270" r:id="rId7"/>
    <p:sldId id="272" r:id="rId8"/>
    <p:sldId id="271" r:id="rId9"/>
    <p:sldId id="274" r:id="rId10"/>
    <p:sldId id="276" r:id="rId11"/>
    <p:sldId id="277" r:id="rId12"/>
    <p:sldId id="269" r:id="rId13"/>
    <p:sldId id="268" r:id="rId14"/>
    <p:sldId id="258" r:id="rId15"/>
    <p:sldId id="273" r:id="rId16"/>
    <p:sldId id="275" r:id="rId17"/>
    <p:sldId id="260" r:id="rId18"/>
    <p:sldId id="261" r:id="rId19"/>
    <p:sldId id="267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25">
          <p15:clr>
            <a:srgbClr val="A4A3A4"/>
          </p15:clr>
        </p15:guide>
        <p15:guide id="2" pos="1209">
          <p15:clr>
            <a:srgbClr val="A4A3A4"/>
          </p15:clr>
        </p15:guide>
        <p15:guide id="3" pos="2955">
          <p15:clr>
            <a:srgbClr val="A4A3A4"/>
          </p15:clr>
        </p15:guide>
        <p15:guide id="4" pos="2071">
          <p15:clr>
            <a:srgbClr val="A4A3A4"/>
          </p15:clr>
        </p15:guide>
        <p15:guide id="5" pos="3840">
          <p15:clr>
            <a:srgbClr val="A4A3A4"/>
          </p15:clr>
        </p15:guide>
        <p15:guide id="6" pos="4702">
          <p15:clr>
            <a:srgbClr val="A4A3A4"/>
          </p15:clr>
        </p15:guide>
        <p15:guide id="7" pos="5586">
          <p15:clr>
            <a:srgbClr val="A4A3A4"/>
          </p15:clr>
        </p15:guide>
        <p15:guide id="8" pos="7333">
          <p15:clr>
            <a:srgbClr val="A4A3A4"/>
          </p15:clr>
        </p15:guide>
        <p15:guide id="9" orient="horz" pos="3952">
          <p15:clr>
            <a:srgbClr val="A4A3A4"/>
          </p15:clr>
        </p15:guide>
        <p15:guide id="10" pos="6471">
          <p15:clr>
            <a:srgbClr val="A4A3A4"/>
          </p15:clr>
        </p15:guide>
        <p15:guide id="11" orient="horz" pos="9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2EUww/i3jjGzzixHS925ReiBu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64" y="66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0a5058c48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0a5058c48e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20a5058c48e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0a5058c4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0a5058c48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0a5058c48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6045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5871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8569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ложка">
  <p:cSld name="Обложка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859" y="962173"/>
            <a:ext cx="886499" cy="886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2;p13"/>
          <p:cNvCxnSpPr/>
          <p:nvPr/>
        </p:nvCxnSpPr>
        <p:spPr>
          <a:xfrm>
            <a:off x="6090212" y="985336"/>
            <a:ext cx="0" cy="840173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13;p13"/>
          <p:cNvCxnSpPr/>
          <p:nvPr/>
        </p:nvCxnSpPr>
        <p:spPr>
          <a:xfrm>
            <a:off x="8642581" y="985336"/>
            <a:ext cx="0" cy="840173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14;p13"/>
          <p:cNvCxnSpPr/>
          <p:nvPr/>
        </p:nvCxnSpPr>
        <p:spPr>
          <a:xfrm>
            <a:off x="11179047" y="985336"/>
            <a:ext cx="0" cy="840173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;p13"/>
          <p:cNvSpPr txBox="1">
            <a:spLocks noGrp="1"/>
          </p:cNvSpPr>
          <p:nvPr>
            <p:ph type="title"/>
          </p:nvPr>
        </p:nvSpPr>
        <p:spPr>
          <a:xfrm>
            <a:off x="1027967" y="2404670"/>
            <a:ext cx="7634059" cy="197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body" idx="1"/>
          </p:nvPr>
        </p:nvSpPr>
        <p:spPr>
          <a:xfrm>
            <a:off x="2074947" y="1187841"/>
            <a:ext cx="3848717" cy="43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body" idx="2"/>
          </p:nvPr>
        </p:nvSpPr>
        <p:spPr>
          <a:xfrm>
            <a:off x="6259420" y="1173829"/>
            <a:ext cx="2278063" cy="4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body" idx="3"/>
          </p:nvPr>
        </p:nvSpPr>
        <p:spPr>
          <a:xfrm>
            <a:off x="8786720" y="1173829"/>
            <a:ext cx="2217738" cy="4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4"/>
          </p:nvPr>
        </p:nvSpPr>
        <p:spPr>
          <a:xfrm>
            <a:off x="1027967" y="4824914"/>
            <a:ext cx="7625267" cy="65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_2">
  <p:cSld name="Таблица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22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" name="Google Shape;123;p22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" name="Google Shape;124;p22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" name="Google Shape;125;p22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" name="Google Shape;126;p22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585787" y="1447064"/>
            <a:ext cx="7617877" cy="53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2"/>
          </p:nvPr>
        </p:nvSpPr>
        <p:spPr>
          <a:xfrm>
            <a:off x="585788" y="5739189"/>
            <a:ext cx="6824303" cy="703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2"/>
          <p:cNvSpPr>
            <a:spLocks noGrp="1"/>
          </p:cNvSpPr>
          <p:nvPr>
            <p:ph type="tbl" idx="3"/>
          </p:nvPr>
        </p:nvSpPr>
        <p:spPr>
          <a:xfrm>
            <a:off x="585787" y="2208362"/>
            <a:ext cx="7617895" cy="329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4"/>
          </p:nvPr>
        </p:nvSpPr>
        <p:spPr>
          <a:xfrm>
            <a:off x="8686807" y="2208363"/>
            <a:ext cx="2930666" cy="257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5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6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7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вет">
  <p:cSld name="цв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3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23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" name="Google Shape;137;p23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" name="Google Shape;138;p23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9" name="Google Shape;139;p23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Google Shape;140;p23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xfrm>
            <a:off x="585899" y="1447790"/>
            <a:ext cx="432253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body" idx="1"/>
          </p:nvPr>
        </p:nvSpPr>
        <p:spPr>
          <a:xfrm>
            <a:off x="585898" y="2379663"/>
            <a:ext cx="4322531" cy="239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23"/>
          <p:cNvSpPr/>
          <p:nvPr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3"/>
          <p:cNvSpPr/>
          <p:nvPr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3"/>
          <p:cNvSpPr/>
          <p:nvPr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3"/>
          <p:cNvSpPr/>
          <p:nvPr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3"/>
          <p:cNvSpPr/>
          <p:nvPr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3"/>
          <p:cNvSpPr/>
          <p:nvPr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3"/>
          <p:cNvSpPr/>
          <p:nvPr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3"/>
          <p:cNvSpPr/>
          <p:nvPr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3"/>
          <p:cNvSpPr/>
          <p:nvPr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3"/>
          <p:cNvSpPr/>
          <p:nvPr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3"/>
          <p:cNvSpPr/>
          <p:nvPr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3"/>
          <p:cNvSpPr/>
          <p:nvPr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3"/>
          <p:cNvSpPr/>
          <p:nvPr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3"/>
          <p:cNvSpPr/>
          <p:nvPr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3"/>
          <p:cNvSpPr/>
          <p:nvPr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3"/>
          <p:cNvSpPr/>
          <p:nvPr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3"/>
          <p:cNvSpPr/>
          <p:nvPr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3"/>
          <p:cNvSpPr/>
          <p:nvPr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3"/>
          <p:cNvSpPr/>
          <p:nvPr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2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3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истый_2">
  <p:cSld name="чистый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4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4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9" name="Google Shape;169;p24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24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24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" name="Google Shape;172;p24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3" name="Google Shape;173;p24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body" idx="3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1">
  <p:cSld name="Текст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4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14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23;p14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24;p14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" name="Google Shape;25;p14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Google Shape;26;p14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" name="Google Shape;27;p14"/>
          <p:cNvSpPr>
            <a:spLocks noGrp="1"/>
          </p:cNvSpPr>
          <p:nvPr>
            <p:ph type="pic" idx="2"/>
          </p:nvPr>
        </p:nvSpPr>
        <p:spPr>
          <a:xfrm>
            <a:off x="6684653" y="1447790"/>
            <a:ext cx="4325167" cy="4325107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sp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585898" y="1447790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585897" y="2379663"/>
            <a:ext cx="5245561" cy="339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истый">
  <p:cSld name="чистый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A20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15" descr="A blue circle with white 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2">
  <p:cSld name="Текст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Google Shape;38;p16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" name="Google Shape;39;p16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" name="Google Shape;40;p16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" name="Google Shape;41;p16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" name="Google Shape;42;p16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" name="Google Shape;43;p16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7955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1"/>
          </p:nvPr>
        </p:nvSpPr>
        <p:spPr>
          <a:xfrm>
            <a:off x="585897" y="2379663"/>
            <a:ext cx="11057971" cy="374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2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body" idx="3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3">
  <p:cSld name="Текст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7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50;p17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" name="Google Shape;51;p17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" name="Google Shape;52;p17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" name="Google Shape;53;p17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" name="Google Shape;54;p17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" name="Google Shape;55;p17"/>
          <p:cNvSpPr txBox="1">
            <a:spLocks noGrp="1"/>
          </p:cNvSpPr>
          <p:nvPr>
            <p:ph type="body" idx="1"/>
          </p:nvPr>
        </p:nvSpPr>
        <p:spPr>
          <a:xfrm>
            <a:off x="585898" y="2379663"/>
            <a:ext cx="4322531" cy="239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2"/>
          </p:nvPr>
        </p:nvSpPr>
        <p:spPr>
          <a:xfrm>
            <a:off x="585897" y="5183249"/>
            <a:ext cx="39343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3"/>
          </p:nvPr>
        </p:nvSpPr>
        <p:spPr>
          <a:xfrm>
            <a:off x="6259892" y="2379663"/>
            <a:ext cx="5383968" cy="345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7955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body" idx="4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5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6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_1">
  <p:cSld name="График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8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Google Shape;64;p18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" name="Google Shape;65;p18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" name="Google Shape;66;p18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18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" name="Google Shape;68;p18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585899" y="1447790"/>
            <a:ext cx="432253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585898" y="2379663"/>
            <a:ext cx="4322531" cy="239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2"/>
          </p:nvPr>
        </p:nvSpPr>
        <p:spPr>
          <a:xfrm>
            <a:off x="585897" y="5183249"/>
            <a:ext cx="39343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>
            <a:spLocks noGrp="1"/>
          </p:cNvSpPr>
          <p:nvPr>
            <p:ph type="chart" idx="3"/>
          </p:nvPr>
        </p:nvSpPr>
        <p:spPr>
          <a:xfrm>
            <a:off x="5272097" y="1447790"/>
            <a:ext cx="6371768" cy="4289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4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5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6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_2">
  <p:cSld name="График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9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" name="Google Shape;78;p19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" name="Google Shape;79;p19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0" name="Google Shape;80;p19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" name="Google Shape;81;p19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" name="Google Shape;82;p19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>
            <a:off x="585897" y="5183249"/>
            <a:ext cx="39343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>
            <a:spLocks noGrp="1"/>
          </p:cNvSpPr>
          <p:nvPr>
            <p:ph type="chart" idx="2"/>
          </p:nvPr>
        </p:nvSpPr>
        <p:spPr>
          <a:xfrm>
            <a:off x="5272097" y="1447790"/>
            <a:ext cx="6371768" cy="4289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3"/>
          </p:nvPr>
        </p:nvSpPr>
        <p:spPr>
          <a:xfrm>
            <a:off x="585788" y="1447064"/>
            <a:ext cx="4322762" cy="703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4"/>
          </p:nvPr>
        </p:nvSpPr>
        <p:spPr>
          <a:xfrm>
            <a:off x="585898" y="2379663"/>
            <a:ext cx="4322531" cy="239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5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6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7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фры">
  <p:cSld name="Цифры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20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3" name="Google Shape;93;p20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" name="Google Shape;94;p20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" name="Google Shape;95;p20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96;p20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7955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575076" y="4103994"/>
            <a:ext cx="2758143" cy="1569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2"/>
          </p:nvPr>
        </p:nvSpPr>
        <p:spPr>
          <a:xfrm>
            <a:off x="4047007" y="4103994"/>
            <a:ext cx="2757612" cy="1569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3"/>
          </p:nvPr>
        </p:nvSpPr>
        <p:spPr>
          <a:xfrm>
            <a:off x="7518938" y="4103994"/>
            <a:ext cx="2757612" cy="1569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4"/>
          </p:nvPr>
        </p:nvSpPr>
        <p:spPr>
          <a:xfrm>
            <a:off x="575076" y="2710235"/>
            <a:ext cx="2758143" cy="116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838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Char char="•"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838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Char char="•"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838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Char char="•"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838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Char char="•"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5"/>
          </p:nvPr>
        </p:nvSpPr>
        <p:spPr>
          <a:xfrm>
            <a:off x="4047007" y="2710235"/>
            <a:ext cx="2758143" cy="116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838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Char char="•"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838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Char char="•"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838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Char char="•"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838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Char char="•"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6"/>
          </p:nvPr>
        </p:nvSpPr>
        <p:spPr>
          <a:xfrm>
            <a:off x="7518938" y="2710235"/>
            <a:ext cx="2758143" cy="116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838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Char char="•"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838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Char char="•"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838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Char char="•"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838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Char char="•"/>
              <a:defRPr sz="9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7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8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9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_1">
  <p:cSld name="Таблица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21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" name="Google Shape;110;p21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" name="Google Shape;111;p21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112;p21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" name="Google Shape;113;p21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585787" y="1447065"/>
            <a:ext cx="11058065" cy="30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2"/>
          </p:nvPr>
        </p:nvSpPr>
        <p:spPr>
          <a:xfrm>
            <a:off x="585788" y="5739189"/>
            <a:ext cx="6824303" cy="703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>
            <a:spLocks noGrp="1"/>
          </p:cNvSpPr>
          <p:nvPr>
            <p:ph type="tbl" idx="3"/>
          </p:nvPr>
        </p:nvSpPr>
        <p:spPr>
          <a:xfrm>
            <a:off x="585787" y="1984076"/>
            <a:ext cx="11058527" cy="351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4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5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6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"/>
          <p:cNvSpPr txBox="1">
            <a:spLocks noGrp="1"/>
          </p:cNvSpPr>
          <p:nvPr>
            <p:ph type="title"/>
          </p:nvPr>
        </p:nvSpPr>
        <p:spPr>
          <a:xfrm>
            <a:off x="2005120" y="2350882"/>
            <a:ext cx="7634059" cy="197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ru-RU" sz="3200" b="1" i="0" u="none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Изучение мистического опыта посредством </a:t>
            </a:r>
            <a:r>
              <a:rPr lang="en-US" sz="3200" b="1" i="0" u="none" strike="no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VR</a:t>
            </a:r>
            <a:br>
              <a:rPr lang="en-US" sz="3200" b="0" dirty="0"/>
            </a:br>
            <a:br>
              <a:rPr lang="en-US" sz="3200" dirty="0"/>
            </a:br>
            <a:endParaRPr sz="3200" dirty="0"/>
          </a:p>
        </p:txBody>
      </p:sp>
      <p:sp>
        <p:nvSpPr>
          <p:cNvPr id="181" name="Google Shape;181;p1"/>
          <p:cNvSpPr txBox="1">
            <a:spLocks noGrp="1"/>
          </p:cNvSpPr>
          <p:nvPr>
            <p:ph type="body" idx="1"/>
          </p:nvPr>
        </p:nvSpPr>
        <p:spPr>
          <a:xfrm>
            <a:off x="2074947" y="1187841"/>
            <a:ext cx="3848717" cy="43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Department of psychology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182" name="Google Shape;182;p1"/>
          <p:cNvSpPr txBox="1">
            <a:spLocks noGrp="1"/>
          </p:cNvSpPr>
          <p:nvPr>
            <p:ph type="body" idx="2"/>
          </p:nvPr>
        </p:nvSpPr>
        <p:spPr>
          <a:xfrm>
            <a:off x="6259420" y="1173829"/>
            <a:ext cx="2278063" cy="4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Institute for Cognitive Neuroscience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83" name="Google Shape;183;p1"/>
          <p:cNvSpPr txBox="1">
            <a:spLocks noGrp="1"/>
          </p:cNvSpPr>
          <p:nvPr>
            <p:ph type="body" idx="3"/>
          </p:nvPr>
        </p:nvSpPr>
        <p:spPr>
          <a:xfrm>
            <a:off x="8786720" y="1173829"/>
            <a:ext cx="2217738" cy="4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</a:pPr>
            <a:r>
              <a:rPr lang="en-US" sz="1200" dirty="0"/>
              <a:t>Moscow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</a:pPr>
            <a:r>
              <a:rPr lang="en-US" sz="1200" dirty="0"/>
              <a:t>202</a:t>
            </a:r>
            <a:r>
              <a:rPr lang="ru-RU" sz="1200" dirty="0"/>
              <a:t>4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84" name="Google Shape;184;p1"/>
          <p:cNvSpPr txBox="1">
            <a:spLocks noGrp="1"/>
          </p:cNvSpPr>
          <p:nvPr>
            <p:ph type="body" idx="4"/>
          </p:nvPr>
        </p:nvSpPr>
        <p:spPr>
          <a:xfrm>
            <a:off x="1027967" y="4031673"/>
            <a:ext cx="7625267" cy="144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None/>
            </a:pPr>
            <a:r>
              <a:rPr lang="en-US" dirty="0"/>
              <a:t>Diana </a:t>
            </a:r>
            <a:r>
              <a:rPr lang="en-US" dirty="0" err="1"/>
              <a:t>Salikova</a:t>
            </a:r>
            <a:r>
              <a:rPr lang="en-US" dirty="0"/>
              <a:t>*, Larisa </a:t>
            </a:r>
            <a:r>
              <a:rPr lang="en-US" dirty="0" err="1"/>
              <a:t>Poznyak</a:t>
            </a:r>
            <a:r>
              <a:rPr lang="en-US" dirty="0"/>
              <a:t>*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None/>
            </a:pPr>
            <a:r>
              <a:rPr lang="en-US" dirty="0"/>
              <a:t>*Master’s program “Cognitive Sciences and Technology: From Neuron to </a:t>
            </a:r>
            <a:r>
              <a:rPr lang="en-US"/>
              <a:t>Cognition”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0DEA5B20-5425-4FE6-BC00-7BFD8755951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8881433-5C38-4B87-ACBA-E165ED3884E0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B647AC2-90E3-4117-B98F-C18C1E98D945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0AEF270-2B01-4535-921E-DE0CA487E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3" y="1565462"/>
            <a:ext cx="71437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37D58A-4887-48F0-8EAD-A9DA1B82F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606" y="3045116"/>
            <a:ext cx="4829735" cy="3264164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0B7A4EF-1D29-4633-AF66-01CA6E904084}"/>
              </a:ext>
            </a:extLst>
          </p:cNvPr>
          <p:cNvCxnSpPr/>
          <p:nvPr/>
        </p:nvCxnSpPr>
        <p:spPr>
          <a:xfrm>
            <a:off x="4016188" y="3352800"/>
            <a:ext cx="4670612" cy="1882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5F464D7-1E7E-473D-AD4D-1E0301DBB20E}"/>
              </a:ext>
            </a:extLst>
          </p:cNvPr>
          <p:cNvSpPr/>
          <p:nvPr/>
        </p:nvSpPr>
        <p:spPr>
          <a:xfrm>
            <a:off x="6392091" y="1950720"/>
            <a:ext cx="696686" cy="1402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957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042A23F6-924E-4E91-93D9-FF8DEEF62A8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78DFDA7-B53C-4653-A95F-ABC811B1BE09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987C1F3-AD09-4909-96FD-1462B3068174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887F46-2147-40BF-80FB-36BD96197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9" y="1784740"/>
            <a:ext cx="6100490" cy="41230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F5D386-012E-45D2-993C-1DDB3EC9D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9094"/>
            <a:ext cx="5457431" cy="4034291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D1420F9-61B3-477A-B8E8-10DB837CE287}"/>
              </a:ext>
            </a:extLst>
          </p:cNvPr>
          <p:cNvCxnSpPr/>
          <p:nvPr/>
        </p:nvCxnSpPr>
        <p:spPr>
          <a:xfrm>
            <a:off x="663388" y="2214282"/>
            <a:ext cx="10890043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E1A1A5A-7E4C-43EA-812F-1BB8B5242689}"/>
              </a:ext>
            </a:extLst>
          </p:cNvPr>
          <p:cNvSpPr txBox="1"/>
          <p:nvPr/>
        </p:nvSpPr>
        <p:spPr>
          <a:xfrm>
            <a:off x="2629989" y="6094684"/>
            <a:ext cx="8015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Альфа-ритм сильнее подавляется в паре стимулов гиперболическая/неевклидова геометрия</a:t>
            </a:r>
          </a:p>
        </p:txBody>
      </p:sp>
    </p:spTree>
    <p:extLst>
      <p:ext uri="{BB962C8B-B14F-4D97-AF65-F5344CB8AC3E}">
        <p14:creationId xmlns:p14="http://schemas.microsoft.com/office/powerpoint/2010/main" val="3282638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0"/>
          <p:cNvSpPr/>
          <p:nvPr/>
        </p:nvSpPr>
        <p:spPr>
          <a:xfrm>
            <a:off x="323967" y="1808889"/>
            <a:ext cx="6783415" cy="3548082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0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/>
          </a:p>
        </p:txBody>
      </p:sp>
      <p:sp>
        <p:nvSpPr>
          <p:cNvPr id="315" name="Google Shape;315;p10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316" name="Google Shape;316;p10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317" name="Google Shape;317;p10"/>
          <p:cNvSpPr txBox="1">
            <a:spLocks noGrp="1"/>
          </p:cNvSpPr>
          <p:nvPr>
            <p:ph type="body" idx="1"/>
          </p:nvPr>
        </p:nvSpPr>
        <p:spPr>
          <a:xfrm>
            <a:off x="323967" y="1860987"/>
            <a:ext cx="6521485" cy="339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 fontScale="92500"/>
          </a:bodyPr>
          <a:lstStyle/>
          <a:p>
            <a:pPr marL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2400"/>
              <a:buNone/>
            </a:pPr>
            <a:r>
              <a:rPr lang="en-US" sz="2400" b="0" i="0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The study aims to explore the psychophysiological mechanisms underlying non-Euclidean space perception using VR technology and EEG</a:t>
            </a:r>
            <a:r>
              <a:rPr lang="en-US" sz="2400" b="1" i="1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. Is there really differences?</a:t>
            </a:r>
            <a:endParaRPr sz="2400" b="1" i="1" dirty="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374151"/>
              </a:buClr>
              <a:buSzPts val="2400"/>
              <a:buNone/>
            </a:pPr>
            <a:r>
              <a:rPr lang="en-US" sz="2400" b="0" i="0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By analyzing changes in brain activity in response to different VR environment, we could possibly understand </a:t>
            </a:r>
            <a:r>
              <a:rPr lang="en-US" sz="2400" b="1" i="1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how exactly </a:t>
            </a:r>
            <a:r>
              <a:rPr lang="en-US" sz="2400" b="0" i="0" dirty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these perception is different and potentially use in treating people.</a:t>
            </a:r>
            <a:endParaRPr dirty="0"/>
          </a:p>
        </p:txBody>
      </p:sp>
      <p:sp>
        <p:nvSpPr>
          <p:cNvPr id="318" name="Google Shape;318;p10"/>
          <p:cNvSpPr txBox="1">
            <a:spLocks noGrp="1"/>
          </p:cNvSpPr>
          <p:nvPr>
            <p:ph type="title"/>
          </p:nvPr>
        </p:nvSpPr>
        <p:spPr>
          <a:xfrm>
            <a:off x="644406" y="1222478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dirty="0" err="1"/>
              <a:t>Сonclusions</a:t>
            </a:r>
            <a:endParaRPr dirty="0"/>
          </a:p>
        </p:txBody>
      </p:sp>
      <p:pic>
        <p:nvPicPr>
          <p:cNvPr id="319" name="Google Shape;31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4942" y="1804903"/>
            <a:ext cx="4673867" cy="350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0a5058c48e_0_10"/>
          <p:cNvSpPr txBox="1">
            <a:spLocks noGrp="1"/>
          </p:cNvSpPr>
          <p:nvPr>
            <p:ph type="title"/>
          </p:nvPr>
        </p:nvSpPr>
        <p:spPr>
          <a:xfrm>
            <a:off x="585898" y="1447790"/>
            <a:ext cx="5245500" cy="77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Hyperbolic geometry</a:t>
            </a:r>
            <a:endParaRPr sz="3100"/>
          </a:p>
        </p:txBody>
      </p:sp>
      <p:sp>
        <p:nvSpPr>
          <p:cNvPr id="202" name="Google Shape;202;g20a5058c48e_0_10"/>
          <p:cNvSpPr txBox="1">
            <a:spLocks noGrp="1"/>
          </p:cNvSpPr>
          <p:nvPr>
            <p:ph type="body" idx="1"/>
          </p:nvPr>
        </p:nvSpPr>
        <p:spPr>
          <a:xfrm>
            <a:off x="585897" y="2379663"/>
            <a:ext cx="5245500" cy="33933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203" name="Google Shape;203;g20a5058c48e_0_10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0a5058c48e_0_10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20a5058c48e_0_10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g20a5058c48e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250" y="2215750"/>
            <a:ext cx="10559028" cy="372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AC3F1AB-E65C-42EB-8269-E44268E8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AE69D2-9C72-46FD-A251-6F215E1B90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2433063-A5B4-4E19-B384-EBC2A3D5C3EB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0283D70-D4B7-476B-B21C-1DE7774ECAF7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A6929E2-C8FC-4DBD-A814-24A89A33D777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9ABB3D-4299-467B-BFCB-071D66F5E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435" y="3113388"/>
            <a:ext cx="8035741" cy="31786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588D87-2490-42E7-9F29-F610608E5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67" y="358547"/>
            <a:ext cx="7788369" cy="2955509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358AE57-B15C-46D0-8D8A-F4DED4B6381F}"/>
              </a:ext>
            </a:extLst>
          </p:cNvPr>
          <p:cNvCxnSpPr>
            <a:cxnSpLocks/>
          </p:cNvCxnSpPr>
          <p:nvPr/>
        </p:nvCxnSpPr>
        <p:spPr>
          <a:xfrm>
            <a:off x="1058867" y="2662519"/>
            <a:ext cx="7583109" cy="0"/>
          </a:xfrm>
          <a:prstGeom prst="line">
            <a:avLst/>
          </a:prstGeom>
          <a:ln w="571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5CA4508-1204-4B2B-B292-CB9204C5C608}"/>
              </a:ext>
            </a:extLst>
          </p:cNvPr>
          <p:cNvCxnSpPr>
            <a:cxnSpLocks/>
          </p:cNvCxnSpPr>
          <p:nvPr/>
        </p:nvCxnSpPr>
        <p:spPr>
          <a:xfrm>
            <a:off x="1058867" y="5763932"/>
            <a:ext cx="7788369" cy="0"/>
          </a:xfrm>
          <a:prstGeom prst="line">
            <a:avLst/>
          </a:prstGeom>
          <a:ln w="571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643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DF27B43-2527-4393-A047-C912837CC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9AB22F-2AD7-4D20-894C-A5F47F35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3C77A28-22EC-457F-80AC-81811C73D9BB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464A1D-C6A3-4897-A0A8-393FA0A81CED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46B98D0-DBB4-4EA5-AA8A-39E3B0A5F202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C88970-919E-4E6D-9445-34C67F29AEAD}"/>
              </a:ext>
            </a:extLst>
          </p:cNvPr>
          <p:cNvSpPr txBox="1"/>
          <p:nvPr/>
        </p:nvSpPr>
        <p:spPr>
          <a:xfrm>
            <a:off x="4661647" y="63234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нормализация по частотам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90C375-16EA-4792-A05F-F8FC88DC2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381250"/>
            <a:ext cx="714375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378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"/>
          <p:cNvSpPr/>
          <p:nvPr/>
        </p:nvSpPr>
        <p:spPr>
          <a:xfrm>
            <a:off x="1287167" y="1403275"/>
            <a:ext cx="4544291" cy="619573"/>
          </a:xfrm>
          <a:prstGeom prst="rect">
            <a:avLst/>
          </a:prstGeom>
          <a:solidFill>
            <a:srgbClr val="B3C6E7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84653" y="1447790"/>
            <a:ext cx="4325167" cy="4325107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pic>
      <p:sp>
        <p:nvSpPr>
          <p:cNvPr id="224" name="Google Shape;224;p2"/>
          <p:cNvSpPr txBox="1">
            <a:spLocks noGrp="1"/>
          </p:cNvSpPr>
          <p:nvPr>
            <p:ph type="title"/>
          </p:nvPr>
        </p:nvSpPr>
        <p:spPr>
          <a:xfrm>
            <a:off x="585898" y="1447790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2400"/>
              <a:buFont typeface="Arial"/>
              <a:buNone/>
            </a:pPr>
            <a:r>
              <a:rPr lang="en-US" b="1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Thesis State</a:t>
            </a:r>
            <a:r>
              <a:rPr lang="en-US" b="1">
                <a:solidFill>
                  <a:srgbClr val="374151"/>
                </a:solidFill>
              </a:rPr>
              <a:t>m</a:t>
            </a:r>
            <a:r>
              <a:rPr lang="en-US" b="1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ent</a:t>
            </a:r>
            <a:endParaRPr b="1"/>
          </a:p>
        </p:txBody>
      </p:sp>
      <p:sp>
        <p:nvSpPr>
          <p:cNvPr id="225" name="Google Shape;225;p2"/>
          <p:cNvSpPr txBox="1">
            <a:spLocks noGrp="1"/>
          </p:cNvSpPr>
          <p:nvPr>
            <p:ph type="body" idx="1"/>
          </p:nvPr>
        </p:nvSpPr>
        <p:spPr>
          <a:xfrm>
            <a:off x="585897" y="2224815"/>
            <a:ext cx="5510103" cy="354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400"/>
              <a:buNone/>
            </a:pPr>
            <a:r>
              <a:rPr lang="en-US" sz="2400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 Is hyperbolic geometry close to psychedelic experience?</a:t>
            </a:r>
            <a:endParaRPr sz="2400" dirty="0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2400"/>
              <a:buNone/>
            </a:pPr>
            <a:r>
              <a:rPr lang="en-US" sz="2400" b="0" i="0" dirty="0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Possible, yes.</a:t>
            </a:r>
            <a:endParaRPr sz="2400" b="0" i="0" dirty="0">
              <a:solidFill>
                <a:srgbClr val="17161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1534"/>
              </a:buClr>
              <a:buSzPts val="2400"/>
              <a:buNone/>
            </a:pPr>
            <a:r>
              <a:rPr lang="en-US" sz="2400" b="0" i="0" dirty="0">
                <a:solidFill>
                  <a:srgbClr val="071534"/>
                </a:solidFill>
                <a:latin typeface="Arial"/>
                <a:ea typeface="Arial"/>
                <a:cs typeface="Arial"/>
                <a:sym typeface="Arial"/>
              </a:rPr>
              <a:t>Virtual reality can be utilized as a tool for investigating the perception of hyperbolic space during «psychedelic» experiences, which can provide insights into the neural mechanisms underlying </a:t>
            </a:r>
            <a:r>
              <a:rPr lang="en-US" sz="2400" b="1" i="1" dirty="0">
                <a:solidFill>
                  <a:srgbClr val="071534"/>
                </a:solidFill>
                <a:latin typeface="Arial"/>
                <a:ea typeface="Arial"/>
                <a:cs typeface="Arial"/>
                <a:sym typeface="Arial"/>
              </a:rPr>
              <a:t>spatial perception.</a:t>
            </a:r>
            <a:endParaRPr sz="2400" b="1" i="1" dirty="0">
              <a:solidFill>
                <a:srgbClr val="071534"/>
              </a:solidFill>
            </a:endParaRPr>
          </a:p>
        </p:txBody>
      </p:sp>
      <p:sp>
        <p:nvSpPr>
          <p:cNvPr id="226" name="Google Shape;226;p2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/>
          </a:p>
        </p:txBody>
      </p:sp>
      <p:sp>
        <p:nvSpPr>
          <p:cNvPr id="227" name="Google Shape;227;p2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228" name="Google Shape;228;p2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"/>
          <p:cNvSpPr/>
          <p:nvPr/>
        </p:nvSpPr>
        <p:spPr>
          <a:xfrm>
            <a:off x="3241964" y="1292354"/>
            <a:ext cx="4544291" cy="619573"/>
          </a:xfrm>
          <a:prstGeom prst="rect">
            <a:avLst/>
          </a:prstGeom>
          <a:solidFill>
            <a:srgbClr val="B3C6E7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"/>
          <p:cNvSpPr txBox="1">
            <a:spLocks noGrp="1"/>
          </p:cNvSpPr>
          <p:nvPr>
            <p:ph type="title"/>
          </p:nvPr>
        </p:nvSpPr>
        <p:spPr>
          <a:xfrm>
            <a:off x="3084432" y="1213627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3600"/>
              <a:buFont typeface="Arial"/>
              <a:buNone/>
            </a:pPr>
            <a:r>
              <a:rPr lang="en-US" sz="3600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Thesis Statement</a:t>
            </a:r>
            <a:endParaRPr sz="3600"/>
          </a:p>
        </p:txBody>
      </p:sp>
      <p:sp>
        <p:nvSpPr>
          <p:cNvPr id="235" name="Google Shape;235;p3"/>
          <p:cNvSpPr txBox="1">
            <a:spLocks noGrp="1"/>
          </p:cNvSpPr>
          <p:nvPr>
            <p:ph type="body" idx="1"/>
          </p:nvPr>
        </p:nvSpPr>
        <p:spPr>
          <a:xfrm>
            <a:off x="594649" y="2114397"/>
            <a:ext cx="4721699" cy="354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2800"/>
              <a:buNone/>
            </a:pPr>
            <a:r>
              <a:rPr lang="en-US" sz="2800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Studies suggest that inducing awe, a key element of the psychedelic experience, through virtual reality </a:t>
            </a:r>
            <a:r>
              <a:rPr lang="en-US" sz="2800" b="0" i="1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may have therapeutic potential by promoting a sense of connection to the universe and others.</a:t>
            </a:r>
            <a:endParaRPr/>
          </a:p>
        </p:txBody>
      </p:sp>
      <p:sp>
        <p:nvSpPr>
          <p:cNvPr id="236" name="Google Shape;236;p3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/>
          </a:p>
        </p:txBody>
      </p:sp>
      <p:sp>
        <p:nvSpPr>
          <p:cNvPr id="237" name="Google Shape;237;p3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238" name="Google Shape;238;p3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239" name="Google Shape;239;p3"/>
          <p:cNvSpPr txBox="1"/>
          <p:nvPr/>
        </p:nvSpPr>
        <p:spPr>
          <a:xfrm>
            <a:off x="5955092" y="2516540"/>
            <a:ext cx="5862835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Identifying beneficial psychedelic experience characteristics can lead to new therapies. Virtual reality can induce awe, a key component, as a non-pharmacological alternative.</a:t>
            </a:r>
            <a:endParaRPr sz="2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"/>
          <p:cNvSpPr/>
          <p:nvPr/>
        </p:nvSpPr>
        <p:spPr>
          <a:xfrm>
            <a:off x="5422805" y="3429000"/>
            <a:ext cx="425829" cy="2109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rgbClr val="0A20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"/>
          <p:cNvSpPr txBox="1"/>
          <p:nvPr/>
        </p:nvSpPr>
        <p:spPr>
          <a:xfrm>
            <a:off x="2694177" y="5639396"/>
            <a:ext cx="609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 u="sng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decomposition of psychedelic experience</a:t>
            </a:r>
            <a:endParaRPr sz="2800" b="0" i="1" u="sng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9"/>
          <p:cNvSpPr/>
          <p:nvPr/>
        </p:nvSpPr>
        <p:spPr>
          <a:xfrm>
            <a:off x="323967" y="1808889"/>
            <a:ext cx="6783415" cy="3548082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305" name="Google Shape;305;p9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306" name="Google Shape;306;p9"/>
          <p:cNvSpPr txBox="1">
            <a:spLocks noGrp="1"/>
          </p:cNvSpPr>
          <p:nvPr>
            <p:ph type="body" idx="1"/>
          </p:nvPr>
        </p:nvSpPr>
        <p:spPr>
          <a:xfrm>
            <a:off x="471055" y="1860987"/>
            <a:ext cx="6374397" cy="339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800"/>
              <a:buNone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The EEG data will be analyzed using spectral analysis to assess changes in power and coherence of different frequency bands (delta, theta, alpha, beta, and gamma) in response to non-Euclidean and Euclidean environments. </a:t>
            </a:r>
            <a:br>
              <a:rPr lang="en-US" sz="18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Statistical analyses (paired t-tests, ANOVA) will be used to compare the EEG activity between the different conditions.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endParaRPr dirty="0"/>
          </a:p>
        </p:txBody>
      </p:sp>
      <p:sp>
        <p:nvSpPr>
          <p:cNvPr id="307" name="Google Shape;307;p9"/>
          <p:cNvSpPr txBox="1">
            <a:spLocks noGrp="1"/>
          </p:cNvSpPr>
          <p:nvPr>
            <p:ph type="title"/>
          </p:nvPr>
        </p:nvSpPr>
        <p:spPr>
          <a:xfrm>
            <a:off x="585898" y="1420377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Materials</a:t>
            </a:r>
            <a:endParaRPr/>
          </a:p>
        </p:txBody>
      </p:sp>
      <p:pic>
        <p:nvPicPr>
          <p:cNvPr id="308" name="Google Shape;308;p9" descr="ANOVA testing - what are the benefits | QuestionPro | Data science  learning, Math humor, Statistics hum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7382" y="2408218"/>
            <a:ext cx="4932218" cy="286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20a5058c48e_0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84653" y="1447790"/>
            <a:ext cx="4325100" cy="4325100"/>
          </a:xfrm>
          <a:prstGeom prst="rect">
            <a:avLst/>
          </a:prstGeom>
        </p:spPr>
      </p:pic>
      <p:sp>
        <p:nvSpPr>
          <p:cNvPr id="191" name="Google Shape;191;g20a5058c48e_0_0"/>
          <p:cNvSpPr txBox="1">
            <a:spLocks noGrp="1"/>
          </p:cNvSpPr>
          <p:nvPr>
            <p:ph type="title"/>
          </p:nvPr>
        </p:nvSpPr>
        <p:spPr>
          <a:xfrm>
            <a:off x="585898" y="1447790"/>
            <a:ext cx="5245500" cy="77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00" dirty="0"/>
              <a:t>Комбинация</a:t>
            </a:r>
            <a:endParaRPr sz="3100" dirty="0"/>
          </a:p>
        </p:txBody>
      </p:sp>
      <p:sp>
        <p:nvSpPr>
          <p:cNvPr id="192" name="Google Shape;192;g20a5058c48e_0_0"/>
          <p:cNvSpPr txBox="1">
            <a:spLocks noGrp="1"/>
          </p:cNvSpPr>
          <p:nvPr>
            <p:ph type="body" idx="1"/>
          </p:nvPr>
        </p:nvSpPr>
        <p:spPr>
          <a:xfrm>
            <a:off x="585897" y="2379663"/>
            <a:ext cx="5245500" cy="3393300"/>
          </a:xfrm>
          <a:prstGeom prst="rect">
            <a:avLst/>
          </a:prstGeom>
        </p:spPr>
        <p:txBody>
          <a:bodyPr spcFirstLastPara="1" wrap="square" lIns="0" tIns="0" rIns="0" bIns="45700" anchor="t" anchorCtr="0">
            <a:norm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ru-RU" sz="2800" dirty="0"/>
              <a:t>математики,</a:t>
            </a: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en-US" sz="2800" dirty="0"/>
              <a:t>VR.</a:t>
            </a:r>
            <a:endParaRPr sz="2800" dirty="0"/>
          </a:p>
        </p:txBody>
      </p:sp>
      <p:sp>
        <p:nvSpPr>
          <p:cNvPr id="193" name="Google Shape;193;g20a5058c48e_0_0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700" cy="4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0a5058c48e_0_0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20a5058c48e_0_0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000" cy="40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"/>
          <p:cNvSpPr/>
          <p:nvPr/>
        </p:nvSpPr>
        <p:spPr>
          <a:xfrm>
            <a:off x="3459163" y="1111641"/>
            <a:ext cx="4544291" cy="619573"/>
          </a:xfrm>
          <a:prstGeom prst="rect">
            <a:avLst/>
          </a:prstGeom>
          <a:solidFill>
            <a:srgbClr val="B3C6E7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"/>
          <p:cNvSpPr txBox="1">
            <a:spLocks noGrp="1"/>
          </p:cNvSpPr>
          <p:nvPr>
            <p:ph type="title"/>
          </p:nvPr>
        </p:nvSpPr>
        <p:spPr>
          <a:xfrm>
            <a:off x="3018022" y="1148171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3200" b="1" dirty="0">
                <a:latin typeface="Arial"/>
                <a:ea typeface="Arial"/>
                <a:cs typeface="Arial"/>
                <a:sym typeface="Arial"/>
              </a:rPr>
              <a:t>Цель:</a:t>
            </a:r>
            <a:endParaRPr sz="32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"/>
          </p:nvPr>
        </p:nvSpPr>
        <p:spPr>
          <a:xfrm>
            <a:off x="1255059" y="2116538"/>
            <a:ext cx="8919882" cy="387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None/>
            </a:pPr>
            <a:r>
              <a:rPr lang="ru-RU" sz="2000" dirty="0"/>
              <a:t>сравнить электрическую активность мозга в различных геометрических пространствах,</a:t>
            </a: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None/>
            </a:pPr>
            <a:r>
              <a:rPr lang="ru-RU" sz="2000" dirty="0"/>
              <a:t>-</a:t>
            </a:r>
            <a:r>
              <a:rPr lang="en-US" sz="2000" dirty="0"/>
              <a:t>&gt; </a:t>
            </a:r>
            <a:r>
              <a:rPr lang="ru-RU" sz="2000" dirty="0"/>
              <a:t>какая </a:t>
            </a:r>
            <a:r>
              <a:rPr lang="ru-RU" sz="2000" dirty="0" err="1"/>
              <a:t>осцилляторная</a:t>
            </a:r>
            <a:r>
              <a:rPr lang="ru-RU" sz="2000" dirty="0"/>
              <a:t> активность подвержена влиянию геометрии?</a:t>
            </a: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None/>
            </a:pPr>
            <a:endParaRPr lang="ru-RU" sz="2000" dirty="0"/>
          </a:p>
        </p:txBody>
      </p:sp>
      <p:sp>
        <p:nvSpPr>
          <p:cNvPr id="250" name="Google Shape;250;p4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/>
          </a:p>
        </p:txBody>
      </p:sp>
      <p:sp>
        <p:nvSpPr>
          <p:cNvPr id="251" name="Google Shape;251;p4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252" name="Google Shape;252;p4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pic>
        <p:nvPicPr>
          <p:cNvPr id="9" name="Google Shape;308;p9" descr="ANOVA testing - what are the benefits | QuestionPro | Data science  learning, Math humor, Statistics humor">
            <a:extLst>
              <a:ext uri="{FF2B5EF4-FFF2-40B4-BE49-F238E27FC236}">
                <a16:creationId xmlns:a16="http://schemas.microsoft.com/office/drawing/2014/main" id="{54FCBFBF-4816-4ED9-A79F-95D05EA27F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7358" y="3672241"/>
            <a:ext cx="4932218" cy="286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7;p5">
            <a:extLst>
              <a:ext uri="{FF2B5EF4-FFF2-40B4-BE49-F238E27FC236}">
                <a16:creationId xmlns:a16="http://schemas.microsoft.com/office/drawing/2014/main" id="{AFE2902E-6C37-4B6B-9FC4-AD7F1852AECF}"/>
              </a:ext>
            </a:extLst>
          </p:cNvPr>
          <p:cNvSpPr/>
          <p:nvPr/>
        </p:nvSpPr>
        <p:spPr>
          <a:xfrm>
            <a:off x="6678917" y="1244409"/>
            <a:ext cx="4544291" cy="619573"/>
          </a:xfrm>
          <a:prstGeom prst="rect">
            <a:avLst/>
          </a:prstGeom>
          <a:solidFill>
            <a:srgbClr val="B3C6E7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5"/>
          <p:cNvSpPr/>
          <p:nvPr/>
        </p:nvSpPr>
        <p:spPr>
          <a:xfrm>
            <a:off x="1311716" y="1244409"/>
            <a:ext cx="4544291" cy="619573"/>
          </a:xfrm>
          <a:prstGeom prst="rect">
            <a:avLst/>
          </a:prstGeom>
          <a:solidFill>
            <a:srgbClr val="B3C6E7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5"/>
          <p:cNvSpPr/>
          <p:nvPr/>
        </p:nvSpPr>
        <p:spPr>
          <a:xfrm>
            <a:off x="1305832" y="2209327"/>
            <a:ext cx="4609913" cy="1351752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5"/>
          <p:cNvSpPr txBox="1">
            <a:spLocks noGrp="1"/>
          </p:cNvSpPr>
          <p:nvPr>
            <p:ph type="title"/>
          </p:nvPr>
        </p:nvSpPr>
        <p:spPr>
          <a:xfrm>
            <a:off x="873381" y="1332914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2400" b="1" dirty="0">
                <a:latin typeface="Arial"/>
                <a:ea typeface="Arial"/>
                <a:cs typeface="Arial"/>
                <a:sym typeface="Arial"/>
              </a:rPr>
              <a:t>Участники</a:t>
            </a:r>
            <a:endParaRPr dirty="0"/>
          </a:p>
        </p:txBody>
      </p:sp>
      <p:sp>
        <p:nvSpPr>
          <p:cNvPr id="260" name="Google Shape;260;p5"/>
          <p:cNvSpPr txBox="1">
            <a:spLocks noGrp="1"/>
          </p:cNvSpPr>
          <p:nvPr>
            <p:ph type="body" idx="1"/>
          </p:nvPr>
        </p:nvSpPr>
        <p:spPr>
          <a:xfrm>
            <a:off x="1431338" y="1567642"/>
            <a:ext cx="7273636" cy="354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2000" dirty="0"/>
              <a:t>31 участник</a:t>
            </a:r>
            <a:r>
              <a:rPr lang="en-US" sz="2000" dirty="0"/>
              <a:t>,</a:t>
            </a:r>
            <a:endParaRPr lang="ru-RU" sz="2000" dirty="0"/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2000" dirty="0"/>
              <a:t>средний возраст – 21 год</a:t>
            </a:r>
            <a:r>
              <a:rPr lang="en-US" sz="2000" dirty="0"/>
              <a:t>.</a:t>
            </a:r>
            <a:endParaRPr lang="ru-RU" sz="2000" dirty="0"/>
          </a:p>
        </p:txBody>
      </p:sp>
      <p:sp>
        <p:nvSpPr>
          <p:cNvPr id="261" name="Google Shape;261;p5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/>
          </a:p>
        </p:txBody>
      </p:sp>
      <p:sp>
        <p:nvSpPr>
          <p:cNvPr id="262" name="Google Shape;262;p5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9" name="Google Shape;273;p6">
            <a:extLst>
              <a:ext uri="{FF2B5EF4-FFF2-40B4-BE49-F238E27FC236}">
                <a16:creationId xmlns:a16="http://schemas.microsoft.com/office/drawing/2014/main" id="{30183009-6904-4B7A-8218-E3F0DCBFD4EE}"/>
              </a:ext>
            </a:extLst>
          </p:cNvPr>
          <p:cNvSpPr txBox="1">
            <a:spLocks/>
          </p:cNvSpPr>
          <p:nvPr/>
        </p:nvSpPr>
        <p:spPr>
          <a:xfrm>
            <a:off x="7294942" y="1321685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/>
              <a:t>Материалы</a:t>
            </a:r>
            <a:r>
              <a:rPr lang="en-US" b="1" dirty="0"/>
              <a:t>&amp;</a:t>
            </a:r>
            <a:r>
              <a:rPr lang="ru-RU" b="1" dirty="0"/>
              <a:t>Методы</a:t>
            </a:r>
          </a:p>
        </p:txBody>
      </p:sp>
      <p:sp>
        <p:nvSpPr>
          <p:cNvPr id="10" name="Google Shape;268;p6">
            <a:extLst>
              <a:ext uri="{FF2B5EF4-FFF2-40B4-BE49-F238E27FC236}">
                <a16:creationId xmlns:a16="http://schemas.microsoft.com/office/drawing/2014/main" id="{74A7FD66-130B-46D8-824B-5C0C54F7D654}"/>
              </a:ext>
            </a:extLst>
          </p:cNvPr>
          <p:cNvSpPr/>
          <p:nvPr/>
        </p:nvSpPr>
        <p:spPr>
          <a:xfrm>
            <a:off x="6707051" y="2209327"/>
            <a:ext cx="4516157" cy="1351751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94A95-B690-42A5-A98C-6CD3C9B38621}"/>
              </a:ext>
            </a:extLst>
          </p:cNvPr>
          <p:cNvSpPr txBox="1"/>
          <p:nvPr/>
        </p:nvSpPr>
        <p:spPr>
          <a:xfrm>
            <a:off x="6993708" y="2288935"/>
            <a:ext cx="6728012" cy="1272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Wingdings" panose="05000000000000000000" pitchFamily="2" charset="2"/>
              <a:buChar char="q"/>
            </a:pPr>
            <a:r>
              <a:rPr lang="en-US" sz="2000" dirty="0"/>
              <a:t>VR (Oculus Quest),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Wingdings" panose="05000000000000000000" pitchFamily="2" charset="2"/>
              <a:buChar char="q"/>
            </a:pPr>
            <a:r>
              <a:rPr lang="en-US" sz="2000" dirty="0"/>
              <a:t>EEG (</a:t>
            </a:r>
            <a:r>
              <a:rPr lang="ru-RU" sz="2000" dirty="0"/>
              <a:t>28+4</a:t>
            </a:r>
            <a:r>
              <a:rPr lang="en-US" sz="2000" dirty="0"/>
              <a:t>)</a:t>
            </a:r>
            <a:r>
              <a:rPr lang="ru-RU" sz="2000" dirty="0"/>
              <a:t>,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Wingdings" panose="05000000000000000000" pitchFamily="2" charset="2"/>
              <a:buChar char="q"/>
            </a:pPr>
            <a:r>
              <a:rPr lang="en-US" sz="2000" dirty="0"/>
              <a:t>PSD (power spectral density).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0620AE-B06E-4A84-8FEB-1D590CCE8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616" y="3772943"/>
            <a:ext cx="3581577" cy="26861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/>
          </a:p>
        </p:txBody>
      </p:sp>
      <p:sp>
        <p:nvSpPr>
          <p:cNvPr id="291" name="Google Shape;291;p8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292" name="Google Shape;292;p8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296" name="Google Shape;296;p8"/>
          <p:cNvSpPr txBox="1"/>
          <p:nvPr/>
        </p:nvSpPr>
        <p:spPr>
          <a:xfrm>
            <a:off x="5626042" y="6037194"/>
            <a:ext cx="6400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фрактал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/>
          <p:nvPr/>
        </p:nvSpPr>
        <p:spPr>
          <a:xfrm>
            <a:off x="4650353" y="1108128"/>
            <a:ext cx="6400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Виртуальные среды</a:t>
            </a:r>
            <a:endParaRPr lang="ru-RU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eurologue 2023-10-19 01-28-06 (online-video-cutter.com)(1)">
            <a:hlinkClick r:id="" action="ppaction://media"/>
            <a:extLst>
              <a:ext uri="{FF2B5EF4-FFF2-40B4-BE49-F238E27FC236}">
                <a16:creationId xmlns:a16="http://schemas.microsoft.com/office/drawing/2014/main" id="{A27D13DF-BD54-4F6D-BED7-30905F68FE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6369" y="1628760"/>
            <a:ext cx="7299262" cy="4105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/>
          </a:p>
        </p:txBody>
      </p:sp>
      <p:sp>
        <p:nvSpPr>
          <p:cNvPr id="291" name="Google Shape;291;p8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292" name="Google Shape;292;p8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296" name="Google Shape;296;p8"/>
          <p:cNvSpPr txBox="1"/>
          <p:nvPr/>
        </p:nvSpPr>
        <p:spPr>
          <a:xfrm>
            <a:off x="5626042" y="6037194"/>
            <a:ext cx="6400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фрактал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/>
          <p:nvPr/>
        </p:nvSpPr>
        <p:spPr>
          <a:xfrm>
            <a:off x="4650353" y="1108128"/>
            <a:ext cx="6400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Виртуальные среды</a:t>
            </a:r>
            <a:endParaRPr lang="ru-RU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Neurologue 2023-10-19 01-28-06 (online-video-cutter.com)(2)">
            <a:hlinkClick r:id="" action="ppaction://media"/>
            <a:extLst>
              <a:ext uri="{FF2B5EF4-FFF2-40B4-BE49-F238E27FC236}">
                <a16:creationId xmlns:a16="http://schemas.microsoft.com/office/drawing/2014/main" id="{3CE8DA71-845E-46DF-BAE0-7F953D77F0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9082" y="1628759"/>
            <a:ext cx="7270376" cy="408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6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/>
          </a:p>
        </p:txBody>
      </p:sp>
      <p:sp>
        <p:nvSpPr>
          <p:cNvPr id="291" name="Google Shape;291;p8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292" name="Google Shape;292;p8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296" name="Google Shape;296;p8"/>
          <p:cNvSpPr txBox="1"/>
          <p:nvPr/>
        </p:nvSpPr>
        <p:spPr>
          <a:xfrm>
            <a:off x="4962654" y="5970789"/>
            <a:ext cx="6400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гиперболическая геометрия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/>
          <p:nvPr/>
        </p:nvSpPr>
        <p:spPr>
          <a:xfrm>
            <a:off x="4650353" y="1108128"/>
            <a:ext cx="6400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Виртуальные среды</a:t>
            </a:r>
            <a:endParaRPr lang="ru-RU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eurologue 2023-10-19 01-28-06 (online-video-cutter.com)(3)">
            <a:hlinkClick r:id="" action="ppaction://media"/>
            <a:extLst>
              <a:ext uri="{FF2B5EF4-FFF2-40B4-BE49-F238E27FC236}">
                <a16:creationId xmlns:a16="http://schemas.microsoft.com/office/drawing/2014/main" id="{64F35243-9054-4A2C-A2DE-4365E5766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514" y="1985121"/>
            <a:ext cx="6559178" cy="368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6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/>
          </a:p>
        </p:txBody>
      </p:sp>
      <p:sp>
        <p:nvSpPr>
          <p:cNvPr id="291" name="Google Shape;291;p8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292" name="Google Shape;292;p8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</a:pPr>
            <a:endParaRPr/>
          </a:p>
        </p:txBody>
      </p:sp>
      <p:sp>
        <p:nvSpPr>
          <p:cNvPr id="296" name="Google Shape;296;p8"/>
          <p:cNvSpPr txBox="1"/>
          <p:nvPr/>
        </p:nvSpPr>
        <p:spPr>
          <a:xfrm>
            <a:off x="5129592" y="6037194"/>
            <a:ext cx="6400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Евклидова геометрия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/>
          <p:nvPr/>
        </p:nvSpPr>
        <p:spPr>
          <a:xfrm>
            <a:off x="4650353" y="1108128"/>
            <a:ext cx="6400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Виртуальные среды</a:t>
            </a:r>
            <a:endParaRPr lang="ru-RU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eurologue 2023-10-19 01-28-06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A2B9DA6-5B21-49CB-B21B-994DD625FA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9155" y="2298234"/>
            <a:ext cx="5721474" cy="321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0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FF78EE6-682A-4BDA-96B9-C4C2BF315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117" y="1179897"/>
            <a:ext cx="5245560" cy="777025"/>
          </a:xfrm>
        </p:spPr>
        <p:txBody>
          <a:bodyPr/>
          <a:lstStyle/>
          <a:p>
            <a:r>
              <a:rPr lang="ru-RU" dirty="0"/>
              <a:t>Предварительные результаты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4C4C19-16AC-448A-9D04-7ABDAA96E24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46A0934-199A-4868-87FC-ED94339E4014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FA4B2A6-9174-4110-B5E5-05C804DF966C}"/>
              </a:ext>
            </a:extLst>
          </p:cNvPr>
          <p:cNvSpPr>
            <a:spLocks noGrp="1"/>
          </p:cNvSpPr>
          <p:nvPr>
            <p:ph type="body" idx="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6F6E579-32B2-4A3C-AD88-B0EC1B82695D}"/>
              </a:ext>
            </a:extLst>
          </p:cNvPr>
          <p:cNvSpPr/>
          <p:nvPr/>
        </p:nvSpPr>
        <p:spPr>
          <a:xfrm>
            <a:off x="2092622" y="1309645"/>
            <a:ext cx="945251" cy="2523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AB17012-F068-4C14-9A89-D50196C14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892" y="1784741"/>
            <a:ext cx="5457431" cy="4034291"/>
          </a:xfrm>
          <a:prstGeom prst="rect">
            <a:avLst/>
          </a:prstGeom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5AB69083-1DCE-4C02-BC3D-3B545A37A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3" y="1784741"/>
            <a:ext cx="5729054" cy="168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942DD50-81AA-4BA9-AB28-AA28CECB9C43}"/>
              </a:ext>
            </a:extLst>
          </p:cNvPr>
          <p:cNvSpPr/>
          <p:nvPr/>
        </p:nvSpPr>
        <p:spPr>
          <a:xfrm>
            <a:off x="5216831" y="1956922"/>
            <a:ext cx="696686" cy="1402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6D6D93D-902E-4EDC-99B4-38F76C178C15}"/>
              </a:ext>
            </a:extLst>
          </p:cNvPr>
          <p:cNvCxnSpPr>
            <a:cxnSpLocks/>
          </p:cNvCxnSpPr>
          <p:nvPr/>
        </p:nvCxnSpPr>
        <p:spPr>
          <a:xfrm>
            <a:off x="3678117" y="2179676"/>
            <a:ext cx="4470801" cy="285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540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354</Words>
  <Application>Microsoft Office PowerPoint</Application>
  <PresentationFormat>Широкоэкранный</PresentationFormat>
  <Paragraphs>48</Paragraphs>
  <Slides>19</Slides>
  <Notes>14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Office Theme</vt:lpstr>
      <vt:lpstr>Изучение мистического опыта посредством VR  </vt:lpstr>
      <vt:lpstr>Комбинация</vt:lpstr>
      <vt:lpstr>Цель:</vt:lpstr>
      <vt:lpstr>Участники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Предварительные результаты</vt:lpstr>
      <vt:lpstr>Презентация PowerPoint</vt:lpstr>
      <vt:lpstr>Презентация PowerPoint</vt:lpstr>
      <vt:lpstr>Презентация PowerPoint</vt:lpstr>
      <vt:lpstr>Сonclusions</vt:lpstr>
      <vt:lpstr>Hyperbolic geometry</vt:lpstr>
      <vt:lpstr>Презентация PowerPoint</vt:lpstr>
      <vt:lpstr>Презентация PowerPoint</vt:lpstr>
      <vt:lpstr>Thesis Statement</vt:lpstr>
      <vt:lpstr>Thesis Statement</vt:lpstr>
      <vt:lpstr>Materials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мистического опыта посредством VR</dc:title>
  <dc:creator>Кутьков Юрий Юрьевич</dc:creator>
  <cp:lastModifiedBy>Fractal Electric</cp:lastModifiedBy>
  <cp:revision>16</cp:revision>
  <dcterms:created xsi:type="dcterms:W3CDTF">2021-11-11T08:52:47Z</dcterms:created>
  <dcterms:modified xsi:type="dcterms:W3CDTF">2024-06-30T06:48:03Z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