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8b2bec91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8b2bec91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8b2bec9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8b2bec9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8b2bec91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8b2bec91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8b2bec91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8b2bec91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8b2bec918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8b2bec91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8b2bec91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8b2bec91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8b2bec91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8b2bec91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8b2bec918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8b2bec91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8b2bec91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8b2bec91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8b2bec91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8b2bec9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8b2bec91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8b2bec91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8b2bec91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8b2bec9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8b2bec91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8b2bec91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8b2bec91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8b2bec9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8b2bec91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8b2bec91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8b2bec91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8b2bec91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8b2bec91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8b2bec91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25650" y="-48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Сафонова Анна Геннадьевна</a:t>
            </a:r>
            <a:endParaRPr sz="2000"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120750" y="1847075"/>
            <a:ext cx="89025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Когнитивные и нейрофизиологические корреляты </a:t>
            </a:r>
            <a:endParaRPr b="1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для пациентов с диагнозом «деменция» </a:t>
            </a:r>
            <a:endParaRPr b="1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в составе различных нозологий</a:t>
            </a:r>
            <a:endParaRPr b="1"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368000"/>
            <a:ext cx="83268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202124"/>
                </a:solidFill>
              </a:rPr>
              <a:t>29 пациентов с болезнью Паркинсона, 29 здоровых участников</a:t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2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Data from: Substantia nigra integrity correlates with sequential working memory in Parkinson's disease</a:t>
            </a:r>
            <a:endParaRPr b="1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https://zenodo.org/records/5039581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00" y="2374475"/>
            <a:ext cx="7523199" cy="1559425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368000"/>
            <a:ext cx="83268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202124"/>
                </a:solidFill>
              </a:rPr>
              <a:t>20 пациентов с </a:t>
            </a:r>
            <a:r>
              <a:rPr lang="ru">
                <a:solidFill>
                  <a:srgbClr val="202124"/>
                </a:solidFill>
              </a:rPr>
              <a:t>болезнью</a:t>
            </a:r>
            <a:r>
              <a:rPr lang="ru">
                <a:solidFill>
                  <a:srgbClr val="202124"/>
                </a:solidFill>
              </a:rPr>
              <a:t> Паркинсона, 21 здоровый участник</a:t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2515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420"/>
              <a:t>Data from: White matter alterations in Parkinson's disease with normal cognition precede grey matter atrophy</a:t>
            </a:r>
            <a:endParaRPr b="1" sz="2420"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https://zenodo.org/records/4956279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10" y="2154576"/>
            <a:ext cx="8258778" cy="16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2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/>
              <a:t>Data from: Comparison of T2*-weighted and QSM contrasts </a:t>
            </a:r>
            <a:endParaRPr b="1" sz="2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/>
              <a:t>in Parkinson's disease to visualize the STN with MRI</a:t>
            </a:r>
            <a:endParaRPr b="1" sz="2220"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https://zenodo.org/records/4970658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010" y="1181350"/>
            <a:ext cx="4335974" cy="32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2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/>
              <a:t>MRI data from control and Parkinson's subjects</a:t>
            </a:r>
            <a:endParaRPr b="1" sz="2220"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https://datasetsearch.research.google.com/search?src=0&amp;query=Parkinson%27s%20mri%20&amp;docid=L2cvMTF0ZGt6NXZ4dA%3D%3D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0" y="1892202"/>
            <a:ext cx="9144000" cy="150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2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/>
              <a:t>Parkinson's Disease Dat and MRI Scans</a:t>
            </a:r>
            <a:endParaRPr b="1" sz="2220"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https://www.kaggle.com/datasets/rishikjha/parkinsons-disease-dat-and-mri-scans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87" y="1304101"/>
            <a:ext cx="8002426" cy="26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368000"/>
            <a:ext cx="83268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202124"/>
                </a:solidFill>
              </a:rPr>
              <a:t>27 пациентов с </a:t>
            </a:r>
            <a:r>
              <a:rPr lang="ru">
                <a:solidFill>
                  <a:srgbClr val="202124"/>
                </a:solidFill>
              </a:rPr>
              <a:t>болезнью</a:t>
            </a:r>
            <a:r>
              <a:rPr lang="ru">
                <a:solidFill>
                  <a:srgbClr val="202124"/>
                </a:solidFill>
              </a:rPr>
              <a:t> Паркинсона, 26 здоровых участников</a:t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2515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420"/>
              <a:t>High-quality diffusion-weighted imaging of Parkinson's disease</a:t>
            </a:r>
            <a:endParaRPr b="1" sz="2420"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https://zenodo.org/records/4956279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45" y="1368001"/>
            <a:ext cx="8032804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20"/>
              <a:t>Mendeley</a:t>
            </a:r>
            <a:endParaRPr b="1" sz="40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3864900" cy="26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2124"/>
                </a:solidFill>
              </a:rPr>
              <a:t>Class - 1: Mild Demented (896 images)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2124"/>
                </a:solidFill>
              </a:rPr>
              <a:t>Class - 2: Moderate Demented (64 images)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2124"/>
                </a:solidFill>
              </a:rPr>
              <a:t>Class - 3: Non Demented (3200 images)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02124"/>
                </a:solidFill>
              </a:rPr>
              <a:t>Class - 4: Very Mild Demented (2240 images)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</a:endParaRPr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Alzheimer MRI Preprocessed Dataset</a:t>
            </a:r>
            <a:endParaRPr b="1"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https://www.kaggle.com/datasets/sachinkumar413/alzheimer-mri-dataset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275" y="1258950"/>
            <a:ext cx="2153000" cy="21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20"/>
              <a:t>Спасибо!</a:t>
            </a:r>
            <a:endParaRPr b="1" sz="40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20"/>
              <a:t>Google – </a:t>
            </a:r>
            <a:r>
              <a:rPr b="1" lang="ru" sz="4020"/>
              <a:t>болезнь</a:t>
            </a:r>
            <a:r>
              <a:rPr b="1" lang="ru" sz="4020"/>
              <a:t> Альцгеймера</a:t>
            </a:r>
            <a:endParaRPr b="1" sz="40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816900" cy="27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2124"/>
                </a:solidFill>
              </a:rPr>
              <a:t>Изображения для блоков тренировки и теста: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Mild Demented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Moderate Demented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Non Demented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Very Mild Demented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Alzheimer's Dataset (4 class of Images)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https://www.kaggle.com/datasets/tourist55/alzheimers-dataset-4-class-of-images?resource=download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229" y="1152475"/>
            <a:ext cx="2090025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204" y="1152475"/>
            <a:ext cx="2176096" cy="257175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16375"/>
            <a:ext cx="3225900" cy="29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18 пациентов с деменцией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18 пациентов с болезнью Альцгеймера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19 пациентов контрольной группы      с нормальным когнитивным состоянием </a:t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2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White matter damage in frontotemporal dementia and Alzheimer's disease measured by diffusion MRI</a:t>
            </a:r>
            <a:endParaRPr b="1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https://zenodo.org/records/4965033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12311" t="0"/>
          <a:stretch/>
        </p:blipFill>
        <p:spPr>
          <a:xfrm>
            <a:off x="3764500" y="1172425"/>
            <a:ext cx="5278702" cy="31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816900" cy="27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2124"/>
                </a:solidFill>
              </a:rPr>
              <a:t>Изображения для блоков тренировки и теста: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Mild Impairment (100 чел)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Moderate Impairment (70 чел)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No Impairment (28 чел)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Very Mild Impairment (2 чел)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Best Alzheimer MRI dataset (99% accuracy)</a:t>
            </a:r>
            <a:endParaRPr b="1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https://www.kaggle.com/datasets/lukechugh/best-alzheimer-mri-dataset-99-accuracy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600" y="1442913"/>
            <a:ext cx="2599550" cy="25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962675"/>
            <a:ext cx="3816900" cy="29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2124"/>
                </a:solidFill>
              </a:rPr>
              <a:t>Изображения в блоках: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Mild </a:t>
            </a:r>
            <a:r>
              <a:rPr lang="ru">
                <a:solidFill>
                  <a:srgbClr val="202124"/>
                </a:solidFill>
              </a:rPr>
              <a:t>Dementia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Moderate </a:t>
            </a:r>
            <a:r>
              <a:rPr lang="ru">
                <a:solidFill>
                  <a:srgbClr val="202124"/>
                </a:solidFill>
              </a:rPr>
              <a:t>Demensia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Non Demented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Very Mild Dementia</a:t>
            </a:r>
            <a:endParaRPr>
              <a:solidFill>
                <a:srgbClr val="20212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2124"/>
                </a:solidFill>
              </a:rPr>
              <a:t>461 человек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2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OASIS Alzheimer's Detection</a:t>
            </a:r>
            <a:endParaRPr b="1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https://www.kaggle.com/datasets/ninadaithal/imagesoasis/data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0" t="69131"/>
          <a:stretch/>
        </p:blipFill>
        <p:spPr>
          <a:xfrm>
            <a:off x="3166375" y="962675"/>
            <a:ext cx="5977624" cy="136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6375" y="2463875"/>
            <a:ext cx="4132701" cy="206635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962675"/>
            <a:ext cx="3816900" cy="29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02124"/>
                </a:solidFill>
              </a:rPr>
              <a:t>Изображения в блоках: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Mild Dementia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Moderate Dementia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Non Demented</a:t>
            </a:r>
            <a:endParaRPr>
              <a:solidFill>
                <a:srgbClr val="20212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-"/>
            </a:pPr>
            <a:r>
              <a:rPr lang="ru">
                <a:solidFill>
                  <a:srgbClr val="202124"/>
                </a:solidFill>
              </a:rPr>
              <a:t>Very Mild Dementia</a:t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2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OASIS dataset</a:t>
            </a:r>
            <a:endParaRPr b="1"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https://www.kaggle.com/datasets/pulavendranselvaraj/oasis-dataset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371" y="1151471"/>
            <a:ext cx="5649025" cy="13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6375" y="2463875"/>
            <a:ext cx="4007550" cy="20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962675"/>
            <a:ext cx="3816900" cy="29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</a:endParaRPr>
          </a:p>
        </p:txBody>
      </p:sp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2515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120"/>
              <a:t>MRI visual rating scales in the diagnosis of dementia: evaluation in 184 post-mortem confirmed cases: mean_anterior_cingulate</a:t>
            </a:r>
            <a:endParaRPr b="1" sz="2120"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74550" y="4467650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202124"/>
                </a:solidFill>
              </a:rPr>
              <a:t>https://datasetsearch.research.google.com/search?src=0&amp;query=dementia%20mri&amp;docid=L2cvMTFqY2p5NzlzMg%3D%3D</a:t>
            </a:r>
            <a:endParaRPr sz="1400">
              <a:solidFill>
                <a:srgbClr val="202124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737" y="1123225"/>
            <a:ext cx="4984225" cy="334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0" y="-47850"/>
            <a:ext cx="9269700" cy="5239200"/>
          </a:xfrm>
          <a:prstGeom prst="rect">
            <a:avLst/>
          </a:prstGeom>
          <a:gradFill>
            <a:gsLst>
              <a:gs pos="0">
                <a:srgbClr val="FFF6DB"/>
              </a:gs>
              <a:gs pos="50000">
                <a:srgbClr val="FDE49C"/>
              </a:gs>
              <a:gs pos="100000">
                <a:srgbClr val="FAD1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20"/>
              <a:t>Google – болезнь Паркинсона</a:t>
            </a:r>
            <a:endParaRPr b="1" sz="40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