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3202ac46eef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3202ac46eef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3202ac46eef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3202ac46eef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3202ac46eef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3202ac46eef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3202ac46eef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3202ac46eef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3202ac46eef_0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3202ac46eef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32025ac1929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32025ac192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32025ac1929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32025ac1929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32025ac1929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32025ac1929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32025ac1929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32025ac1929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3202ac46eef_0_2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3202ac46eef_0_2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3202ac46eef_0_2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3202ac46eef_0_2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32025ac192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32025ac192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3202ac46eef_0_2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3202ac46eef_0_2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3202ac46eef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3202ac46eef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3202ac46eef_0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3202ac46eef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320c66f26a9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320c66f26a9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3202ac46eef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3202ac46eef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1.png"/><Relationship Id="rId4" Type="http://schemas.openxmlformats.org/officeDocument/2006/relationships/image" Target="../media/image14.png"/><Relationship Id="rId9" Type="http://schemas.openxmlformats.org/officeDocument/2006/relationships/image" Target="../media/image17.png"/><Relationship Id="rId5" Type="http://schemas.openxmlformats.org/officeDocument/2006/relationships/image" Target="../media/image24.png"/><Relationship Id="rId6" Type="http://schemas.openxmlformats.org/officeDocument/2006/relationships/image" Target="../media/image30.png"/><Relationship Id="rId7" Type="http://schemas.openxmlformats.org/officeDocument/2006/relationships/image" Target="../media/image13.png"/><Relationship Id="rId8" Type="http://schemas.openxmlformats.org/officeDocument/2006/relationships/image" Target="../media/image3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25.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5.png"/><Relationship Id="rId4" Type="http://schemas.openxmlformats.org/officeDocument/2006/relationships/image" Target="../media/image22.png"/><Relationship Id="rId5" Type="http://schemas.openxmlformats.org/officeDocument/2006/relationships/image" Target="../media/image29.png"/><Relationship Id="rId6" Type="http://schemas.openxmlformats.org/officeDocument/2006/relationships/image" Target="../media/image21.png"/><Relationship Id="rId7" Type="http://schemas.openxmlformats.org/officeDocument/2006/relationships/image" Target="../media/image3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3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26.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32.png"/><Relationship Id="rId4" Type="http://schemas.openxmlformats.org/officeDocument/2006/relationships/image" Target="../media/image38.png"/><Relationship Id="rId5" Type="http://schemas.openxmlformats.org/officeDocument/2006/relationships/image" Target="../media/image3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15.png"/><Relationship Id="rId5" Type="http://schemas.openxmlformats.org/officeDocument/2006/relationships/image" Target="../media/image4.png"/><Relationship Id="rId6" Type="http://schemas.openxmlformats.org/officeDocument/2006/relationships/image" Target="../media/image18.png"/><Relationship Id="rId7"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9.png"/><Relationship Id="rId5" Type="http://schemas.openxmlformats.org/officeDocument/2006/relationships/image" Target="../media/image23.png"/><Relationship Id="rId6" Type="http://schemas.openxmlformats.org/officeDocument/2006/relationships/image" Target="../media/image10.png"/><Relationship Id="rId7" Type="http://schemas.openxmlformats.org/officeDocument/2006/relationships/image" Target="../media/image8.png"/><Relationship Id="rId8"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ru"/>
              <a:t>Results</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ru"/>
              <a:t>Interoceptive training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2"/>
          <p:cNvSpPr txBox="1"/>
          <p:nvPr>
            <p:ph type="title"/>
          </p:nvPr>
        </p:nvSpPr>
        <p:spPr>
          <a:xfrm>
            <a:off x="0" y="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ru"/>
              <a:t>EEG FACES</a:t>
            </a:r>
            <a:endParaRPr/>
          </a:p>
        </p:txBody>
      </p:sp>
      <p:sp>
        <p:nvSpPr>
          <p:cNvPr id="131" name="Google Shape;131;p22"/>
          <p:cNvSpPr txBox="1"/>
          <p:nvPr>
            <p:ph idx="1" type="body"/>
          </p:nvPr>
        </p:nvSpPr>
        <p:spPr>
          <a:xfrm>
            <a:off x="2007700" y="0"/>
            <a:ext cx="39999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ru"/>
              <a:t>Experimental</a:t>
            </a:r>
            <a:endParaRPr/>
          </a:p>
        </p:txBody>
      </p:sp>
      <p:pic>
        <p:nvPicPr>
          <p:cNvPr id="132" name="Google Shape;132;p22"/>
          <p:cNvPicPr preferRelativeResize="0"/>
          <p:nvPr/>
        </p:nvPicPr>
        <p:blipFill>
          <a:blip r:embed="rId3">
            <a:alphaModFix/>
          </a:blip>
          <a:stretch>
            <a:fillRect/>
          </a:stretch>
        </p:blipFill>
        <p:spPr>
          <a:xfrm>
            <a:off x="6587311" y="585246"/>
            <a:ext cx="2176712" cy="1542697"/>
          </a:xfrm>
          <a:prstGeom prst="rect">
            <a:avLst/>
          </a:prstGeom>
          <a:noFill/>
          <a:ln>
            <a:noFill/>
          </a:ln>
        </p:spPr>
      </p:pic>
      <p:pic>
        <p:nvPicPr>
          <p:cNvPr id="133" name="Google Shape;133;p22"/>
          <p:cNvPicPr preferRelativeResize="0"/>
          <p:nvPr/>
        </p:nvPicPr>
        <p:blipFill>
          <a:blip r:embed="rId4">
            <a:alphaModFix/>
          </a:blip>
          <a:stretch>
            <a:fillRect/>
          </a:stretch>
        </p:blipFill>
        <p:spPr>
          <a:xfrm>
            <a:off x="2207806" y="2139532"/>
            <a:ext cx="2212081" cy="1568475"/>
          </a:xfrm>
          <a:prstGeom prst="rect">
            <a:avLst/>
          </a:prstGeom>
          <a:noFill/>
          <a:ln>
            <a:noFill/>
          </a:ln>
        </p:spPr>
      </p:pic>
      <p:pic>
        <p:nvPicPr>
          <p:cNvPr id="134" name="Google Shape;134;p22"/>
          <p:cNvPicPr preferRelativeResize="0"/>
          <p:nvPr/>
        </p:nvPicPr>
        <p:blipFill>
          <a:blip r:embed="rId5">
            <a:alphaModFix/>
          </a:blip>
          <a:stretch>
            <a:fillRect/>
          </a:stretch>
        </p:blipFill>
        <p:spPr>
          <a:xfrm>
            <a:off x="4396398" y="2176319"/>
            <a:ext cx="2212081" cy="1569254"/>
          </a:xfrm>
          <a:prstGeom prst="rect">
            <a:avLst/>
          </a:prstGeom>
          <a:noFill/>
          <a:ln>
            <a:noFill/>
          </a:ln>
        </p:spPr>
      </p:pic>
      <p:pic>
        <p:nvPicPr>
          <p:cNvPr id="135" name="Google Shape;135;p22"/>
          <p:cNvPicPr preferRelativeResize="0"/>
          <p:nvPr/>
        </p:nvPicPr>
        <p:blipFill>
          <a:blip r:embed="rId6">
            <a:alphaModFix/>
          </a:blip>
          <a:stretch>
            <a:fillRect/>
          </a:stretch>
        </p:blipFill>
        <p:spPr>
          <a:xfrm>
            <a:off x="21175" y="573290"/>
            <a:ext cx="2212081" cy="1566601"/>
          </a:xfrm>
          <a:prstGeom prst="rect">
            <a:avLst/>
          </a:prstGeom>
          <a:noFill/>
          <a:ln>
            <a:noFill/>
          </a:ln>
        </p:spPr>
      </p:pic>
      <p:pic>
        <p:nvPicPr>
          <p:cNvPr id="136" name="Google Shape;136;p22"/>
          <p:cNvPicPr preferRelativeResize="0"/>
          <p:nvPr/>
        </p:nvPicPr>
        <p:blipFill>
          <a:blip r:embed="rId7">
            <a:alphaModFix/>
          </a:blip>
          <a:stretch>
            <a:fillRect/>
          </a:stretch>
        </p:blipFill>
        <p:spPr>
          <a:xfrm>
            <a:off x="2207806" y="573304"/>
            <a:ext cx="2212081" cy="1566601"/>
          </a:xfrm>
          <a:prstGeom prst="rect">
            <a:avLst/>
          </a:prstGeom>
          <a:noFill/>
          <a:ln>
            <a:noFill/>
          </a:ln>
        </p:spPr>
      </p:pic>
      <p:pic>
        <p:nvPicPr>
          <p:cNvPr id="137" name="Google Shape;137;p22"/>
          <p:cNvPicPr preferRelativeResize="0"/>
          <p:nvPr/>
        </p:nvPicPr>
        <p:blipFill>
          <a:blip r:embed="rId8">
            <a:alphaModFix/>
          </a:blip>
          <a:stretch>
            <a:fillRect/>
          </a:stretch>
        </p:blipFill>
        <p:spPr>
          <a:xfrm>
            <a:off x="21176" y="2139888"/>
            <a:ext cx="2212081" cy="1567764"/>
          </a:xfrm>
          <a:prstGeom prst="rect">
            <a:avLst/>
          </a:prstGeom>
          <a:noFill/>
          <a:ln>
            <a:noFill/>
          </a:ln>
        </p:spPr>
      </p:pic>
      <p:pic>
        <p:nvPicPr>
          <p:cNvPr id="138" name="Google Shape;138;p22"/>
          <p:cNvPicPr preferRelativeResize="0"/>
          <p:nvPr/>
        </p:nvPicPr>
        <p:blipFill>
          <a:blip r:embed="rId9">
            <a:alphaModFix/>
          </a:blip>
          <a:stretch>
            <a:fillRect/>
          </a:stretch>
        </p:blipFill>
        <p:spPr>
          <a:xfrm>
            <a:off x="4396410" y="572700"/>
            <a:ext cx="2212081" cy="1567814"/>
          </a:xfrm>
          <a:prstGeom prst="rect">
            <a:avLst/>
          </a:prstGeom>
          <a:noFill/>
          <a:ln>
            <a:noFill/>
          </a:ln>
        </p:spPr>
      </p:pic>
      <p:sp>
        <p:nvSpPr>
          <p:cNvPr id="139" name="Google Shape;139;p22"/>
          <p:cNvSpPr txBox="1"/>
          <p:nvPr>
            <p:ph idx="1" type="body"/>
          </p:nvPr>
        </p:nvSpPr>
        <p:spPr>
          <a:xfrm>
            <a:off x="250100" y="3708000"/>
            <a:ext cx="8830200" cy="13548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lang="ru"/>
              <a:t>In the training participants, when viewing stimuli (faces), mu-suppression increased after the intervention. </a:t>
            </a:r>
            <a:endParaRPr/>
          </a:p>
          <a:p>
            <a:pPr indent="0" lvl="0" marL="0" rtl="0" algn="l">
              <a:spcBef>
                <a:spcPts val="1200"/>
              </a:spcBef>
              <a:spcAft>
                <a:spcPts val="0"/>
              </a:spcAft>
              <a:buNone/>
            </a:pPr>
            <a:r>
              <a:rPr lang="ru"/>
              <a:t>Less mu suppression on pain stimuli may indicate more adaptive pain processing (less involvement of the mirror neural system in the empathic response).</a:t>
            </a:r>
            <a:endParaRPr/>
          </a:p>
          <a:p>
            <a:pPr indent="0" lvl="0" marL="0" rtl="0" algn="l">
              <a:spcBef>
                <a:spcPts val="1200"/>
              </a:spcBef>
              <a:spcAft>
                <a:spcPts val="1200"/>
              </a:spcAft>
              <a:buNone/>
            </a:pPr>
            <a:r>
              <a:rPr lang="ru"/>
              <a:t>Stronger mu suppression on neutral stimuli may mean that the training increased sensitivity to neutral sensory stimuli or improved the ability to focus on motor or interoceptive processes in the neutral state.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3"/>
          <p:cNvSpPr txBox="1"/>
          <p:nvPr>
            <p:ph type="title"/>
          </p:nvPr>
        </p:nvSpPr>
        <p:spPr>
          <a:xfrm>
            <a:off x="0" y="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ru"/>
              <a:t>EEG FACES</a:t>
            </a:r>
            <a:endParaRPr/>
          </a:p>
        </p:txBody>
      </p:sp>
      <p:sp>
        <p:nvSpPr>
          <p:cNvPr id="145" name="Google Shape;145;p23"/>
          <p:cNvSpPr txBox="1"/>
          <p:nvPr>
            <p:ph idx="1" type="body"/>
          </p:nvPr>
        </p:nvSpPr>
        <p:spPr>
          <a:xfrm>
            <a:off x="2007700" y="0"/>
            <a:ext cx="3999900" cy="6735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ru"/>
              <a:t>Control</a:t>
            </a:r>
            <a:endParaRPr/>
          </a:p>
        </p:txBody>
      </p:sp>
      <p:pic>
        <p:nvPicPr>
          <p:cNvPr id="146" name="Google Shape;146;p23"/>
          <p:cNvPicPr preferRelativeResize="0"/>
          <p:nvPr/>
        </p:nvPicPr>
        <p:blipFill>
          <a:blip r:embed="rId3">
            <a:alphaModFix/>
          </a:blip>
          <a:stretch>
            <a:fillRect/>
          </a:stretch>
        </p:blipFill>
        <p:spPr>
          <a:xfrm>
            <a:off x="4741100" y="1086750"/>
            <a:ext cx="3959997" cy="2969998"/>
          </a:xfrm>
          <a:prstGeom prst="rect">
            <a:avLst/>
          </a:prstGeom>
          <a:noFill/>
          <a:ln>
            <a:noFill/>
          </a:ln>
        </p:spPr>
      </p:pic>
      <p:pic>
        <p:nvPicPr>
          <p:cNvPr id="147" name="Google Shape;147;p23"/>
          <p:cNvPicPr preferRelativeResize="0"/>
          <p:nvPr/>
        </p:nvPicPr>
        <p:blipFill>
          <a:blip r:embed="rId4">
            <a:alphaModFix/>
          </a:blip>
          <a:stretch>
            <a:fillRect/>
          </a:stretch>
        </p:blipFill>
        <p:spPr>
          <a:xfrm>
            <a:off x="781100" y="1086750"/>
            <a:ext cx="3960003" cy="2969998"/>
          </a:xfrm>
          <a:prstGeom prst="rect">
            <a:avLst/>
          </a:prstGeom>
          <a:noFill/>
          <a:ln>
            <a:noFill/>
          </a:ln>
        </p:spPr>
      </p:pic>
      <p:sp>
        <p:nvSpPr>
          <p:cNvPr id="148" name="Google Shape;148;p23"/>
          <p:cNvSpPr txBox="1"/>
          <p:nvPr>
            <p:ph idx="1" type="body"/>
          </p:nvPr>
        </p:nvSpPr>
        <p:spPr>
          <a:xfrm>
            <a:off x="250100" y="4289400"/>
            <a:ext cx="8628000" cy="7857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1200"/>
              </a:spcAft>
              <a:buNone/>
            </a:pPr>
            <a:r>
              <a:rPr lang="ru"/>
              <a:t>In the control group, after 5 days of watching videos, increased mu-suppression with pain stimuli (faces). On neutral stimuli, the changes are less pronounced, which may reflect the absence of significant changes in sensorimotor activity.</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4"/>
          <p:cNvSpPr txBox="1"/>
          <p:nvPr>
            <p:ph type="title"/>
          </p:nvPr>
        </p:nvSpPr>
        <p:spPr>
          <a:xfrm>
            <a:off x="0" y="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ru"/>
              <a:t>EEG DIGITS</a:t>
            </a:r>
            <a:endParaRPr/>
          </a:p>
        </p:txBody>
      </p:sp>
      <p:pic>
        <p:nvPicPr>
          <p:cNvPr id="154" name="Google Shape;154;p24"/>
          <p:cNvPicPr preferRelativeResize="0"/>
          <p:nvPr/>
        </p:nvPicPr>
        <p:blipFill>
          <a:blip r:embed="rId3">
            <a:alphaModFix/>
          </a:blip>
          <a:stretch>
            <a:fillRect/>
          </a:stretch>
        </p:blipFill>
        <p:spPr>
          <a:xfrm>
            <a:off x="152400" y="725100"/>
            <a:ext cx="4320000" cy="3240000"/>
          </a:xfrm>
          <a:prstGeom prst="rect">
            <a:avLst/>
          </a:prstGeom>
          <a:noFill/>
          <a:ln>
            <a:noFill/>
          </a:ln>
        </p:spPr>
      </p:pic>
      <p:sp>
        <p:nvSpPr>
          <p:cNvPr id="155" name="Google Shape;155;p24"/>
          <p:cNvSpPr txBox="1"/>
          <p:nvPr>
            <p:ph idx="1" type="body"/>
          </p:nvPr>
        </p:nvSpPr>
        <p:spPr>
          <a:xfrm>
            <a:off x="2007700" y="0"/>
            <a:ext cx="4320000" cy="3672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ru"/>
              <a:t>Experimental</a:t>
            </a:r>
            <a:endParaRPr/>
          </a:p>
        </p:txBody>
      </p:sp>
      <p:sp>
        <p:nvSpPr>
          <p:cNvPr id="156" name="Google Shape;156;p24"/>
          <p:cNvSpPr txBox="1"/>
          <p:nvPr/>
        </p:nvSpPr>
        <p:spPr>
          <a:xfrm>
            <a:off x="4882450" y="1095625"/>
            <a:ext cx="36903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a:t>After interoceptive training in the experimental group, mu suppression increases on both pain and neutral stimuli (digits), which may indicate an increase in sensorimotor sensitivity or involvement.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5"/>
          <p:cNvSpPr txBox="1"/>
          <p:nvPr>
            <p:ph type="title"/>
          </p:nvPr>
        </p:nvSpPr>
        <p:spPr>
          <a:xfrm>
            <a:off x="0" y="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ru"/>
              <a:t>EEG VIDEOS1902</a:t>
            </a:r>
            <a:endParaRPr/>
          </a:p>
        </p:txBody>
      </p:sp>
      <p:sp>
        <p:nvSpPr>
          <p:cNvPr id="162" name="Google Shape;162;p25"/>
          <p:cNvSpPr txBox="1"/>
          <p:nvPr>
            <p:ph idx="1" type="body"/>
          </p:nvPr>
        </p:nvSpPr>
        <p:spPr>
          <a:xfrm>
            <a:off x="105650" y="984550"/>
            <a:ext cx="3999900" cy="519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ru"/>
              <a:t>Experimental</a:t>
            </a:r>
            <a:endParaRPr/>
          </a:p>
        </p:txBody>
      </p:sp>
      <p:pic>
        <p:nvPicPr>
          <p:cNvPr id="163" name="Google Shape;163;p25"/>
          <p:cNvPicPr preferRelativeResize="0"/>
          <p:nvPr/>
        </p:nvPicPr>
        <p:blipFill>
          <a:blip r:embed="rId3">
            <a:alphaModFix/>
          </a:blip>
          <a:stretch>
            <a:fillRect/>
          </a:stretch>
        </p:blipFill>
        <p:spPr>
          <a:xfrm>
            <a:off x="3132000" y="2909913"/>
            <a:ext cx="2880000" cy="2160000"/>
          </a:xfrm>
          <a:prstGeom prst="rect">
            <a:avLst/>
          </a:prstGeom>
          <a:noFill/>
          <a:ln>
            <a:noFill/>
          </a:ln>
        </p:spPr>
      </p:pic>
      <p:pic>
        <p:nvPicPr>
          <p:cNvPr id="164" name="Google Shape;164;p25"/>
          <p:cNvPicPr preferRelativeResize="0"/>
          <p:nvPr/>
        </p:nvPicPr>
        <p:blipFill>
          <a:blip r:embed="rId4">
            <a:alphaModFix/>
          </a:blip>
          <a:stretch>
            <a:fillRect/>
          </a:stretch>
        </p:blipFill>
        <p:spPr>
          <a:xfrm>
            <a:off x="168225" y="1517011"/>
            <a:ext cx="2812626" cy="2109473"/>
          </a:xfrm>
          <a:prstGeom prst="rect">
            <a:avLst/>
          </a:prstGeom>
          <a:noFill/>
          <a:ln>
            <a:noFill/>
          </a:ln>
        </p:spPr>
      </p:pic>
      <p:pic>
        <p:nvPicPr>
          <p:cNvPr id="165" name="Google Shape;165;p25"/>
          <p:cNvPicPr preferRelativeResize="0"/>
          <p:nvPr/>
        </p:nvPicPr>
        <p:blipFill>
          <a:blip r:embed="rId5">
            <a:alphaModFix/>
          </a:blip>
          <a:stretch>
            <a:fillRect/>
          </a:stretch>
        </p:blipFill>
        <p:spPr>
          <a:xfrm>
            <a:off x="3312000" y="888887"/>
            <a:ext cx="2520003" cy="1890002"/>
          </a:xfrm>
          <a:prstGeom prst="rect">
            <a:avLst/>
          </a:prstGeom>
          <a:noFill/>
          <a:ln>
            <a:noFill/>
          </a:ln>
        </p:spPr>
      </p:pic>
      <p:pic>
        <p:nvPicPr>
          <p:cNvPr id="166" name="Google Shape;166;p25"/>
          <p:cNvPicPr preferRelativeResize="0"/>
          <p:nvPr/>
        </p:nvPicPr>
        <p:blipFill>
          <a:blip r:embed="rId6">
            <a:alphaModFix/>
          </a:blip>
          <a:stretch>
            <a:fillRect/>
          </a:stretch>
        </p:blipFill>
        <p:spPr>
          <a:xfrm>
            <a:off x="6264000" y="830210"/>
            <a:ext cx="2880000" cy="2160000"/>
          </a:xfrm>
          <a:prstGeom prst="rect">
            <a:avLst/>
          </a:prstGeom>
          <a:noFill/>
          <a:ln>
            <a:noFill/>
          </a:ln>
        </p:spPr>
      </p:pic>
      <p:pic>
        <p:nvPicPr>
          <p:cNvPr id="167" name="Google Shape;167;p25"/>
          <p:cNvPicPr preferRelativeResize="0"/>
          <p:nvPr/>
        </p:nvPicPr>
        <p:blipFill>
          <a:blip r:embed="rId7">
            <a:alphaModFix/>
          </a:blip>
          <a:stretch>
            <a:fillRect/>
          </a:stretch>
        </p:blipFill>
        <p:spPr>
          <a:xfrm>
            <a:off x="6264000" y="2982575"/>
            <a:ext cx="2880000" cy="216091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6"/>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ru"/>
              <a:t>HEP </a:t>
            </a:r>
            <a:r>
              <a:rPr lang="ru"/>
              <a:t>with stimuli</a:t>
            </a:r>
            <a:endParaRPr/>
          </a:p>
        </p:txBody>
      </p:sp>
      <p:sp>
        <p:nvSpPr>
          <p:cNvPr id="173" name="Google Shape;173;p26"/>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ru"/>
              <a:t>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ru"/>
              <a:t>HEP FACES</a:t>
            </a:r>
            <a:endParaRPr/>
          </a:p>
        </p:txBody>
      </p:sp>
      <p:sp>
        <p:nvSpPr>
          <p:cNvPr id="179" name="Google Shape;179;p2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80" name="Google Shape;180;p27"/>
          <p:cNvPicPr preferRelativeResize="0"/>
          <p:nvPr/>
        </p:nvPicPr>
        <p:blipFill>
          <a:blip r:embed="rId3">
            <a:alphaModFix/>
          </a:blip>
          <a:stretch>
            <a:fillRect/>
          </a:stretch>
        </p:blipFill>
        <p:spPr>
          <a:xfrm>
            <a:off x="311700" y="1136650"/>
            <a:ext cx="8286750" cy="34480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8"/>
          <p:cNvSpPr txBox="1"/>
          <p:nvPr>
            <p:ph type="title"/>
          </p:nvPr>
        </p:nvSpPr>
        <p:spPr>
          <a:xfrm>
            <a:off x="0" y="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ru"/>
              <a:t>HEP FACES</a:t>
            </a:r>
            <a:endParaRPr/>
          </a:p>
        </p:txBody>
      </p:sp>
      <p:sp>
        <p:nvSpPr>
          <p:cNvPr id="186" name="Google Shape;186;p28"/>
          <p:cNvSpPr txBox="1"/>
          <p:nvPr>
            <p:ph idx="1" type="body"/>
          </p:nvPr>
        </p:nvSpPr>
        <p:spPr>
          <a:xfrm>
            <a:off x="40000" y="524750"/>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ru"/>
              <a:t>Experimental</a:t>
            </a:r>
            <a:endParaRPr/>
          </a:p>
        </p:txBody>
      </p:sp>
      <p:pic>
        <p:nvPicPr>
          <p:cNvPr id="187" name="Google Shape;187;p28"/>
          <p:cNvPicPr preferRelativeResize="0"/>
          <p:nvPr/>
        </p:nvPicPr>
        <p:blipFill>
          <a:blip r:embed="rId3">
            <a:alphaModFix/>
          </a:blip>
          <a:stretch>
            <a:fillRect/>
          </a:stretch>
        </p:blipFill>
        <p:spPr>
          <a:xfrm>
            <a:off x="258525" y="842425"/>
            <a:ext cx="5729825" cy="4301075"/>
          </a:xfrm>
          <a:prstGeom prst="rect">
            <a:avLst/>
          </a:prstGeom>
          <a:noFill/>
          <a:ln>
            <a:noFill/>
          </a:ln>
        </p:spPr>
      </p:pic>
      <p:sp>
        <p:nvSpPr>
          <p:cNvPr id="188" name="Google Shape;188;p28"/>
          <p:cNvSpPr txBox="1"/>
          <p:nvPr/>
        </p:nvSpPr>
        <p:spPr>
          <a:xfrm>
            <a:off x="6144000" y="888325"/>
            <a:ext cx="3000000" cy="3601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ru" sz="1500"/>
              <a:t>Increased HEP may indicate more active processing of pain stimuli (faces) after interoceptive training, which may be associated with increased attention or intersensory integration.</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Clr>
                <a:schemeClr val="dk1"/>
              </a:buClr>
              <a:buSzPts val="1100"/>
              <a:buFont typeface="Arial"/>
              <a:buNone/>
            </a:pPr>
            <a:r>
              <a:rPr lang="ru" sz="1500"/>
              <a:t>A decrease in HEP for neutral stimuli may reflect a reallocation of attention resources, which after training are directed to processing more significant stimuli, such as pain.</a:t>
            </a:r>
            <a:endParaRPr sz="1500"/>
          </a:p>
          <a:p>
            <a:pPr indent="0" lvl="0" marL="0" rtl="0" algn="l">
              <a:spcBef>
                <a:spcPts val="0"/>
              </a:spcBef>
              <a:spcAft>
                <a:spcPts val="0"/>
              </a:spcAft>
              <a:buNone/>
            </a:pPr>
            <a:r>
              <a:t/>
            </a:r>
            <a:endParaRPr sz="12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ru"/>
              <a:t>Experimental group</a:t>
            </a:r>
            <a:endParaRPr/>
          </a:p>
        </p:txBody>
      </p:sp>
      <p:sp>
        <p:nvSpPr>
          <p:cNvPr id="194" name="Google Shape;194;p29"/>
          <p:cNvSpPr txBox="1"/>
          <p:nvPr>
            <p:ph idx="1" type="body"/>
          </p:nvPr>
        </p:nvSpPr>
        <p:spPr>
          <a:xfrm>
            <a:off x="311700" y="962250"/>
            <a:ext cx="3999900" cy="519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ru"/>
              <a:t>VIDEOS</a:t>
            </a:r>
            <a:endParaRPr/>
          </a:p>
        </p:txBody>
      </p:sp>
      <p:pic>
        <p:nvPicPr>
          <p:cNvPr id="195" name="Google Shape;195;p29"/>
          <p:cNvPicPr preferRelativeResize="0"/>
          <p:nvPr/>
        </p:nvPicPr>
        <p:blipFill rotWithShape="1">
          <a:blip r:embed="rId3">
            <a:alphaModFix/>
          </a:blip>
          <a:srcRect b="3978" l="2720" r="1503" t="5597"/>
          <a:stretch/>
        </p:blipFill>
        <p:spPr>
          <a:xfrm>
            <a:off x="0" y="1430575"/>
            <a:ext cx="5234525" cy="3035550"/>
          </a:xfrm>
          <a:prstGeom prst="rect">
            <a:avLst/>
          </a:prstGeom>
          <a:noFill/>
          <a:ln>
            <a:noFill/>
          </a:ln>
        </p:spPr>
      </p:pic>
      <p:pic>
        <p:nvPicPr>
          <p:cNvPr id="196" name="Google Shape;196;p29"/>
          <p:cNvPicPr preferRelativeResize="0"/>
          <p:nvPr/>
        </p:nvPicPr>
        <p:blipFill>
          <a:blip r:embed="rId4">
            <a:alphaModFix/>
          </a:blip>
          <a:stretch>
            <a:fillRect/>
          </a:stretch>
        </p:blipFill>
        <p:spPr>
          <a:xfrm>
            <a:off x="5718025" y="1349950"/>
            <a:ext cx="2976998" cy="2232749"/>
          </a:xfrm>
          <a:prstGeom prst="rect">
            <a:avLst/>
          </a:prstGeom>
          <a:noFill/>
          <a:ln>
            <a:noFill/>
          </a:ln>
        </p:spPr>
      </p:pic>
      <p:sp>
        <p:nvSpPr>
          <p:cNvPr id="197" name="Google Shape;197;p29"/>
          <p:cNvSpPr txBox="1"/>
          <p:nvPr>
            <p:ph idx="2" type="body"/>
          </p:nvPr>
        </p:nvSpPr>
        <p:spPr>
          <a:xfrm>
            <a:off x="6093425" y="825250"/>
            <a:ext cx="2601600" cy="476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ru"/>
              <a:t>VIDEOS1902</a:t>
            </a:r>
            <a:endParaRPr/>
          </a:p>
        </p:txBody>
      </p:sp>
      <p:sp>
        <p:nvSpPr>
          <p:cNvPr id="198" name="Google Shape;198;p29"/>
          <p:cNvSpPr txBox="1"/>
          <p:nvPr/>
        </p:nvSpPr>
        <p:spPr>
          <a:xfrm>
            <a:off x="4311600" y="3631300"/>
            <a:ext cx="47475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a:t>In the experimental group, there was a general decrease in HEP for all stimuli, with a more pronounced effect for pain stimuli. This may indicate increased processing of pain signals in the context of interoceptive training.</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0"/>
          <p:cNvSpPr txBox="1"/>
          <p:nvPr>
            <p:ph type="title"/>
          </p:nvPr>
        </p:nvSpPr>
        <p:spPr>
          <a:xfrm>
            <a:off x="311700" y="445025"/>
            <a:ext cx="49227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ru"/>
              <a:t>Control group</a:t>
            </a:r>
            <a:endParaRPr/>
          </a:p>
        </p:txBody>
      </p:sp>
      <p:sp>
        <p:nvSpPr>
          <p:cNvPr id="204" name="Google Shape;204;p30"/>
          <p:cNvSpPr txBox="1"/>
          <p:nvPr>
            <p:ph idx="2" type="body"/>
          </p:nvPr>
        </p:nvSpPr>
        <p:spPr>
          <a:xfrm>
            <a:off x="3278600" y="1150975"/>
            <a:ext cx="2601600" cy="476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ru"/>
              <a:t>VIDEOS1902</a:t>
            </a:r>
            <a:endParaRPr/>
          </a:p>
        </p:txBody>
      </p:sp>
      <p:pic>
        <p:nvPicPr>
          <p:cNvPr id="205" name="Google Shape;205;p30"/>
          <p:cNvPicPr preferRelativeResize="0"/>
          <p:nvPr/>
        </p:nvPicPr>
        <p:blipFill>
          <a:blip r:embed="rId3">
            <a:alphaModFix/>
          </a:blip>
          <a:stretch>
            <a:fillRect/>
          </a:stretch>
        </p:blipFill>
        <p:spPr>
          <a:xfrm>
            <a:off x="71252" y="1517352"/>
            <a:ext cx="2880000" cy="2163199"/>
          </a:xfrm>
          <a:prstGeom prst="rect">
            <a:avLst/>
          </a:prstGeom>
          <a:noFill/>
          <a:ln>
            <a:noFill/>
          </a:ln>
        </p:spPr>
      </p:pic>
      <p:sp>
        <p:nvSpPr>
          <p:cNvPr id="206" name="Google Shape;206;p30"/>
          <p:cNvSpPr txBox="1"/>
          <p:nvPr/>
        </p:nvSpPr>
        <p:spPr>
          <a:xfrm>
            <a:off x="71250" y="3706000"/>
            <a:ext cx="48177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a:t>In the control group, there was an increase in HEP for pain stimuli (digits and video1902) and a decrease for neutral stimuli without training. This may reflect natural changes in the processing of stimuli due to repeated presentation.</a:t>
            </a:r>
            <a:endParaRPr/>
          </a:p>
        </p:txBody>
      </p:sp>
      <p:pic>
        <p:nvPicPr>
          <p:cNvPr id="207" name="Google Shape;207;p30"/>
          <p:cNvPicPr preferRelativeResize="0"/>
          <p:nvPr/>
        </p:nvPicPr>
        <p:blipFill>
          <a:blip r:embed="rId4">
            <a:alphaModFix/>
          </a:blip>
          <a:stretch>
            <a:fillRect/>
          </a:stretch>
        </p:blipFill>
        <p:spPr>
          <a:xfrm>
            <a:off x="3008850" y="1518800"/>
            <a:ext cx="2880000" cy="2161759"/>
          </a:xfrm>
          <a:prstGeom prst="rect">
            <a:avLst/>
          </a:prstGeom>
          <a:noFill/>
          <a:ln>
            <a:noFill/>
          </a:ln>
        </p:spPr>
      </p:pic>
      <p:sp>
        <p:nvSpPr>
          <p:cNvPr id="208" name="Google Shape;208;p30"/>
          <p:cNvSpPr txBox="1"/>
          <p:nvPr>
            <p:ph idx="2" type="body"/>
          </p:nvPr>
        </p:nvSpPr>
        <p:spPr>
          <a:xfrm>
            <a:off x="275125" y="1183525"/>
            <a:ext cx="3960000" cy="9123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ru"/>
              <a:t>DIGITS</a:t>
            </a:r>
            <a:endParaRPr/>
          </a:p>
        </p:txBody>
      </p:sp>
      <p:pic>
        <p:nvPicPr>
          <p:cNvPr id="209" name="Google Shape;209;p30"/>
          <p:cNvPicPr preferRelativeResize="0"/>
          <p:nvPr/>
        </p:nvPicPr>
        <p:blipFill>
          <a:blip r:embed="rId5">
            <a:alphaModFix/>
          </a:blip>
          <a:stretch>
            <a:fillRect/>
          </a:stretch>
        </p:blipFill>
        <p:spPr>
          <a:xfrm>
            <a:off x="5888850" y="1533925"/>
            <a:ext cx="2805197" cy="2160000"/>
          </a:xfrm>
          <a:prstGeom prst="rect">
            <a:avLst/>
          </a:prstGeom>
          <a:noFill/>
          <a:ln>
            <a:noFill/>
          </a:ln>
        </p:spPr>
      </p:pic>
      <p:sp>
        <p:nvSpPr>
          <p:cNvPr id="210" name="Google Shape;210;p30"/>
          <p:cNvSpPr txBox="1"/>
          <p:nvPr>
            <p:ph idx="2" type="body"/>
          </p:nvPr>
        </p:nvSpPr>
        <p:spPr>
          <a:xfrm>
            <a:off x="6153500" y="1183525"/>
            <a:ext cx="2577600" cy="476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ru"/>
              <a:t>VIDEOS</a:t>
            </a:r>
            <a:endParaRPr/>
          </a:p>
        </p:txBody>
      </p:sp>
      <p:sp>
        <p:nvSpPr>
          <p:cNvPr id="211" name="Google Shape;211;p30"/>
          <p:cNvSpPr txBox="1"/>
          <p:nvPr/>
        </p:nvSpPr>
        <p:spPr>
          <a:xfrm>
            <a:off x="5880200" y="4029500"/>
            <a:ext cx="3000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a:t>Reduced HEP (video stimuli), stronger pain stimuli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ru"/>
              <a:t>Methods</a:t>
            </a:r>
            <a:endParaRPr/>
          </a:p>
        </p:txBody>
      </p:sp>
      <p:pic>
        <p:nvPicPr>
          <p:cNvPr id="61" name="Google Shape;61;p14"/>
          <p:cNvPicPr preferRelativeResize="0"/>
          <p:nvPr/>
        </p:nvPicPr>
        <p:blipFill rotWithShape="1">
          <a:blip r:embed="rId3">
            <a:alphaModFix/>
          </a:blip>
          <a:srcRect b="11463" l="0" r="0" t="12669"/>
          <a:stretch/>
        </p:blipFill>
        <p:spPr>
          <a:xfrm>
            <a:off x="1106315" y="1081250"/>
            <a:ext cx="6931375" cy="3681174"/>
          </a:xfrm>
          <a:prstGeom prst="rect">
            <a:avLst/>
          </a:prstGeom>
          <a:noFill/>
          <a:ln>
            <a:noFill/>
          </a:ln>
        </p:spPr>
      </p:pic>
      <p:sp>
        <p:nvSpPr>
          <p:cNvPr id="62" name="Google Shape;62;p14"/>
          <p:cNvSpPr/>
          <p:nvPr/>
        </p:nvSpPr>
        <p:spPr>
          <a:xfrm>
            <a:off x="4010225" y="1487150"/>
            <a:ext cx="2430300" cy="325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txBox="1"/>
          <p:nvPr>
            <p:ph type="title"/>
          </p:nvPr>
        </p:nvSpPr>
        <p:spPr>
          <a:xfrm>
            <a:off x="0" y="0"/>
            <a:ext cx="54474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ru"/>
              <a:t>Psychological </a:t>
            </a:r>
            <a:r>
              <a:rPr lang="ru"/>
              <a:t>questionnaires</a:t>
            </a:r>
            <a:endParaRPr/>
          </a:p>
        </p:txBody>
      </p:sp>
      <p:pic>
        <p:nvPicPr>
          <p:cNvPr id="68" name="Google Shape;68;p15"/>
          <p:cNvPicPr preferRelativeResize="0"/>
          <p:nvPr/>
        </p:nvPicPr>
        <p:blipFill>
          <a:blip r:embed="rId3">
            <a:alphaModFix/>
          </a:blip>
          <a:stretch>
            <a:fillRect/>
          </a:stretch>
        </p:blipFill>
        <p:spPr>
          <a:xfrm>
            <a:off x="252000" y="868000"/>
            <a:ext cx="4320000" cy="3240000"/>
          </a:xfrm>
          <a:prstGeom prst="rect">
            <a:avLst/>
          </a:prstGeom>
          <a:noFill/>
          <a:ln>
            <a:noFill/>
          </a:ln>
        </p:spPr>
      </p:pic>
      <p:pic>
        <p:nvPicPr>
          <p:cNvPr id="69" name="Google Shape;69;p15"/>
          <p:cNvPicPr preferRelativeResize="0"/>
          <p:nvPr/>
        </p:nvPicPr>
        <p:blipFill>
          <a:blip r:embed="rId4">
            <a:alphaModFix/>
          </a:blip>
          <a:stretch>
            <a:fillRect/>
          </a:stretch>
        </p:blipFill>
        <p:spPr>
          <a:xfrm>
            <a:off x="4701772" y="867350"/>
            <a:ext cx="4320000" cy="3241298"/>
          </a:xfrm>
          <a:prstGeom prst="rect">
            <a:avLst/>
          </a:prstGeom>
          <a:noFill/>
          <a:ln>
            <a:noFill/>
          </a:ln>
        </p:spPr>
      </p:pic>
      <p:sp>
        <p:nvSpPr>
          <p:cNvPr id="70" name="Google Shape;70;p15"/>
          <p:cNvSpPr txBox="1"/>
          <p:nvPr/>
        </p:nvSpPr>
        <p:spPr>
          <a:xfrm>
            <a:off x="142125" y="4174625"/>
            <a:ext cx="84597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1600">
                <a:solidFill>
                  <a:schemeClr val="dk1"/>
                </a:solidFill>
              </a:rPr>
              <a:t>Participants in the training improved their results on the interoceptive Awareness Scale (MAIA), which may indicate an increase in the ability to consciously perceive body signals.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ru"/>
              <a:t>Interoceptive accuracy</a:t>
            </a:r>
            <a:endParaRPr/>
          </a:p>
        </p:txBody>
      </p:sp>
      <p:pic>
        <p:nvPicPr>
          <p:cNvPr id="76" name="Google Shape;76;p16"/>
          <p:cNvPicPr preferRelativeResize="0"/>
          <p:nvPr/>
        </p:nvPicPr>
        <p:blipFill>
          <a:blip r:embed="rId3">
            <a:alphaModFix/>
          </a:blip>
          <a:stretch>
            <a:fillRect/>
          </a:stretch>
        </p:blipFill>
        <p:spPr>
          <a:xfrm>
            <a:off x="442400" y="1413989"/>
            <a:ext cx="4337899" cy="2181608"/>
          </a:xfrm>
          <a:prstGeom prst="rect">
            <a:avLst/>
          </a:prstGeom>
          <a:noFill/>
          <a:ln>
            <a:noFill/>
          </a:ln>
        </p:spPr>
      </p:pic>
      <p:pic>
        <p:nvPicPr>
          <p:cNvPr id="77" name="Google Shape;77;p16"/>
          <p:cNvPicPr preferRelativeResize="0"/>
          <p:nvPr/>
        </p:nvPicPr>
        <p:blipFill rotWithShape="1">
          <a:blip r:embed="rId4">
            <a:alphaModFix/>
          </a:blip>
          <a:srcRect b="0" l="0" r="0" t="685"/>
          <a:stretch/>
        </p:blipFill>
        <p:spPr>
          <a:xfrm>
            <a:off x="4572011" y="976563"/>
            <a:ext cx="4140314" cy="2880575"/>
          </a:xfrm>
          <a:prstGeom prst="rect">
            <a:avLst/>
          </a:prstGeom>
          <a:noFill/>
          <a:ln>
            <a:noFill/>
          </a:ln>
        </p:spPr>
      </p:pic>
      <p:sp>
        <p:nvSpPr>
          <p:cNvPr id="78" name="Google Shape;78;p16"/>
          <p:cNvSpPr txBox="1"/>
          <p:nvPr/>
        </p:nvSpPr>
        <p:spPr>
          <a:xfrm>
            <a:off x="248475" y="3991875"/>
            <a:ext cx="84639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1600">
                <a:solidFill>
                  <a:schemeClr val="dk1"/>
                </a:solidFill>
              </a:rPr>
              <a:t>After the training, significant positive dynamics in the accuracy of heart rate perception (interoceptive accuracy) was recorded in the experimental group.</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7"/>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ru"/>
              <a:t>RESTING</a:t>
            </a:r>
            <a:endParaRPr/>
          </a:p>
        </p:txBody>
      </p:sp>
      <p:sp>
        <p:nvSpPr>
          <p:cNvPr id="84" name="Google Shape;84;p17"/>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ru"/>
              <a:t>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id="89" name="Google Shape;89;p18"/>
          <p:cNvPicPr preferRelativeResize="0"/>
          <p:nvPr/>
        </p:nvPicPr>
        <p:blipFill>
          <a:blip r:embed="rId3">
            <a:alphaModFix/>
          </a:blip>
          <a:stretch>
            <a:fillRect/>
          </a:stretch>
        </p:blipFill>
        <p:spPr>
          <a:xfrm>
            <a:off x="331000" y="106525"/>
            <a:ext cx="3499474" cy="2633560"/>
          </a:xfrm>
          <a:prstGeom prst="rect">
            <a:avLst/>
          </a:prstGeom>
          <a:noFill/>
          <a:ln>
            <a:noFill/>
          </a:ln>
        </p:spPr>
      </p:pic>
      <p:pic>
        <p:nvPicPr>
          <p:cNvPr id="90" name="Google Shape;90;p18"/>
          <p:cNvPicPr preferRelativeResize="0"/>
          <p:nvPr/>
        </p:nvPicPr>
        <p:blipFill>
          <a:blip r:embed="rId4">
            <a:alphaModFix/>
          </a:blip>
          <a:stretch>
            <a:fillRect/>
          </a:stretch>
        </p:blipFill>
        <p:spPr>
          <a:xfrm>
            <a:off x="331000" y="2509941"/>
            <a:ext cx="3499474" cy="2633560"/>
          </a:xfrm>
          <a:prstGeom prst="rect">
            <a:avLst/>
          </a:prstGeom>
          <a:noFill/>
          <a:ln>
            <a:noFill/>
          </a:ln>
        </p:spPr>
      </p:pic>
      <p:pic>
        <p:nvPicPr>
          <p:cNvPr id="91" name="Google Shape;91;p18"/>
          <p:cNvPicPr preferRelativeResize="0"/>
          <p:nvPr/>
        </p:nvPicPr>
        <p:blipFill>
          <a:blip r:embed="rId5">
            <a:alphaModFix/>
          </a:blip>
          <a:stretch>
            <a:fillRect/>
          </a:stretch>
        </p:blipFill>
        <p:spPr>
          <a:xfrm>
            <a:off x="3920887" y="2787775"/>
            <a:ext cx="2520003" cy="1891361"/>
          </a:xfrm>
          <a:prstGeom prst="rect">
            <a:avLst/>
          </a:prstGeom>
          <a:noFill/>
          <a:ln>
            <a:noFill/>
          </a:ln>
        </p:spPr>
      </p:pic>
      <p:pic>
        <p:nvPicPr>
          <p:cNvPr id="92" name="Google Shape;92;p18"/>
          <p:cNvPicPr preferRelativeResize="0"/>
          <p:nvPr/>
        </p:nvPicPr>
        <p:blipFill>
          <a:blip r:embed="rId6">
            <a:alphaModFix/>
          </a:blip>
          <a:stretch>
            <a:fillRect/>
          </a:stretch>
        </p:blipFill>
        <p:spPr>
          <a:xfrm>
            <a:off x="3830464" y="627225"/>
            <a:ext cx="2519997" cy="1890002"/>
          </a:xfrm>
          <a:prstGeom prst="rect">
            <a:avLst/>
          </a:prstGeom>
          <a:noFill/>
          <a:ln>
            <a:noFill/>
          </a:ln>
        </p:spPr>
      </p:pic>
      <p:pic>
        <p:nvPicPr>
          <p:cNvPr id="93" name="Google Shape;93;p18"/>
          <p:cNvPicPr preferRelativeResize="0"/>
          <p:nvPr/>
        </p:nvPicPr>
        <p:blipFill>
          <a:blip r:embed="rId7">
            <a:alphaModFix/>
          </a:blip>
          <a:stretch>
            <a:fillRect/>
          </a:stretch>
        </p:blipFill>
        <p:spPr>
          <a:xfrm>
            <a:off x="6531300" y="681250"/>
            <a:ext cx="2520003" cy="1890513"/>
          </a:xfrm>
          <a:prstGeom prst="rect">
            <a:avLst/>
          </a:prstGeom>
          <a:noFill/>
          <a:ln>
            <a:noFill/>
          </a:ln>
        </p:spPr>
      </p:pic>
      <p:sp>
        <p:nvSpPr>
          <p:cNvPr id="94" name="Google Shape;94;p18"/>
          <p:cNvSpPr txBox="1"/>
          <p:nvPr>
            <p:ph type="title"/>
          </p:nvPr>
        </p:nvSpPr>
        <p:spPr>
          <a:xfrm>
            <a:off x="4658300" y="0"/>
            <a:ext cx="30351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ru"/>
              <a:t>HEP RESTING</a:t>
            </a:r>
            <a:endParaRPr/>
          </a:p>
        </p:txBody>
      </p:sp>
      <p:sp>
        <p:nvSpPr>
          <p:cNvPr id="95" name="Google Shape;95;p18"/>
          <p:cNvSpPr txBox="1"/>
          <p:nvPr/>
        </p:nvSpPr>
        <p:spPr>
          <a:xfrm>
            <a:off x="6531300" y="3087975"/>
            <a:ext cx="26127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a:solidFill>
                  <a:schemeClr val="dk1"/>
                </a:solidFill>
              </a:rPr>
              <a:t>In the experimental group, an increase in the HEP amplitude was observed in the quiet state after training, which may indicate a more active processing of internal signals.</a:t>
            </a:r>
            <a:endParaRPr>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9"/>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ru"/>
              <a:t>EEG with stimuli</a:t>
            </a:r>
            <a:endParaRPr/>
          </a:p>
        </p:txBody>
      </p:sp>
      <p:sp>
        <p:nvSpPr>
          <p:cNvPr id="101" name="Google Shape;101;p19"/>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ru"/>
              <a:t>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ru"/>
              <a:t>Stimuli</a:t>
            </a:r>
            <a:endParaRPr/>
          </a:p>
        </p:txBody>
      </p:sp>
      <p:pic>
        <p:nvPicPr>
          <p:cNvPr id="107" name="Google Shape;107;p20"/>
          <p:cNvPicPr preferRelativeResize="0"/>
          <p:nvPr/>
        </p:nvPicPr>
        <p:blipFill rotWithShape="1">
          <a:blip r:embed="rId3">
            <a:alphaModFix/>
          </a:blip>
          <a:srcRect b="0" l="0" r="0" t="1613"/>
          <a:stretch/>
        </p:blipFill>
        <p:spPr>
          <a:xfrm>
            <a:off x="637725" y="1489225"/>
            <a:ext cx="1669922" cy="1152574"/>
          </a:xfrm>
          <a:prstGeom prst="rect">
            <a:avLst/>
          </a:prstGeom>
          <a:noFill/>
          <a:ln>
            <a:noFill/>
          </a:ln>
        </p:spPr>
      </p:pic>
      <p:pic>
        <p:nvPicPr>
          <p:cNvPr id="108" name="Google Shape;108;p20"/>
          <p:cNvPicPr preferRelativeResize="0"/>
          <p:nvPr/>
        </p:nvPicPr>
        <p:blipFill rotWithShape="1">
          <a:blip r:embed="rId4">
            <a:alphaModFix/>
          </a:blip>
          <a:srcRect b="0" l="0" r="1526" t="0"/>
          <a:stretch/>
        </p:blipFill>
        <p:spPr>
          <a:xfrm>
            <a:off x="2406626" y="1489225"/>
            <a:ext cx="1644025" cy="1152575"/>
          </a:xfrm>
          <a:prstGeom prst="rect">
            <a:avLst/>
          </a:prstGeom>
          <a:noFill/>
          <a:ln>
            <a:noFill/>
          </a:ln>
        </p:spPr>
      </p:pic>
      <p:pic>
        <p:nvPicPr>
          <p:cNvPr id="109" name="Google Shape;109;p20"/>
          <p:cNvPicPr preferRelativeResize="0"/>
          <p:nvPr/>
        </p:nvPicPr>
        <p:blipFill>
          <a:blip r:embed="rId5">
            <a:alphaModFix/>
          </a:blip>
          <a:stretch>
            <a:fillRect/>
          </a:stretch>
        </p:blipFill>
        <p:spPr>
          <a:xfrm>
            <a:off x="5708000" y="1331125"/>
            <a:ext cx="1205901" cy="1369499"/>
          </a:xfrm>
          <a:prstGeom prst="rect">
            <a:avLst/>
          </a:prstGeom>
          <a:noFill/>
          <a:ln>
            <a:noFill/>
          </a:ln>
        </p:spPr>
      </p:pic>
      <p:pic>
        <p:nvPicPr>
          <p:cNvPr id="110" name="Google Shape;110;p20"/>
          <p:cNvPicPr preferRelativeResize="0"/>
          <p:nvPr/>
        </p:nvPicPr>
        <p:blipFill>
          <a:blip r:embed="rId6">
            <a:alphaModFix/>
          </a:blip>
          <a:stretch>
            <a:fillRect/>
          </a:stretch>
        </p:blipFill>
        <p:spPr>
          <a:xfrm>
            <a:off x="7038325" y="1331125"/>
            <a:ext cx="1176400" cy="1369496"/>
          </a:xfrm>
          <a:prstGeom prst="rect">
            <a:avLst/>
          </a:prstGeom>
          <a:noFill/>
          <a:ln>
            <a:noFill/>
          </a:ln>
        </p:spPr>
      </p:pic>
      <p:pic>
        <p:nvPicPr>
          <p:cNvPr id="111" name="Google Shape;111;p20"/>
          <p:cNvPicPr preferRelativeResize="0"/>
          <p:nvPr/>
        </p:nvPicPr>
        <p:blipFill>
          <a:blip r:embed="rId7">
            <a:alphaModFix/>
          </a:blip>
          <a:stretch>
            <a:fillRect/>
          </a:stretch>
        </p:blipFill>
        <p:spPr>
          <a:xfrm>
            <a:off x="637725" y="3350050"/>
            <a:ext cx="2798975" cy="1793450"/>
          </a:xfrm>
          <a:prstGeom prst="rect">
            <a:avLst/>
          </a:prstGeom>
          <a:noFill/>
          <a:ln>
            <a:noFill/>
          </a:ln>
        </p:spPr>
      </p:pic>
      <p:pic>
        <p:nvPicPr>
          <p:cNvPr id="112" name="Google Shape;112;p20"/>
          <p:cNvPicPr preferRelativeResize="0"/>
          <p:nvPr/>
        </p:nvPicPr>
        <p:blipFill>
          <a:blip r:embed="rId8">
            <a:alphaModFix/>
          </a:blip>
          <a:stretch>
            <a:fillRect/>
          </a:stretch>
        </p:blipFill>
        <p:spPr>
          <a:xfrm>
            <a:off x="5708011" y="3350050"/>
            <a:ext cx="2759665" cy="1793451"/>
          </a:xfrm>
          <a:prstGeom prst="rect">
            <a:avLst/>
          </a:prstGeom>
          <a:noFill/>
          <a:ln>
            <a:noFill/>
          </a:ln>
        </p:spPr>
      </p:pic>
      <p:sp>
        <p:nvSpPr>
          <p:cNvPr id="113" name="Google Shape;113;p20"/>
          <p:cNvSpPr txBox="1"/>
          <p:nvPr>
            <p:ph idx="1" type="body"/>
          </p:nvPr>
        </p:nvSpPr>
        <p:spPr>
          <a:xfrm>
            <a:off x="637725" y="1104625"/>
            <a:ext cx="39999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ru"/>
              <a:t>Digits</a:t>
            </a:r>
            <a:endParaRPr/>
          </a:p>
        </p:txBody>
      </p:sp>
      <p:sp>
        <p:nvSpPr>
          <p:cNvPr id="114" name="Google Shape;114;p20"/>
          <p:cNvSpPr txBox="1"/>
          <p:nvPr>
            <p:ph idx="1" type="body"/>
          </p:nvPr>
        </p:nvSpPr>
        <p:spPr>
          <a:xfrm>
            <a:off x="5738925" y="988300"/>
            <a:ext cx="29934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ru"/>
              <a:t>Faces</a:t>
            </a:r>
            <a:endParaRPr/>
          </a:p>
        </p:txBody>
      </p:sp>
      <p:sp>
        <p:nvSpPr>
          <p:cNvPr id="115" name="Google Shape;115;p20"/>
          <p:cNvSpPr txBox="1"/>
          <p:nvPr>
            <p:ph idx="1" type="body"/>
          </p:nvPr>
        </p:nvSpPr>
        <p:spPr>
          <a:xfrm>
            <a:off x="637725" y="3015050"/>
            <a:ext cx="29934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ru"/>
              <a:t>Videos</a:t>
            </a:r>
            <a:endParaRPr/>
          </a:p>
        </p:txBody>
      </p:sp>
      <p:sp>
        <p:nvSpPr>
          <p:cNvPr id="116" name="Google Shape;116;p20"/>
          <p:cNvSpPr txBox="1"/>
          <p:nvPr>
            <p:ph idx="1" type="body"/>
          </p:nvPr>
        </p:nvSpPr>
        <p:spPr>
          <a:xfrm>
            <a:off x="5708000" y="3046100"/>
            <a:ext cx="2993400" cy="4284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1200"/>
              </a:spcAft>
              <a:buNone/>
            </a:pPr>
            <a:r>
              <a:rPr lang="ru"/>
              <a:t>Videos1902</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ru"/>
              <a:t>EEG FACES</a:t>
            </a:r>
            <a:endParaRPr/>
          </a:p>
        </p:txBody>
      </p:sp>
      <p:pic>
        <p:nvPicPr>
          <p:cNvPr id="122" name="Google Shape;122;p21"/>
          <p:cNvPicPr preferRelativeResize="0"/>
          <p:nvPr/>
        </p:nvPicPr>
        <p:blipFill rotWithShape="1">
          <a:blip r:embed="rId3">
            <a:alphaModFix/>
          </a:blip>
          <a:srcRect b="9288" l="0" r="0" t="0"/>
          <a:stretch/>
        </p:blipFill>
        <p:spPr>
          <a:xfrm>
            <a:off x="152400" y="1114650"/>
            <a:ext cx="8382000" cy="3378325"/>
          </a:xfrm>
          <a:prstGeom prst="rect">
            <a:avLst/>
          </a:prstGeom>
          <a:noFill/>
          <a:ln>
            <a:noFill/>
          </a:ln>
        </p:spPr>
      </p:pic>
      <p:sp>
        <p:nvSpPr>
          <p:cNvPr id="123" name="Google Shape;123;p21"/>
          <p:cNvSpPr/>
          <p:nvPr/>
        </p:nvSpPr>
        <p:spPr>
          <a:xfrm>
            <a:off x="89000" y="2466575"/>
            <a:ext cx="8392800" cy="4122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4" name="Google Shape;124;p21"/>
          <p:cNvSpPr/>
          <p:nvPr/>
        </p:nvSpPr>
        <p:spPr>
          <a:xfrm>
            <a:off x="89000" y="3474900"/>
            <a:ext cx="8392800" cy="4122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5" name="Google Shape;125;p21"/>
          <p:cNvSpPr/>
          <p:nvPr/>
        </p:nvSpPr>
        <p:spPr>
          <a:xfrm>
            <a:off x="98375" y="1555400"/>
            <a:ext cx="8520600" cy="624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